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71" r:id="rId8"/>
    <p:sldId id="260" r:id="rId9"/>
    <p:sldId id="276" r:id="rId10"/>
    <p:sldId id="277" r:id="rId11"/>
    <p:sldId id="278" r:id="rId12"/>
    <p:sldId id="265" r:id="rId13"/>
    <p:sldId id="280" r:id="rId14"/>
    <p:sldId id="272" r:id="rId15"/>
    <p:sldId id="266" r:id="rId16"/>
    <p:sldId id="282" r:id="rId17"/>
    <p:sldId id="267" r:id="rId18"/>
    <p:sldId id="284" r:id="rId19"/>
    <p:sldId id="268" r:id="rId20"/>
    <p:sldId id="286" r:id="rId21"/>
    <p:sldId id="269" r:id="rId22"/>
    <p:sldId id="288" r:id="rId23"/>
    <p:sldId id="270" r:id="rId24"/>
    <p:sldId id="273" r:id="rId25"/>
    <p:sldId id="290" r:id="rId26"/>
    <p:sldId id="274" r:id="rId27"/>
    <p:sldId id="292" r:id="rId28"/>
    <p:sldId id="275" r:id="rId29"/>
    <p:sldId id="2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448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54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11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418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94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074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781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890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07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906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65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94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55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84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8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33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3FF70-2E66-4F56-A4DB-D9CA35B71882}" type="datetimeFigureOut">
              <a:rPr lang="es-EC" smtClean="0"/>
              <a:t>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9C660B-35F1-4306-9971-A521E897E6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8772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F4404-2829-4421-9F77-7F858EEED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65" y="461491"/>
            <a:ext cx="11208469" cy="2098226"/>
          </a:xfrm>
        </p:spPr>
        <p:txBody>
          <a:bodyPr/>
          <a:lstStyle/>
          <a:p>
            <a:pPr algn="ctr"/>
            <a:r>
              <a:rPr lang="es-MX" b="1" dirty="0">
                <a:latin typeface="Bahnschrift Light" panose="020B0502040204020203" pitchFamily="34" charset="0"/>
              </a:rPr>
              <a:t>TRASTORNOS DE PERSONALIDAD</a:t>
            </a:r>
            <a:endParaRPr lang="es-EC" b="1" dirty="0">
              <a:latin typeface="Bahnschrift Light" panose="020B0502040204020203" pitchFamily="34" charset="0"/>
            </a:endParaRPr>
          </a:p>
        </p:txBody>
      </p:sp>
      <p:pic>
        <p:nvPicPr>
          <p:cNvPr id="1026" name="Picture 2" descr="Qué son los trastornos de la personalidad?">
            <a:extLst>
              <a:ext uri="{FF2B5EF4-FFF2-40B4-BE49-F238E27FC236}">
                <a16:creationId xmlns:a16="http://schemas.microsoft.com/office/drawing/2014/main" id="{2654E627-58E1-406D-9AAE-8906E65D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8" y="3037668"/>
            <a:ext cx="5160236" cy="240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1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5F328-BE6D-44FC-81C8-54A33D0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76373"/>
            <a:ext cx="9601200" cy="1485900"/>
          </a:xfrm>
        </p:spPr>
        <p:txBody>
          <a:bodyPr/>
          <a:lstStyle/>
          <a:p>
            <a:r>
              <a:rPr lang="es-MX" b="1" dirty="0">
                <a:latin typeface="Bahnschrift Light" panose="020B0502040204020203" pitchFamily="34" charset="0"/>
              </a:rPr>
              <a:t>Trastorno esquizoide de la personalidad</a:t>
            </a:r>
            <a:endParaRPr lang="es-EC" b="1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0A1FCDEE-8B1A-427D-9416-23F5F850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4" y="1739246"/>
            <a:ext cx="5674936" cy="413365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Falta de interés </a:t>
            </a:r>
            <a:r>
              <a:rPr lang="es-MX" sz="2000" dirty="0">
                <a:latin typeface="Bahnschrift Light" panose="020B0502040204020203" pitchFamily="34" charset="0"/>
              </a:rPr>
              <a:t>en las relaciones sociales o personales; preferencia por la soledad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Amplitud </a:t>
            </a:r>
            <a:r>
              <a:rPr lang="es-MX" sz="2000" b="1" dirty="0">
                <a:latin typeface="Bahnschrift Light" panose="020B0502040204020203" pitchFamily="34" charset="0"/>
              </a:rPr>
              <a:t>limitada de las emociones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Incapacidad para disfrutar </a:t>
            </a:r>
            <a:r>
              <a:rPr lang="es-MX" sz="2000" dirty="0">
                <a:latin typeface="Bahnschrift Light" panose="020B0502040204020203" pitchFamily="34" charset="0"/>
              </a:rPr>
              <a:t>la mayoría de las actividades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Incapacidad para captar las señales </a:t>
            </a:r>
            <a:r>
              <a:rPr lang="es-MX" sz="2000" dirty="0">
                <a:latin typeface="Bahnschrift Light" panose="020B0502040204020203" pitchFamily="34" charset="0"/>
              </a:rPr>
              <a:t>sociales normales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Aparentar ser distante o </a:t>
            </a:r>
            <a:r>
              <a:rPr lang="es-MX" sz="2000" b="1" dirty="0">
                <a:latin typeface="Bahnschrift Light" panose="020B0502040204020203" pitchFamily="34" charset="0"/>
              </a:rPr>
              <a:t>indiferente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Poco interés o </a:t>
            </a:r>
            <a:r>
              <a:rPr lang="es-MX" sz="2000" b="1" dirty="0">
                <a:latin typeface="Bahnschrift Light" panose="020B0502040204020203" pitchFamily="34" charset="0"/>
              </a:rPr>
              <a:t>interés nulo en las relaciones sexuales</a:t>
            </a:r>
          </a:p>
        </p:txBody>
      </p:sp>
      <p:pic>
        <p:nvPicPr>
          <p:cNvPr id="6148" name="Picture 4" descr="Trastorno Esquizoide de la personalidad, síntomas y tratamiento">
            <a:extLst>
              <a:ext uri="{FF2B5EF4-FFF2-40B4-BE49-F238E27FC236}">
                <a16:creationId xmlns:a16="http://schemas.microsoft.com/office/drawing/2014/main" id="{FC8C9BFA-D733-4EBC-87F9-976BE362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59" y="2564091"/>
            <a:ext cx="3426643" cy="228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9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27" y="148472"/>
            <a:ext cx="9601200" cy="737647"/>
          </a:xfrm>
        </p:spPr>
        <p:txBody>
          <a:bodyPr/>
          <a:lstStyle/>
          <a:p>
            <a:r>
              <a:rPr lang="es-MX" dirty="0"/>
              <a:t>Caso clínico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" y="707010"/>
            <a:ext cx="11811785" cy="5542961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María, una mujer de 30 años, es llevada a terapia por su familia debido a su comportamiento distante y su aparente falta de interés en las relaciones interpersonales. Durante la sesión inicial, María muestra poco interés en participar en la conversación y responde brevemente a las preguntas del terapeuta. Explica que no siente la necesidad de tener amigos cercanos ni relaciones románticas, y prefiere pasar la mayor parte de su tiempo sola.</a:t>
            </a:r>
          </a:p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A lo largo de las sesiones, el terapeuta observa que María tiene dificultades para expresar emociones y parece indiferente ante las situaciones que podrían causar reacciones emocionales en otras personas. No muestra interés en actividades sociales y prefiere pasar su tiempo leyendo o dedicándose a hobbies solitarios.</a:t>
            </a:r>
          </a:p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La historia de vida de María revela que ha tenido pocos amigos a lo largo de los años y ha tenido relaciones sentimentales breves y superficiales. No parece experimentar malestar significativo por su falta de relaciones cercanas, y en cambio, describe sentirse más cómoda cuando está sola.</a:t>
            </a:r>
          </a:p>
          <a:p>
            <a:pPr algn="just"/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María presenta un patrón persistente de distanciamiento social, falta de expresión emocional y preferencia por la soledad, lo que sugiere un posible diagnóstico de Trastorno de Personalidad Esquizoide.</a:t>
            </a:r>
          </a:p>
        </p:txBody>
      </p:sp>
    </p:spTree>
    <p:extLst>
      <p:ext uri="{BB962C8B-B14F-4D97-AF65-F5344CB8AC3E}">
        <p14:creationId xmlns:p14="http://schemas.microsoft.com/office/powerpoint/2010/main" val="167129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41D2D-795E-4650-B73E-909FABB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78410"/>
            <a:ext cx="10223369" cy="1485900"/>
          </a:xfrm>
        </p:spPr>
        <p:txBody>
          <a:bodyPr/>
          <a:lstStyle/>
          <a:p>
            <a:r>
              <a:rPr lang="es-MX" b="1" dirty="0">
                <a:latin typeface="Bahnschrift Light" panose="020B0502040204020203" pitchFamily="34" charset="0"/>
              </a:rPr>
              <a:t>Trastorno esquizotípico de la personalidad</a:t>
            </a:r>
            <a:endParaRPr lang="es-EC" b="1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AB704E9C-DBA4-45AF-8B43-024B651C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428750"/>
            <a:ext cx="7296346" cy="4515439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Vestimenta, pensamientos, creencias, discurso o conductas peculiares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Experiencias perceptivas extrañas</a:t>
            </a:r>
            <a:r>
              <a:rPr lang="es-MX" sz="2000" dirty="0">
                <a:latin typeface="Bahnschrift Light" panose="020B0502040204020203" pitchFamily="34" charset="0"/>
              </a:rPr>
              <a:t>, como escuchar que alguien susurra tu nombre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Falta de expresión emocional </a:t>
            </a:r>
            <a:r>
              <a:rPr lang="es-MX" sz="2000" dirty="0">
                <a:latin typeface="Bahnschrift Light" panose="020B0502040204020203" pitchFamily="34" charset="0"/>
              </a:rPr>
              <a:t>o respuestas emotivas inadecuadas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Ansiedad social </a:t>
            </a:r>
            <a:r>
              <a:rPr lang="es-MX" sz="2000" dirty="0">
                <a:latin typeface="Bahnschrift Light" panose="020B0502040204020203" pitchFamily="34" charset="0"/>
              </a:rPr>
              <a:t>y falta de relaciones cercanas o incomodidad con dichas relaciones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Respuesta indiferente</a:t>
            </a:r>
            <a:r>
              <a:rPr lang="es-MX" sz="2000" dirty="0">
                <a:latin typeface="Bahnschrift Light" panose="020B0502040204020203" pitchFamily="34" charset="0"/>
              </a:rPr>
              <a:t>, inadecuada o suspicaz a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«</a:t>
            </a:r>
            <a:r>
              <a:rPr lang="es-MX" sz="2000" b="1" dirty="0">
                <a:latin typeface="Bahnschrift Light" panose="020B0502040204020203" pitchFamily="34" charset="0"/>
              </a:rPr>
              <a:t>Pensamiento mágico</a:t>
            </a:r>
            <a:r>
              <a:rPr lang="es-MX" sz="2000" dirty="0">
                <a:latin typeface="Bahnschrift Light" panose="020B0502040204020203" pitchFamily="34" charset="0"/>
              </a:rPr>
              <a:t>» (creer que puedes ejercer influencia en personas y acontecimientos con el pensamiento)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Creencia de que determinados incidentes o acontecimientos casuales tienen </a:t>
            </a:r>
            <a:r>
              <a:rPr lang="es-MX" sz="2000" b="1" dirty="0">
                <a:latin typeface="Bahnschrift Light" panose="020B0502040204020203" pitchFamily="34" charset="0"/>
              </a:rPr>
              <a:t>mensajes ocultos </a:t>
            </a:r>
            <a:r>
              <a:rPr lang="es-MX" sz="2000" dirty="0">
                <a:latin typeface="Bahnschrift Light" panose="020B0502040204020203" pitchFamily="34" charset="0"/>
              </a:rPr>
              <a:t>exclusivos para ti</a:t>
            </a:r>
          </a:p>
          <a:p>
            <a:pPr algn="just"/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7170" name="Picture 2" descr="Trastorno Esquizotípico de la Personalidad según la DSM V - Web del  Psicólogo">
            <a:extLst>
              <a:ext uri="{FF2B5EF4-FFF2-40B4-BE49-F238E27FC236}">
                <a16:creationId xmlns:a16="http://schemas.microsoft.com/office/drawing/2014/main" id="{6316F2FA-7B8F-435B-BDFB-441533AD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92" y="2422688"/>
            <a:ext cx="3249293" cy="216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8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37647"/>
          </a:xfrm>
        </p:spPr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Caso clínico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5" y="612742"/>
            <a:ext cx="11745798" cy="5637229"/>
          </a:xfrm>
        </p:spPr>
        <p:txBody>
          <a:bodyPr>
            <a:noAutofit/>
          </a:bodyPr>
          <a:lstStyle/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Pablo, un joven de 25 años, busca ayuda psicológica debido a su malestar en las interacciones sociales y su preocupación por sus pensamientos y creencias inusuales. Durante la sesión inicial, Pablo explica que siempre ha tenido dificultades para conectarse con los demás y que a menudo se siente incómodo en situaciones sociales.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Pablo describe una serie de creencias peculiares que ha mantenido desde la adolescencia, como la idea de que tiene poderes telepáticos y la sensación de que puede comunicarse con seres de otros planetas a través de sus pensamientos. Aunque reconoce que estas creencias pueden parecer extrañas para los demás, insiste en que son reales para él.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Además de sus creencias peculiares, Pablo experimenta malestar en situaciones sociales y a menudo se siente ansioso y paranoico cuando está rodeado de personas. Aunque desea tener relaciones cercanas, encuentra difícil confiar en los demás y teme ser rechazado o ridiculizado. A lo largo de la terapia, se revela que Pablo tiene antecedentes familiares de trastornos psicóticos, lo que sugiere una posible predisposición genética a las experiencias perceptivas inusuales.</a:t>
            </a:r>
          </a:p>
          <a:p>
            <a:pPr algn="just"/>
            <a:r>
              <a:rPr lang="es-MX" sz="21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Pablo presenta un patrón de comportamiento peculiar, creencias y pensamientos extraños, y malestar en situaciones sociales, lo que sugiere un posible diagnóstico de Trastorno de Personalidad Esquizotípico.</a:t>
            </a:r>
          </a:p>
          <a:p>
            <a:pPr marL="0" indent="0" algn="just">
              <a:buNone/>
            </a:pPr>
            <a:endParaRPr lang="es-MX" sz="2100" dirty="0">
              <a:solidFill>
                <a:srgbClr val="92D05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2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886E202-2898-4776-8E57-0F387D4BC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616864"/>
              </p:ext>
            </p:extLst>
          </p:nvPr>
        </p:nvGraphicFramePr>
        <p:xfrm>
          <a:off x="3633247" y="401228"/>
          <a:ext cx="5774703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4703">
                  <a:extLst>
                    <a:ext uri="{9D8B030D-6E8A-4147-A177-3AD203B41FA5}">
                      <a16:colId xmlns:a16="http://schemas.microsoft.com/office/drawing/2014/main" val="4261897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latin typeface="Bahnschrift Light" panose="020B0502040204020203" pitchFamily="34" charset="0"/>
                        </a:rPr>
                        <a:t>GRUPO B</a:t>
                      </a:r>
                      <a:endParaRPr lang="es-EC" sz="36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7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Emocionales </a:t>
                      </a:r>
                    </a:p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Erráticos </a:t>
                      </a:r>
                    </a:p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Dramáticos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6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ANTISOCIAL </a:t>
                      </a:r>
                    </a:p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BORDELINDE – LIMITE</a:t>
                      </a:r>
                    </a:p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HISTRIÓNICO </a:t>
                      </a:r>
                    </a:p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NARCISISTA  </a:t>
                      </a:r>
                      <a:endParaRPr lang="es-EC" sz="28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23228"/>
                  </a:ext>
                </a:extLst>
              </a:tr>
            </a:tbl>
          </a:graphicData>
        </a:graphic>
      </p:graphicFrame>
      <p:sp>
        <p:nvSpPr>
          <p:cNvPr id="3" name="Subtítulo 4">
            <a:extLst>
              <a:ext uri="{FF2B5EF4-FFF2-40B4-BE49-F238E27FC236}">
                <a16:creationId xmlns:a16="http://schemas.microsoft.com/office/drawing/2014/main" id="{12884C0A-63EF-4DE0-B729-901CAD04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121" y="4633274"/>
            <a:ext cx="10435473" cy="203147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Impulsividad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Dificultades en las relaciones interpersonales 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Falta de consideración por los sentimientos y derechos de los demás</a:t>
            </a:r>
            <a:endParaRPr lang="es-MX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4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03DDE-2693-40B3-A0A6-EA20CB4D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latin typeface="Bahnschrift Light" panose="020B0502040204020203" pitchFamily="34" charset="0"/>
              </a:rPr>
              <a:t>Trastorno de personalidad antisocial</a:t>
            </a:r>
            <a:br>
              <a:rPr lang="es-MX" b="1" dirty="0">
                <a:latin typeface="Bahnschrift Light" panose="020B0502040204020203" pitchFamily="34" charset="0"/>
              </a:rPr>
            </a:b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DC846C9F-75C3-4131-8774-F0BE9F40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2" y="1630837"/>
            <a:ext cx="6806152" cy="47793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Indiferencia hacia las necesidades </a:t>
            </a:r>
            <a:r>
              <a:rPr lang="es-MX" sz="2000" dirty="0">
                <a:latin typeface="Bahnschrift Light" panose="020B0502040204020203" pitchFamily="34" charset="0"/>
              </a:rPr>
              <a:t>o los sentimientos de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Mentiras, robos, uso de apodos, estafas constantes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Problemas legales </a:t>
            </a:r>
            <a:r>
              <a:rPr lang="es-MX" sz="2000" dirty="0">
                <a:latin typeface="Bahnschrift Light" panose="020B0502040204020203" pitchFamily="34" charset="0"/>
              </a:rPr>
              <a:t>recurrentes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Violación constante de los derechos </a:t>
            </a:r>
            <a:r>
              <a:rPr lang="es-MX" sz="2000" dirty="0">
                <a:latin typeface="Bahnschrift Light" panose="020B0502040204020203" pitchFamily="34" charset="0"/>
              </a:rPr>
              <a:t>de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Comportamiento agresivo</a:t>
            </a:r>
            <a:r>
              <a:rPr lang="es-MX" sz="2000" dirty="0">
                <a:latin typeface="Bahnschrift Light" panose="020B0502040204020203" pitchFamily="34" charset="0"/>
              </a:rPr>
              <a:t>, a menudo violento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Indiferencia hacia la seguridad propia y de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Conducta impulsiva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Irresponsabilidad </a:t>
            </a:r>
            <a:r>
              <a:rPr lang="es-MX" sz="2000" dirty="0">
                <a:latin typeface="Bahnschrift Light" panose="020B0502040204020203" pitchFamily="34" charset="0"/>
              </a:rPr>
              <a:t>constante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Falta de remordimiento</a:t>
            </a:r>
            <a:r>
              <a:rPr lang="es-MX" sz="2000" dirty="0">
                <a:latin typeface="Bahnschrift Light" panose="020B0502040204020203" pitchFamily="34" charset="0"/>
              </a:rPr>
              <a:t> por el comportamiento</a:t>
            </a:r>
          </a:p>
        </p:txBody>
      </p:sp>
      <p:pic>
        <p:nvPicPr>
          <p:cNvPr id="8194" name="Picture 2" descr="Qué es la personalidad antisocial? | Blog de Psicología">
            <a:extLst>
              <a:ext uri="{FF2B5EF4-FFF2-40B4-BE49-F238E27FC236}">
                <a16:creationId xmlns:a16="http://schemas.microsoft.com/office/drawing/2014/main" id="{FB0C5B0E-033E-43D1-8B15-425E55BD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47" y="2224726"/>
            <a:ext cx="2872974" cy="240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47" y="82484"/>
            <a:ext cx="9601200" cy="737647"/>
          </a:xfrm>
        </p:spPr>
        <p:txBody>
          <a:bodyPr/>
          <a:lstStyle/>
          <a:p>
            <a:r>
              <a:rPr lang="es-MX" dirty="0"/>
              <a:t>Caso clínico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3" y="631596"/>
            <a:ext cx="11708090" cy="5618375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Carlos, un hombre de 30 años, es remitido a terapia por un tribunal después de ser arrestado por agresión física y robo. Durante la evaluación inicial, Carlos muestra poco remordimiento por sus acciones y minimiza la gravedad de sus delitos. Explica que no ve nada de malo en tomar lo que quiere si puede salirse con la suya.</a:t>
            </a:r>
          </a:p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Carlos tiene un historial de comportamiento antisocial desde la adolescencia, incluyendo peleas callejeras, vandalismo y robos menores. Ha tenido múltiples encuentros con la ley, pero nunca ha demostrado arrepentimiento genuino por sus acciones. A menudo culpa a los demás por sus problemas y justifica su comportamiento diciendo que solo está cuidando de sí mismo.</a:t>
            </a:r>
          </a:p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Además de su historial delictivo, Carlos tiene dificultades en mantener relaciones interpersonales estables. Manipula a las personas para obtener lo que quiere y no muestra consideración por los sentimientos o derechos de los demás. Tiende a ser encantador y carismático superficialmente, pero su falta de empatía y su propensión a explotar a los demás para su propio beneficio son evidentes en sus interacciones.</a:t>
            </a:r>
          </a:p>
          <a:p>
            <a:pPr algn="just"/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Carlos presenta un patrón persistente de desprecio y violación de los derechos de los demás, junto con una falta de remordimiento por sus acciones, lo que sugiere un posible diagnóstico de Trastorno de Personalidad Antisocial.</a:t>
            </a:r>
          </a:p>
        </p:txBody>
      </p:sp>
    </p:spTree>
    <p:extLst>
      <p:ext uri="{BB962C8B-B14F-4D97-AF65-F5344CB8AC3E}">
        <p14:creationId xmlns:p14="http://schemas.microsoft.com/office/powerpoint/2010/main" val="161843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70089-F6CC-42E3-A8D8-52F9F204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Bahnschrift Light" panose="020B0502040204020203" pitchFamily="34" charset="0"/>
              </a:rPr>
              <a:t>Trastorno límite de la personalidad</a:t>
            </a:r>
            <a:br>
              <a:rPr lang="es-MX" b="1" dirty="0">
                <a:latin typeface="Bahnschrift Light" panose="020B0502040204020203" pitchFamily="34" charset="0"/>
              </a:rPr>
            </a:b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0ABFE4E0-8518-488C-BD12-6745A9E9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010"/>
            <a:ext cx="6589336" cy="47793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Conducta impulsiva </a:t>
            </a:r>
            <a:r>
              <a:rPr lang="es-MX" sz="2000" dirty="0">
                <a:latin typeface="Bahnschrift Light" panose="020B0502040204020203" pitchFamily="34" charset="0"/>
              </a:rPr>
              <a:t>y riesgosa, como tener relaciones sexuales sin protección, involucrarse en apuestas o tener atracones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Imagen personal inestable </a:t>
            </a:r>
            <a:r>
              <a:rPr lang="es-MX" sz="2000" dirty="0">
                <a:latin typeface="Bahnschrift Light" panose="020B0502040204020203" pitchFamily="34" charset="0"/>
              </a:rPr>
              <a:t>o frágil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Relaciones inestables e intensas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Cambios en el estado de ánimo</a:t>
            </a:r>
            <a:r>
              <a:rPr lang="es-MX" sz="2000" dirty="0">
                <a:latin typeface="Bahnschrift Light" panose="020B0502040204020203" pitchFamily="34" charset="0"/>
              </a:rPr>
              <a:t>, a menudo como reacción al estrés interpersonal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Conductas suicidas </a:t>
            </a:r>
            <a:r>
              <a:rPr lang="es-MX" sz="2000" dirty="0">
                <a:latin typeface="Bahnschrift Light" panose="020B0502040204020203" pitchFamily="34" charset="0"/>
              </a:rPr>
              <a:t>o amenazas de autolesión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Temor intenso a estar solo </a:t>
            </a:r>
            <a:r>
              <a:rPr lang="es-MX" sz="2000" dirty="0">
                <a:latin typeface="Bahnschrift Light" panose="020B0502040204020203" pitchFamily="34" charset="0"/>
              </a:rPr>
              <a:t>o a ser abandonado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Sentimientos de vacío </a:t>
            </a:r>
            <a:r>
              <a:rPr lang="es-MX" sz="2000" dirty="0">
                <a:latin typeface="Bahnschrift Light" panose="020B0502040204020203" pitchFamily="34" charset="0"/>
              </a:rPr>
              <a:t>continuos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Ataques de ira </a:t>
            </a:r>
            <a:r>
              <a:rPr lang="es-MX" sz="2000" dirty="0">
                <a:latin typeface="Bahnschrift Light" panose="020B0502040204020203" pitchFamily="34" charset="0"/>
              </a:rPr>
              <a:t>frecuentes e intensos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Paranoia</a:t>
            </a:r>
            <a:r>
              <a:rPr lang="es-MX" sz="2000" dirty="0">
                <a:latin typeface="Bahnschrift Light" panose="020B0502040204020203" pitchFamily="34" charset="0"/>
              </a:rPr>
              <a:t> intermitente relacionada con el estrés</a:t>
            </a:r>
          </a:p>
          <a:p>
            <a:pPr algn="just"/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9218" name="Picture 2" descr="Los 4 signos que pueden hacer sospechar de un trastorno límite de la  personalidad">
            <a:extLst>
              <a:ext uri="{FF2B5EF4-FFF2-40B4-BE49-F238E27FC236}">
                <a16:creationId xmlns:a16="http://schemas.microsoft.com/office/drawing/2014/main" id="{413BAED3-1858-4090-9C0B-4A196D62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61" y="2378828"/>
            <a:ext cx="3503629" cy="23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8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9" y="0"/>
            <a:ext cx="9601200" cy="737647"/>
          </a:xfrm>
        </p:spPr>
        <p:txBody>
          <a:bodyPr/>
          <a:lstStyle/>
          <a:p>
            <a:r>
              <a:rPr lang="es-MX" dirty="0"/>
              <a:t>Caso clínico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8" y="452487"/>
            <a:ext cx="12041171" cy="5797484"/>
          </a:xfrm>
        </p:spPr>
        <p:txBody>
          <a:bodyPr>
            <a:noAutofit/>
          </a:bodyPr>
          <a:lstStyle/>
          <a:p>
            <a:pPr algn="just"/>
            <a:r>
              <a:rPr lang="es-MX" sz="2100" dirty="0"/>
              <a:t>Laura, una mujer de 28 años, busca ayuda psicológica debido a sus dificultades para manejar sus emociones y relaciones interpersonales. Durante la evaluación inicial, relata una historia de relaciones tumultuosas y comportamientos impulsivos.</a:t>
            </a:r>
          </a:p>
          <a:p>
            <a:pPr algn="just"/>
            <a:r>
              <a:rPr lang="es-MX" sz="2100" dirty="0"/>
              <a:t>Laura describe una serie de relaciones románticas intensas y turbulentas, caracterizadas por cambios rápidos en sus sentimientos hacia su pareja. A menudo, pasa de idolatrar a su pareja a demonizarla en cuestión de días o incluso horas. En estas relaciones, experimenta un intenso miedo al abandono y puede hacer intentos desesperados por evitarlo, como amenazar con suicidarse o dañarse a sí misma.</a:t>
            </a:r>
          </a:p>
          <a:p>
            <a:pPr algn="just"/>
            <a:r>
              <a:rPr lang="es-MX" sz="2100" dirty="0"/>
              <a:t>Además de sus problemas en las relaciones, Laura tiene dificultades para regular sus emociones. Experimenta cambios abruptos de humor y puede pasar de la euforia a la desesperación en poco tiempo. A menudo se siente vacía y sin sentido, y recurre a comportamientos impulsivos, como el abuso de sustancias o los gastos excesivos, para tratar de llenar ese vacío emocional. Laura también tiene antecedentes de autolesiones, como cortarse o quemarse la piel, como una forma de aliviar su malestar emocional. Aunque reconoce que estos comportamientos son perjudiciales, a menudo siente que no puede controlarlos cuando está abrumada por sus emociones.</a:t>
            </a:r>
          </a:p>
          <a:p>
            <a:pPr algn="just"/>
            <a:r>
              <a:rPr lang="es-MX" sz="21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En este caso, Laura presenta un patrón de inestabilidad emocional significativa, relaciones interpersonales intensas y comportamiento impulsivo: Trastorno Límite de la Personalidad.</a:t>
            </a:r>
          </a:p>
        </p:txBody>
      </p:sp>
    </p:spTree>
    <p:extLst>
      <p:ext uri="{BB962C8B-B14F-4D97-AF65-F5344CB8AC3E}">
        <p14:creationId xmlns:p14="http://schemas.microsoft.com/office/powerpoint/2010/main" val="317011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4C3CF-B20A-43D2-8BB5-1E9DFB27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latin typeface="Bahnschrift Light" panose="020B0502040204020203" pitchFamily="34" charset="0"/>
              </a:rPr>
              <a:t>Trastorno histriónico de la personalidad</a:t>
            </a:r>
            <a:br>
              <a:rPr lang="es-MX" b="1" dirty="0">
                <a:latin typeface="Bahnschrift Light" panose="020B0502040204020203" pitchFamily="34" charset="0"/>
              </a:rPr>
            </a:b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3738C199-5960-42EE-9026-C191F0EE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2" y="1517715"/>
            <a:ext cx="6014301" cy="490193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Búsqueda constante de atención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Excesivamente exaltado</a:t>
            </a:r>
            <a:r>
              <a:rPr lang="es-MX" sz="2000" dirty="0">
                <a:latin typeface="Bahnschrift Light" panose="020B0502040204020203" pitchFamily="34" charset="0"/>
              </a:rPr>
              <a:t>, drástico o provocativo en el plano </a:t>
            </a:r>
            <a:r>
              <a:rPr lang="es-MX" sz="2000" b="1" dirty="0">
                <a:latin typeface="Bahnschrift Light" panose="020B0502040204020203" pitchFamily="34" charset="0"/>
              </a:rPr>
              <a:t>sexual,</a:t>
            </a:r>
            <a:r>
              <a:rPr lang="es-MX" sz="2000" dirty="0">
                <a:latin typeface="Bahnschrift Light" panose="020B0502040204020203" pitchFamily="34" charset="0"/>
              </a:rPr>
              <a:t> con el objetivo de captar la atención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Discurso espectacular con opiniones fuertes, pero con pocos hechos o detalles para respaldarlas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Fácilmente influenciable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Emociones poco profundas </a:t>
            </a:r>
            <a:r>
              <a:rPr lang="es-MX" sz="2000" dirty="0">
                <a:latin typeface="Bahnschrift Light" panose="020B0502040204020203" pitchFamily="34" charset="0"/>
              </a:rPr>
              <a:t>que cambian rápidamente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Preocupación excesiva </a:t>
            </a:r>
            <a:r>
              <a:rPr lang="es-MX" sz="2000" dirty="0">
                <a:latin typeface="Bahnschrift Light" panose="020B0502040204020203" pitchFamily="34" charset="0"/>
              </a:rPr>
              <a:t>por la apariencia física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Pensamiento de que las relaciones con los demás son más cercanas que lo que en realidad son</a:t>
            </a:r>
          </a:p>
          <a:p>
            <a:pPr algn="just"/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10242" name="Picture 2" descr="Trastorno histriónico de la personalidad – Temas de Psicología">
            <a:extLst>
              <a:ext uri="{FF2B5EF4-FFF2-40B4-BE49-F238E27FC236}">
                <a16:creationId xmlns:a16="http://schemas.microsoft.com/office/drawing/2014/main" id="{FCE493A8-5845-4747-B36C-21552D8A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56" y="2428040"/>
            <a:ext cx="4029669" cy="200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F4FC5-DABE-4457-8457-8C327525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39" y="898072"/>
            <a:ext cx="6708321" cy="1485900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latin typeface="Bahnschrift Light" panose="020B0502040204020203" pitchFamily="34" charset="0"/>
              </a:rPr>
              <a:t>DESCRIPCIÓN GENERAL</a:t>
            </a:r>
            <a:r>
              <a:rPr lang="es-MX" sz="3200" b="1" dirty="0">
                <a:latin typeface="Bahnschrift Light" panose="020B0502040204020203" pitchFamily="34" charset="0"/>
              </a:rPr>
              <a:t>: </a:t>
            </a:r>
            <a:endParaRPr lang="es-EC" sz="3200" b="1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EC744-C4F7-4270-868A-90F8A8A3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4173212"/>
            <a:ext cx="9601200" cy="2008414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Bahnschrift Light" panose="020B0502040204020203" pitchFamily="34" charset="0"/>
              </a:rPr>
              <a:t>Tipo de trastorno mental (patrones de pensamiento, emociones y conductas poco saludables).</a:t>
            </a:r>
          </a:p>
          <a:p>
            <a:pPr algn="just"/>
            <a:r>
              <a:rPr lang="es-MX" dirty="0">
                <a:latin typeface="Bahnschrift Light" panose="020B0502040204020203" pitchFamily="34" charset="0"/>
              </a:rPr>
              <a:t>Posee problemas para percibir y relacionarse con las situaciones y las personas (limitaciones).</a:t>
            </a:r>
          </a:p>
          <a:p>
            <a:pPr algn="just"/>
            <a:r>
              <a:rPr lang="es-MX" dirty="0">
                <a:latin typeface="Bahnschrift Light" panose="020B0502040204020203" pitchFamily="34" charset="0"/>
              </a:rPr>
              <a:t>Generalmente comienzan en la adolescencia o la adultez temprana.</a:t>
            </a:r>
          </a:p>
          <a:p>
            <a:pPr marL="0" indent="0" algn="just">
              <a:buNone/>
            </a:pPr>
            <a:endParaRPr lang="es-MX" dirty="0">
              <a:latin typeface="Bahnschrift Light" panose="020B0502040204020203" pitchFamily="34" charset="0"/>
            </a:endParaRPr>
          </a:p>
          <a:p>
            <a:pPr algn="just"/>
            <a:endParaRPr lang="es-MX" dirty="0"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Trastornos de la personalidad | Supera Psicología | Cita previa: 678 920 707">
            <a:extLst>
              <a:ext uri="{FF2B5EF4-FFF2-40B4-BE49-F238E27FC236}">
                <a16:creationId xmlns:a16="http://schemas.microsoft.com/office/drawing/2014/main" id="{B561EFDB-8FAC-4F9C-A808-2BBAE72C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39" y="1952625"/>
            <a:ext cx="4879521" cy="177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4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89" y="35351"/>
            <a:ext cx="9601200" cy="737647"/>
          </a:xfrm>
        </p:spPr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Caso clínico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94" y="537327"/>
            <a:ext cx="11821211" cy="6040225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Bahnschrift Light" panose="020B0502040204020203" pitchFamily="34" charset="0"/>
              </a:rPr>
              <a:t>María, una mujer de 35 años, busca ayuda terapéutica debido a sus dificultades en las relaciones interpersonales y su constante necesidad de atención. Durante la sesión inicial, María se presenta como extrovertida, encantadora y emocionalmente expresiva. Ella tiende a cautivar a los demás con su apariencia llamativa y su personalidad extravagante.</a:t>
            </a:r>
          </a:p>
          <a:p>
            <a:pPr algn="just"/>
            <a:r>
              <a:rPr lang="es-MX" sz="2000" dirty="0">
                <a:latin typeface="Bahnschrift Light" panose="020B0502040204020203" pitchFamily="34" charset="0"/>
              </a:rPr>
              <a:t>María describe una serie de relaciones románticas intensas y breves en las que busca constantemente la aprobación y el afecto de su pareja. Tiende a idealizar a sus parejas al principio de la relación, pero rápidamente se desilusiona si no recibe la atención y la admiración que busca. A menudo se siente abandonada y deprimida cuando una relación termina, pero rápidamente busca consuelo en otra relación sin tomarse el tiempo para sanar emocionalmente.</a:t>
            </a:r>
          </a:p>
          <a:p>
            <a:pPr algn="just"/>
            <a:r>
              <a:rPr lang="es-MX" sz="2000" dirty="0">
                <a:latin typeface="Bahnschrift Light" panose="020B0502040204020203" pitchFamily="34" charset="0"/>
              </a:rPr>
              <a:t>Además de sus problemas en las relaciones, María tiende a dramatizar sus emociones y experiencias cotidianas. Puede reaccionar de manera exagerada a situaciones menores y buscar constantemente la aprobación y la validación de los demás. A menudo se siente incómoda cuando no es el centro de atención y puede recurrir a tácticas dramáticas para mantener el foco en ella. A pesar de su apariencia segura y segura, María a menudo lucha con sentimientos de inseguridad y vacío interior. Se preocupa mucho por su apariencia y puede dedicar una cantidad significativa de tiempo y dinero a mantener su imagen física.</a:t>
            </a:r>
          </a:p>
          <a:p>
            <a:pPr algn="just"/>
            <a:r>
              <a:rPr lang="es-MX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María presenta un patrón persistente de búsqueda de atención excesiva, emocionalidad superficial y comportamiento dramático, lo que sugiere un posible diagnóstico de Trastorno Histriónico de la Personalidad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104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E382E-4132-489F-BC68-BB0C039C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latin typeface="Bahnschrift Light" panose="020B0502040204020203" pitchFamily="34" charset="0"/>
              </a:rPr>
              <a:t>Trastorno narcisista de la personalidad</a:t>
            </a:r>
            <a:br>
              <a:rPr lang="es-MX" b="1" dirty="0">
                <a:latin typeface="Bahnschrift Light" panose="020B0502040204020203" pitchFamily="34" charset="0"/>
              </a:rPr>
            </a:b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98B593A7-E641-40F7-B0D7-6B7991C3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5423"/>
            <a:ext cx="6542202" cy="476996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Creencia de que eres especial </a:t>
            </a:r>
            <a:r>
              <a:rPr lang="es-MX" sz="2000" dirty="0">
                <a:latin typeface="Bahnschrift Light" panose="020B0502040204020203" pitchFamily="34" charset="0"/>
              </a:rPr>
              <a:t>y más importante que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Fantasías sobre el poder</a:t>
            </a:r>
            <a:r>
              <a:rPr lang="es-MX" sz="2000" dirty="0">
                <a:latin typeface="Bahnschrift Light" panose="020B0502040204020203" pitchFamily="34" charset="0"/>
              </a:rPr>
              <a:t>, el éxito y la atracción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Incapacidad para reconocer las necesidades y los sentimientos de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Exageración de logros </a:t>
            </a:r>
            <a:r>
              <a:rPr lang="es-MX" sz="2000" dirty="0">
                <a:latin typeface="Bahnschrift Light" panose="020B0502040204020203" pitchFamily="34" charset="0"/>
              </a:rPr>
              <a:t>o talentos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Expectativa de elogios </a:t>
            </a:r>
            <a:r>
              <a:rPr lang="es-MX" sz="2000" dirty="0">
                <a:latin typeface="Bahnschrift Light" panose="020B0502040204020203" pitchFamily="34" charset="0"/>
              </a:rPr>
              <a:t>y admiración constantes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Arrogancia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Expectativas no razonables de favores y ventajas, a menudo aprovechándose de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Envidia</a:t>
            </a:r>
            <a:r>
              <a:rPr lang="es-MX" sz="2000" dirty="0">
                <a:latin typeface="Bahnschrift Light" panose="020B0502040204020203" pitchFamily="34" charset="0"/>
              </a:rPr>
              <a:t> hacia los demás o creencia de que los demás te envidian</a:t>
            </a:r>
          </a:p>
          <a:p>
            <a:pPr algn="just"/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11266" name="Picture 2" descr="11 características de las personas narcisistas - Significados">
            <a:extLst>
              <a:ext uri="{FF2B5EF4-FFF2-40B4-BE49-F238E27FC236}">
                <a16:creationId xmlns:a16="http://schemas.microsoft.com/office/drawing/2014/main" id="{28AEB31D-C60A-4260-A58B-B915D645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07" y="2340204"/>
            <a:ext cx="3266387" cy="21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8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27" y="148472"/>
            <a:ext cx="9601200" cy="737647"/>
          </a:xfrm>
        </p:spPr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Caso clínico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716437"/>
            <a:ext cx="11481847" cy="5533534"/>
          </a:xfrm>
        </p:spPr>
        <p:txBody>
          <a:bodyPr>
            <a:noAutofit/>
          </a:bodyPr>
          <a:lstStyle/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Juan, un hombre de 40 años, es referido a terapia por su pareja debido a sus constantes comportamientos arrogantes y falta de empatía. Durante la sesión inicial, Juan se presenta como seguro de sí mismo y encantador, pero también exhibe una actitud de superioridad y desdén hacia los demás.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Juan habla extensamente sobre sus logros profesionales y sus cualidades excepcionales, mostrando una gran necesidad de admiración y reconocimiento. Se enorgullece de su apariencia física y espera ser tratado como especial y único en todo momento.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A pesar de su éxito profesional, Juan tiene dificultades en mantener relaciones interpersonales saludables. Tiende a explotar a los demás para su propio beneficio y muestra una falta de empatía hacia los sentimientos y necesidades de los demás. Cuando no recibe la atención y elogios que cree merecer, puede volverse agresivo o despectivo.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Además, Juan tiene dificultades para aceptar críticas y reacciona con rabia o desprecio cuando se cuestiona su competencia o valía. No muestra remordimiento por sus acciones y tiende a culpar a los demás por cualquier fracaso o error que experimente.</a:t>
            </a:r>
          </a:p>
          <a:p>
            <a:pPr algn="just"/>
            <a:r>
              <a:rPr lang="es-MX" sz="21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Juan presenta un patrón persistente de grandiosidad, falta de empatía y necesidad constante de admiración, lo que sugiere un posible diagnóstico de Trastorno Narcisista de la Personalidad.</a:t>
            </a:r>
          </a:p>
        </p:txBody>
      </p:sp>
    </p:spTree>
    <p:extLst>
      <p:ext uri="{BB962C8B-B14F-4D97-AF65-F5344CB8AC3E}">
        <p14:creationId xmlns:p14="http://schemas.microsoft.com/office/powerpoint/2010/main" val="16059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529F8D9C-6F2A-431F-A691-BDC46FD39C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94901" y="923198"/>
          <a:ext cx="5802197" cy="2956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02197">
                  <a:extLst>
                    <a:ext uri="{9D8B030D-6E8A-4147-A177-3AD203B41FA5}">
                      <a16:colId xmlns:a16="http://schemas.microsoft.com/office/drawing/2014/main" val="1438838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/>
                        <a:t>GRUPO C</a:t>
                      </a:r>
                      <a:endParaRPr lang="es-EC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7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Ansiosos </a:t>
                      </a:r>
                    </a:p>
                    <a:p>
                      <a:pPr algn="ctr"/>
                      <a:r>
                        <a:rPr lang="es-MX" sz="2800" dirty="0"/>
                        <a:t>Temerosos </a:t>
                      </a:r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6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DEPENDIENTE </a:t>
                      </a:r>
                    </a:p>
                    <a:p>
                      <a:pPr algn="ctr"/>
                      <a:r>
                        <a:rPr lang="es-MX" sz="2800" dirty="0"/>
                        <a:t>EVASIVO </a:t>
                      </a:r>
                    </a:p>
                    <a:p>
                      <a:pPr algn="ctr"/>
                      <a:r>
                        <a:rPr lang="es-MX" sz="2800" dirty="0"/>
                        <a:t>OBSESIVO - COMPULSIVO </a:t>
                      </a:r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23228"/>
                  </a:ext>
                </a:extLst>
              </a:tr>
            </a:tbl>
          </a:graphicData>
        </a:graphic>
      </p:graphicFrame>
      <p:sp>
        <p:nvSpPr>
          <p:cNvPr id="7" name="Subtítulo 4">
            <a:extLst>
              <a:ext uri="{FF2B5EF4-FFF2-40B4-BE49-F238E27FC236}">
                <a16:creationId xmlns:a16="http://schemas.microsoft.com/office/drawing/2014/main" id="{111144A4-3BD1-4300-A607-1E4E5E3F3FA5}"/>
              </a:ext>
            </a:extLst>
          </p:cNvPr>
          <p:cNvSpPr txBox="1">
            <a:spLocks/>
          </p:cNvSpPr>
          <p:nvPr/>
        </p:nvSpPr>
        <p:spPr>
          <a:xfrm>
            <a:off x="1256121" y="4227922"/>
            <a:ext cx="10435473" cy="203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Ansiedad  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Evitación de situaciones temidas,</a:t>
            </a:r>
            <a:endParaRPr lang="es-MX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DFFC3-EA2E-454A-96A3-C735589C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latin typeface="Bahnschrift Light" panose="020B0502040204020203" pitchFamily="34" charset="0"/>
              </a:rPr>
              <a:t>Trastorno de la personalidad por evitación</a:t>
            </a:r>
            <a:br>
              <a:rPr lang="es-MX" b="1" dirty="0">
                <a:latin typeface="Bahnschrift Light" panose="020B0502040204020203" pitchFamily="34" charset="0"/>
              </a:rPr>
            </a:b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DA4E8E99-C99F-45F2-8DFA-6E1783D5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85" y="1640264"/>
            <a:ext cx="6655324" cy="450601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Sensibilidad excesiva </a:t>
            </a:r>
            <a:r>
              <a:rPr lang="es-MX" sz="2000" dirty="0">
                <a:latin typeface="Bahnschrift Light" panose="020B0502040204020203" pitchFamily="34" charset="0"/>
              </a:rPr>
              <a:t>a las críticas y al rechazo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Sentimiento de ser inadecuado, inferior o desagradable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Evasión de las actividades laborales que implican </a:t>
            </a:r>
            <a:r>
              <a:rPr lang="es-MX" sz="2000" b="1" dirty="0">
                <a:latin typeface="Bahnschrift Light" panose="020B0502040204020203" pitchFamily="34" charset="0"/>
              </a:rPr>
              <a:t>contacto interpersonal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Inhibición, timidez y aislamiento </a:t>
            </a:r>
            <a:r>
              <a:rPr lang="es-MX" sz="2000" dirty="0">
                <a:latin typeface="Bahnschrift Light" panose="020B0502040204020203" pitchFamily="34" charset="0"/>
              </a:rPr>
              <a:t>en el plano social; evitar las actividades nuevas o reunirse con extraños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Timidez extrema </a:t>
            </a:r>
            <a:r>
              <a:rPr lang="es-MX" sz="2000" dirty="0">
                <a:latin typeface="Bahnschrift Light" panose="020B0502040204020203" pitchFamily="34" charset="0"/>
              </a:rPr>
              <a:t>en situaciones sociales y en las relaciones personales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Temor a la desaprobación</a:t>
            </a:r>
            <a:r>
              <a:rPr lang="es-MX" sz="2000" dirty="0">
                <a:latin typeface="Bahnschrift Light" panose="020B0502040204020203" pitchFamily="34" charset="0"/>
              </a:rPr>
              <a:t>, a pasar vergüenza o a hacer el ridículo</a:t>
            </a:r>
          </a:p>
        </p:txBody>
      </p:sp>
      <p:pic>
        <p:nvPicPr>
          <p:cNvPr id="12290" name="Picture 2" descr="trastorno de la personalidad por evitación">
            <a:extLst>
              <a:ext uri="{FF2B5EF4-FFF2-40B4-BE49-F238E27FC236}">
                <a16:creationId xmlns:a16="http://schemas.microsoft.com/office/drawing/2014/main" id="{82AC6F7C-F00D-4661-93A0-FC06D8B8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82" y="2394407"/>
            <a:ext cx="3334733" cy="22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50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27" y="148472"/>
            <a:ext cx="9601200" cy="737647"/>
          </a:xfrm>
        </p:spPr>
        <p:txBody>
          <a:bodyPr/>
          <a:lstStyle/>
          <a:p>
            <a:r>
              <a:rPr lang="es-MX" dirty="0"/>
              <a:t>Caso clínico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688157"/>
            <a:ext cx="11830639" cy="5561814"/>
          </a:xfrm>
        </p:spPr>
        <p:txBody>
          <a:bodyPr>
            <a:noAutofit/>
          </a:bodyPr>
          <a:lstStyle/>
          <a:p>
            <a:pPr algn="just"/>
            <a:r>
              <a:rPr lang="es-MX" sz="2100" dirty="0"/>
              <a:t>Sofía, una mujer de 28 años, busca ayuda terapéutica debido a sus dificultades para establecer relaciones interpersonales y su constante ansiedad en situaciones sociales. Durante la evaluación inicial, Sofía relata una historia de sentirse crónicamente inadecuada y temerosa de ser juzgada por los demás.</a:t>
            </a:r>
          </a:p>
          <a:p>
            <a:pPr algn="just"/>
            <a:r>
              <a:rPr lang="es-MX" sz="2100" dirty="0"/>
              <a:t>Sofía evita activamente situaciones sociales, como fiestas o reuniones, porque teme que los demás la vean como incompetente o aburrida. A menudo se preocupa de que los demás noten sus defectos o que la rechacen, lo que la lleva a evitar cualquier interacción que pueda exponerla a la posibilidad de críticas o evaluaciones negativas.</a:t>
            </a:r>
          </a:p>
          <a:p>
            <a:pPr algn="just"/>
            <a:r>
              <a:rPr lang="es-MX" sz="2100" dirty="0"/>
              <a:t>Aunque anhela tener amigos y establecer relaciones cercanas, Sofía se encuentra incapaz de superar su miedo al rechazo. A menudo se retira de las relaciones potenciales antes de que puedan desarrollarse plenamente, convenciéndose de que es mejor estar sola que arriesgarse a ser rechazada. Además de sus dificultades sociales, Sofía experimenta una baja autoestima y una sensación crónica de insuficiencia. Se critica constantemente a sí misma y tiende a magnificar sus defectos percibidos, convenciéndose de que no es digna de amor o amistad.</a:t>
            </a:r>
          </a:p>
          <a:p>
            <a:pPr algn="just"/>
            <a:r>
              <a:rPr lang="es-MX" sz="21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En este caso, Sofía presenta un patrón persistente de inhibición social, sentimientos de inadecuación y una extrema sensibilidad al rechazo, lo que sugiere un posible diagnóstico de Trastorno de la Personalidad por Evitación.</a:t>
            </a:r>
          </a:p>
        </p:txBody>
      </p:sp>
    </p:spTree>
    <p:extLst>
      <p:ext uri="{BB962C8B-B14F-4D97-AF65-F5344CB8AC3E}">
        <p14:creationId xmlns:p14="http://schemas.microsoft.com/office/powerpoint/2010/main" val="1398899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3707A-E58A-4F48-85B6-5C481894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390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Bahnschrift Light" panose="020B0502040204020203" pitchFamily="34" charset="0"/>
              </a:rPr>
              <a:t>Trastorno de la personalidad dependiente</a:t>
            </a:r>
            <a:br>
              <a:rPr lang="es-MX" b="1" dirty="0">
                <a:latin typeface="Bahnschrift Light" panose="020B0502040204020203" pitchFamily="34" charset="0"/>
              </a:rPr>
            </a:b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56DDA759-4F02-4D99-89FB-3136C24B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76" y="1229674"/>
            <a:ext cx="8073696" cy="535442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Dependencia exces</a:t>
            </a:r>
            <a:r>
              <a:rPr lang="es-MX" sz="2000" dirty="0">
                <a:latin typeface="Bahnschrift Light" panose="020B0502040204020203" pitchFamily="34" charset="0"/>
              </a:rPr>
              <a:t>iva de los demás y sentir la </a:t>
            </a:r>
            <a:r>
              <a:rPr lang="es-MX" sz="2000" b="1" dirty="0">
                <a:latin typeface="Bahnschrift Light" panose="020B0502040204020203" pitchFamily="34" charset="0"/>
              </a:rPr>
              <a:t>necesidad de que alguien te cuide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Conducta sumisa </a:t>
            </a:r>
            <a:r>
              <a:rPr lang="es-MX" sz="2000" dirty="0">
                <a:latin typeface="Bahnschrift Light" panose="020B0502040204020203" pitchFamily="34" charset="0"/>
              </a:rPr>
              <a:t>o apegada hacia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Temor a tener que cuidarte </a:t>
            </a:r>
            <a:r>
              <a:rPr lang="es-MX" sz="2000" dirty="0">
                <a:latin typeface="Bahnschrift Light" panose="020B0502040204020203" pitchFamily="34" charset="0"/>
              </a:rPr>
              <a:t>o defenderte tú mismo si te dejan solo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Falta de confianza en ti mismo</a:t>
            </a:r>
            <a:r>
              <a:rPr lang="es-MX" sz="2000" dirty="0">
                <a:latin typeface="Bahnschrift Light" panose="020B0502040204020203" pitchFamily="34" charset="0"/>
              </a:rPr>
              <a:t>, necesidad de consejos excesivos y de la confirmación de los demás para tomar incluso decisiones de poca importancia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Dificultad para iniciar o llevar a cabo proyectos solo </a:t>
            </a:r>
            <a:r>
              <a:rPr lang="es-MX" sz="2000" dirty="0">
                <a:latin typeface="Bahnschrift Light" panose="020B0502040204020203" pitchFamily="34" charset="0"/>
              </a:rPr>
              <a:t>debido a la falta de confianza en ti mismo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Dificultad para expresar desacuerdo con los demás</a:t>
            </a:r>
            <a:r>
              <a:rPr lang="es-MX" sz="2000" dirty="0">
                <a:latin typeface="Bahnschrift Light" panose="020B0502040204020203" pitchFamily="34" charset="0"/>
              </a:rPr>
              <a:t>, por temor a la desaprobación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Tolerancia hacia tratos abusivos o inadecuados</a:t>
            </a:r>
            <a:r>
              <a:rPr lang="es-MX" sz="2000" dirty="0">
                <a:latin typeface="Bahnschrift Light" panose="020B0502040204020203" pitchFamily="34" charset="0"/>
              </a:rPr>
              <a:t>, incluso cuando existen otras opciones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Necesidad urgente de comenzar una nueva relación cuando ha terminado otra</a:t>
            </a:r>
          </a:p>
          <a:p>
            <a:pPr algn="just"/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13318" name="Picture 6" descr="Trastorno Dependiente de la Personalidad: síntomas, diagnóstico y  tratamiento.">
            <a:extLst>
              <a:ext uri="{FF2B5EF4-FFF2-40B4-BE49-F238E27FC236}">
                <a16:creationId xmlns:a16="http://schemas.microsoft.com/office/drawing/2014/main" id="{25D157E8-F28B-4AEC-BBB3-94F17751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54" y="1834199"/>
            <a:ext cx="2619670" cy="392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8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27" y="148472"/>
            <a:ext cx="9601200" cy="737647"/>
          </a:xfrm>
        </p:spPr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Caso clínico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622169"/>
            <a:ext cx="11858920" cy="5627802"/>
          </a:xfrm>
        </p:spPr>
        <p:txBody>
          <a:bodyPr>
            <a:noAutofit/>
          </a:bodyPr>
          <a:lstStyle/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Roberto, un hombre de 35 años, busca ayuda terapéutica debido a su dificultad para tomar decisiones por sí mismo y su constante necesidad de buscar la aprobación y la dirección de los demás. Durante la evaluación inicial, Roberto relata una historia de sentirse incapaz de funcionar de manera independiente en su vida diaria.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Roberto depende en gran medida de su esposa y otros miembros de su familia para tomar decisiones importantes, como qué trabajo buscar o cómo manejar su dinero. A menudo siente ansiedad y angustia cuando se enfrenta a una decisión, temiendo tomar la elección incorrecta y enfrentar las consecuencias.</a:t>
            </a:r>
          </a:p>
          <a:p>
            <a:pPr algn="just"/>
            <a:r>
              <a:rPr lang="es-MX" sz="2100" dirty="0">
                <a:latin typeface="Bahnschrift Light" panose="020B0502040204020203" pitchFamily="34" charset="0"/>
              </a:rPr>
              <a:t>Además de su dependencia en la toma de decisiones, Roberto experimenta una fuerte necesidad de ser cuidado y protegido por los demás. Se siente incómodo cuando está solo y tiende a buscar constantemente la compañía y la atención de los demás para sentirse seguro y validado. En sus relaciones interpersonales, Roberto tiende a ser sumiso y complaciente, evitando conflictos a toda costa para mantener la armonía. A menudo sacrifica sus propias necesidades y deseos para satisfacer los de los demás, incluso cuando esto significa sacrificar su propia felicidad y bienestar.</a:t>
            </a:r>
          </a:p>
          <a:p>
            <a:pPr algn="just"/>
            <a:r>
              <a:rPr lang="es-MX" sz="21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Roberto presenta un patrón persistente de excesiva necesidad de ser cuidado y sumisión hacia los demás, lo que sugiere un posible diagnóstico de Trastorno de la Personalidad Dependiente.</a:t>
            </a:r>
          </a:p>
        </p:txBody>
      </p:sp>
    </p:spTree>
    <p:extLst>
      <p:ext uri="{BB962C8B-B14F-4D97-AF65-F5344CB8AC3E}">
        <p14:creationId xmlns:p14="http://schemas.microsoft.com/office/powerpoint/2010/main" val="3173572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73399-562B-4DCF-95B5-1EEE5374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16457" cy="1320800"/>
          </a:xfrm>
        </p:spPr>
        <p:txBody>
          <a:bodyPr/>
          <a:lstStyle/>
          <a:p>
            <a:r>
              <a:rPr lang="es-MX" b="1" dirty="0">
                <a:latin typeface="Bahnschrift Light" panose="020B0502040204020203" pitchFamily="34" charset="0"/>
              </a:rPr>
              <a:t>Trastorno de la personalidad obsesivo-compulsiva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CFEEB13D-30FD-4196-8358-3B3B50759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377098"/>
            <a:ext cx="7682845" cy="460970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Preocupación por los detalles</a:t>
            </a:r>
            <a:r>
              <a:rPr lang="es-MX" sz="2000" dirty="0">
                <a:latin typeface="Bahnschrift Light" panose="020B0502040204020203" pitchFamily="34" charset="0"/>
              </a:rPr>
              <a:t>, el orden y las normas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Perfeccionismo extremo</a:t>
            </a:r>
            <a:r>
              <a:rPr lang="es-MX" sz="2000" dirty="0">
                <a:latin typeface="Bahnschrift Light" panose="020B0502040204020203" pitchFamily="34" charset="0"/>
              </a:rPr>
              <a:t>, que genera disfunción y angustia cuando no se logra la perfección, por ejemplo, sentirse incapaz de finalizar un proyecto porque no se pueden cumplir las propias normas estrictas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Deseo de controlar a las personas</a:t>
            </a:r>
            <a:r>
              <a:rPr lang="es-MX" sz="2000" dirty="0">
                <a:latin typeface="Bahnschrift Light" panose="020B0502040204020203" pitchFamily="34" charset="0"/>
              </a:rPr>
              <a:t>, las tareas y las situaciones; incapacidad para delegar tareas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Negarse a reunirse con amigos o a hacer actividades placenteras debido a un compromiso excesivo con el trabajo o con un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Incapacidad para desechar objetos rotos </a:t>
            </a:r>
            <a:r>
              <a:rPr lang="es-MX" sz="2000" dirty="0">
                <a:latin typeface="Bahnschrift Light" panose="020B0502040204020203" pitchFamily="34" charset="0"/>
              </a:rPr>
              <a:t>o inútiles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Rigurosidad y obstinación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Inflexibilidad en cuanto a la moral</a:t>
            </a:r>
            <a:r>
              <a:rPr lang="es-MX" sz="2000" dirty="0">
                <a:latin typeface="Bahnschrift Light" panose="020B0502040204020203" pitchFamily="34" charset="0"/>
              </a:rPr>
              <a:t>, la ética o los valores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E</a:t>
            </a:r>
            <a:r>
              <a:rPr lang="es-MX" sz="2000" b="1" dirty="0">
                <a:latin typeface="Bahnschrift Light" panose="020B0502040204020203" pitchFamily="34" charset="0"/>
              </a:rPr>
              <a:t>stricto</a:t>
            </a:r>
            <a:r>
              <a:rPr lang="es-MX" sz="2000" dirty="0">
                <a:latin typeface="Bahnschrift Light" panose="020B0502040204020203" pitchFamily="34" charset="0"/>
              </a:rPr>
              <a:t>, control mezquino del presupuesto y los gastos</a:t>
            </a:r>
          </a:p>
          <a:p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14338" name="Picture 2" descr="Qué es el Trastorno Obsesivo Compulsivo de la Personalidad (TOCP)? -  Gabinet Psicològic Mataró">
            <a:extLst>
              <a:ext uri="{FF2B5EF4-FFF2-40B4-BE49-F238E27FC236}">
                <a16:creationId xmlns:a16="http://schemas.microsoft.com/office/drawing/2014/main" id="{E8EEED59-F31D-4945-BD6D-73ED8064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59" y="2555842"/>
            <a:ext cx="3378332" cy="225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8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426"/>
            <a:ext cx="9601200" cy="737647"/>
          </a:xfrm>
        </p:spPr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Caso clínico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2" y="499620"/>
            <a:ext cx="11877773" cy="5571241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Bahnschrift Light" panose="020B0502040204020203" pitchFamily="34" charset="0"/>
              </a:rPr>
              <a:t>Laura, una mujer de 40 años, busca ayuda terapéutica debido a su necesidad excesiva de control y perfeccionismo en todas las áreas de su vida. Durante la evaluación inicial, Laura relata una historia de sentirse constantemente abrumada por sus pensamientos obsesivos y rituales compulsivos.</a:t>
            </a:r>
          </a:p>
          <a:p>
            <a:pPr algn="just"/>
            <a:r>
              <a:rPr lang="es-MX" sz="2000" dirty="0">
                <a:latin typeface="Bahnschrift Light" panose="020B0502040204020203" pitchFamily="34" charset="0"/>
              </a:rPr>
              <a:t>Laura describe una rutina diaria extremadamente estructurada y meticulosa, en la que cada actividad está planificada minuciosamente y cualquier desviación de su planificación puede causarle una gran angustia. Dedica una cantidad significativa de tiempo a realizar rituales, como revisar varias veces las cerraduras de las puertas o lavarse las manos repetidamente, para asegurarse de que todo esté en orden y evitar posibles consecuencias negativas.</a:t>
            </a:r>
          </a:p>
          <a:p>
            <a:pPr algn="just"/>
            <a:r>
              <a:rPr lang="es-MX" sz="2000" dirty="0">
                <a:latin typeface="Bahnschrift Light" panose="020B0502040204020203" pitchFamily="34" charset="0"/>
              </a:rPr>
              <a:t>Además de su comportamiento compulsivo, Laura tiende a ser perfeccionista en todos los aspectos de su vida, desde su trabajo hasta su apariencia personal. Se critica constantemente a sí misma y a los demás por no cumplir con sus estándares inalcanzablemente altos, y puede llegar a ser inflexible en sus expectativas. Laura también tiene dificultades en delegar tareas o confiar en otros para realizarlas, ya que siente que solo ella puede hacerlas correctamente. Esto puede causar conflictos en sus relaciones interpersonales, ya que puede parecer controladora o crítica hacia los demás.</a:t>
            </a:r>
          </a:p>
          <a:p>
            <a:pPr algn="just"/>
            <a:r>
              <a:rPr lang="es-MX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Laura presenta un patrón persistente de preocupación excesiva por el orden, el perfeccionismo y el control, lo que sugiere un posible diagnóstico de Trastorno de la Personalidad Obsesivo-Compulsiva.</a:t>
            </a:r>
          </a:p>
          <a:p>
            <a:pPr marL="0" indent="0" algn="just">
              <a:buNone/>
            </a:pPr>
            <a:endParaRPr lang="es-MX" sz="2000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9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90F36-6781-4585-B9E2-5A7BD551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9" y="685800"/>
            <a:ext cx="10143241" cy="816429"/>
          </a:xfrm>
        </p:spPr>
        <p:txBody>
          <a:bodyPr>
            <a:normAutofit/>
          </a:bodyPr>
          <a:lstStyle/>
          <a:p>
            <a:r>
              <a:rPr lang="es-MX" sz="4000" b="1" dirty="0">
                <a:latin typeface="Bahnschrift Light" panose="020B0502040204020203" pitchFamily="34" charset="0"/>
              </a:rPr>
              <a:t>CAUSAS: </a:t>
            </a:r>
            <a:endParaRPr lang="es-EC" sz="4000" b="1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01B19-A771-4607-A44B-E1D8E4F0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59" y="1502229"/>
            <a:ext cx="10143241" cy="4365171"/>
          </a:xfrm>
        </p:spPr>
        <p:txBody>
          <a:bodyPr/>
          <a:lstStyle/>
          <a:p>
            <a:r>
              <a:rPr lang="es-MX" sz="2000" dirty="0">
                <a:latin typeface="Bahnschrift Light" panose="020B0502040204020203" pitchFamily="34" charset="0"/>
              </a:rPr>
              <a:t>La personalidad es la combinación de pensamientos, emociones y conductas que nos hacen </a:t>
            </a:r>
            <a:r>
              <a:rPr lang="es-MX" sz="2000" b="1" dirty="0">
                <a:latin typeface="Bahnschrift Light" panose="020B0502040204020203" pitchFamily="34" charset="0"/>
              </a:rPr>
              <a:t>ÚNICOS. </a:t>
            </a:r>
          </a:p>
          <a:p>
            <a:r>
              <a:rPr lang="es-MX" sz="2000" dirty="0">
                <a:latin typeface="Bahnschrift Light" panose="020B0502040204020203" pitchFamily="34" charset="0"/>
              </a:rPr>
              <a:t>Es el modo en el que se ve, se comprende y se relaciona con el mundo exterior, así como el modo en el que se ve a si mismo. </a:t>
            </a:r>
          </a:p>
          <a:p>
            <a:r>
              <a:rPr lang="es-MX" sz="2000" dirty="0">
                <a:latin typeface="Bahnschrift Light" panose="020B0502040204020203" pitchFamily="34" charset="0"/>
              </a:rPr>
              <a:t>La personalidad se forma durante la infancia y en ella incide la interacción de lo siguiente:</a:t>
            </a:r>
          </a:p>
          <a:p>
            <a:endParaRPr lang="es-EC" sz="20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09252F-B64C-4325-8006-B47CBAA3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95751"/>
              </p:ext>
            </p:extLst>
          </p:nvPr>
        </p:nvGraphicFramePr>
        <p:xfrm>
          <a:off x="1555423" y="3887409"/>
          <a:ext cx="893115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575">
                  <a:extLst>
                    <a:ext uri="{9D8B030D-6E8A-4147-A177-3AD203B41FA5}">
                      <a16:colId xmlns:a16="http://schemas.microsoft.com/office/drawing/2014/main" val="2668417507"/>
                    </a:ext>
                  </a:extLst>
                </a:gridCol>
                <a:gridCol w="4465575">
                  <a:extLst>
                    <a:ext uri="{9D8B030D-6E8A-4147-A177-3AD203B41FA5}">
                      <a16:colId xmlns:a16="http://schemas.microsoft.com/office/drawing/2014/main" val="1354283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Bahnschrift Light" panose="020B0502040204020203" pitchFamily="34" charset="0"/>
                        </a:rPr>
                        <a:t>GENES </a:t>
                      </a:r>
                      <a:endParaRPr lang="es-EC" sz="20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Bahnschrift Light" panose="020B0502040204020203" pitchFamily="34" charset="0"/>
                        </a:rPr>
                        <a:t>ENTORNO</a:t>
                      </a:r>
                      <a:endParaRPr lang="es-EC" sz="20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7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Bahnschrift Light" panose="020B0502040204020203" pitchFamily="34" charset="0"/>
                        </a:rPr>
                        <a:t>Rasgos de personalidad transmitidos de padres a hijos mediante genes heredados (Temperamento) </a:t>
                      </a:r>
                      <a:endParaRPr lang="es-EC" sz="20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Bahnschrift Light" panose="020B0502040204020203" pitchFamily="34" charset="0"/>
                        </a:rPr>
                        <a:t>Alrededores en los que crece, relaciones con familiares y otras personas.</a:t>
                      </a:r>
                      <a:endParaRPr lang="es-EC" sz="20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33054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9725A94-E627-4956-9D07-3D6A40D8CC23}"/>
              </a:ext>
            </a:extLst>
          </p:cNvPr>
          <p:cNvSpPr/>
          <p:nvPr/>
        </p:nvSpPr>
        <p:spPr>
          <a:xfrm>
            <a:off x="3896630" y="5568043"/>
            <a:ext cx="4795614" cy="571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Bahnschrift Light" panose="020B0502040204020203" pitchFamily="34" charset="0"/>
              </a:rPr>
              <a:t>Combinación </a:t>
            </a:r>
            <a:endParaRPr lang="es-EC" sz="20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5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67BE-5C22-493B-8995-0EDCBA0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Bahnschrift Light" panose="020B0502040204020203" pitchFamily="34" charset="0"/>
              </a:rPr>
              <a:t>FACTORES DE RIESGO:</a:t>
            </a:r>
            <a:endParaRPr lang="es-EC" b="1" dirty="0">
              <a:latin typeface="Bahnschrift Light" panose="020B0502040204020203" pitchFamily="34" charset="0"/>
            </a:endParaRPr>
          </a:p>
        </p:txBody>
      </p:sp>
      <p:pic>
        <p:nvPicPr>
          <p:cNvPr id="3074" name="Picture 2" descr="Trastornos de personalidad: ¿Cómo identificarlos?">
            <a:extLst>
              <a:ext uri="{FF2B5EF4-FFF2-40B4-BE49-F238E27FC236}">
                <a16:creationId xmlns:a16="http://schemas.microsoft.com/office/drawing/2014/main" id="{BD44E0B8-E35B-4EB9-BBC5-994943002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4" y="1502229"/>
            <a:ext cx="3040743" cy="228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527D344-9787-474A-B94B-C2D71E061994}"/>
              </a:ext>
            </a:extLst>
          </p:cNvPr>
          <p:cNvSpPr txBox="1">
            <a:spLocks/>
          </p:cNvSpPr>
          <p:nvPr/>
        </p:nvSpPr>
        <p:spPr>
          <a:xfrm>
            <a:off x="4009956" y="1502229"/>
            <a:ext cx="7504709" cy="436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ahnschrift Light" panose="020B0502040204020203" pitchFamily="34" charset="0"/>
              </a:rPr>
              <a:t>No se conoce la causa precisa de los trastornos de la personalidad PERO ciertos factores parecen aumentar el riesgo de desarrollar o desencadenar: 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Bahnschrift Light" panose="020B0502040204020203" pitchFamily="34" charset="0"/>
              </a:rPr>
              <a:t>Antecedentes familiares de trastornos de personalidad u otras enfermedades mentales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Bahnschrift Light" panose="020B0502040204020203" pitchFamily="34" charset="0"/>
              </a:rPr>
              <a:t>Vida familiar abusiva, inestable o caótica durante la niñez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Bahnschrift Light" panose="020B0502040204020203" pitchFamily="34" charset="0"/>
              </a:rPr>
              <a:t>Diagnóstico de trastorno de la conducta en la niñez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Bahnschrift Light" panose="020B0502040204020203" pitchFamily="34" charset="0"/>
              </a:rPr>
              <a:t>Variaciones en la química y en la estructura del cerebro</a:t>
            </a:r>
          </a:p>
          <a:p>
            <a:pPr marL="530352" lvl="1" indent="0">
              <a:buNone/>
            </a:pP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E221D4-69B0-41CA-8338-C2A1029B8AF4}"/>
              </a:ext>
            </a:extLst>
          </p:cNvPr>
          <p:cNvSpPr/>
          <p:nvPr/>
        </p:nvSpPr>
        <p:spPr>
          <a:xfrm>
            <a:off x="1371600" y="4686301"/>
            <a:ext cx="9993086" cy="1959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latin typeface="Bahnschrift Light" panose="020B0502040204020203" pitchFamily="34" charset="0"/>
              </a:rPr>
              <a:t>COMPLICACIONES</a:t>
            </a:r>
          </a:p>
          <a:p>
            <a:pPr algn="ctr"/>
            <a:r>
              <a:rPr lang="es-MX" dirty="0">
                <a:latin typeface="Bahnschrift Light" panose="020B0502040204020203" pitchFamily="34" charset="0"/>
              </a:rPr>
              <a:t>Alterar significativamente tanto la vida de la persona afectada como la de las personas que se preocupan por esta. </a:t>
            </a:r>
          </a:p>
          <a:p>
            <a:pPr algn="ctr"/>
            <a:r>
              <a:rPr lang="es-MX" dirty="0">
                <a:latin typeface="Bahnschrift Light" panose="020B0502040204020203" pitchFamily="34" charset="0"/>
              </a:rPr>
              <a:t>Provocar problemas con las relaciones, el trabajo o la escuela, y pueden derivar en el aislamiento social o el consumo abusivo de drogas o alcohol.</a:t>
            </a:r>
          </a:p>
        </p:txBody>
      </p:sp>
    </p:spTree>
    <p:extLst>
      <p:ext uri="{BB962C8B-B14F-4D97-AF65-F5344CB8AC3E}">
        <p14:creationId xmlns:p14="http://schemas.microsoft.com/office/powerpoint/2010/main" val="118409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E2955-019C-48E7-A349-92F25D27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B4E59D5-19DD-4D84-88C7-F524215E2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052486"/>
              </p:ext>
            </p:extLst>
          </p:nvPr>
        </p:nvGraphicFramePr>
        <p:xfrm>
          <a:off x="1616697" y="685800"/>
          <a:ext cx="9601200" cy="3319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02439872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776522733"/>
                    </a:ext>
                  </a:extLst>
                </a:gridCol>
              </a:tblGrid>
              <a:tr h="79001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EC" sz="2000" b="1" i="0" kern="1200" dirty="0">
                          <a:solidFill>
                            <a:schemeClr val="lt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PERSONALIDAD NORMAL Y ANORMAL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3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>
                          <a:solidFill>
                            <a:schemeClr val="dk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Se tiene capacidad para adaptarse al ambiente.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>
                          <a:solidFill>
                            <a:schemeClr val="dk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La percepción de uno o del ambiente es constructiva.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>
                          <a:solidFill>
                            <a:schemeClr val="dk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Los patrones de conducta son saludables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C" sz="20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>
                          <a:solidFill>
                            <a:schemeClr val="dk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El individuo es inflexible y poco adaptativo.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>
                          <a:solidFill>
                            <a:schemeClr val="dk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La percepción de uno mismo o del entorno son negativas y frustrantes.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>
                          <a:solidFill>
                            <a:schemeClr val="dk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Los patrones de conducta del individuo tienen efectos negativos para la salud.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C" sz="20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54232"/>
                  </a:ext>
                </a:extLst>
              </a:tr>
            </a:tbl>
          </a:graphicData>
        </a:graphic>
      </p:graphicFrame>
      <p:pic>
        <p:nvPicPr>
          <p:cNvPr id="4098" name="Picture 2" descr="Qué es lo “normal” y “anormal” para la Psicología?">
            <a:extLst>
              <a:ext uri="{FF2B5EF4-FFF2-40B4-BE49-F238E27FC236}">
                <a16:creationId xmlns:a16="http://schemas.microsoft.com/office/drawing/2014/main" id="{B5797E8C-1114-49B8-B265-F56660C7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40" y="4164291"/>
            <a:ext cx="3490913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8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23CDB-9C06-4B4E-8CD4-1D4AD578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Trastornos de la personalidad / Clasificación según el DSM IV</a:t>
            </a:r>
            <a:endParaRPr lang="es-EC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76551DB-4520-478B-8777-A2DC7C9A27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50710" y="2663072"/>
          <a:ext cx="9601200" cy="2473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6190477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26189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38838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C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7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Raros </a:t>
                      </a:r>
                    </a:p>
                    <a:p>
                      <a:pPr algn="ctr"/>
                      <a:r>
                        <a:rPr lang="es-MX" dirty="0"/>
                        <a:t>Excéntricos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Emocionales </a:t>
                      </a:r>
                    </a:p>
                    <a:p>
                      <a:pPr algn="ctr"/>
                      <a:r>
                        <a:rPr lang="es-MX" dirty="0"/>
                        <a:t>Erráticos </a:t>
                      </a:r>
                    </a:p>
                    <a:p>
                      <a:pPr algn="ctr"/>
                      <a:r>
                        <a:rPr lang="es-MX" dirty="0"/>
                        <a:t>Dramáticos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Ansiosos </a:t>
                      </a:r>
                    </a:p>
                    <a:p>
                      <a:pPr algn="ctr"/>
                      <a:r>
                        <a:rPr lang="es-MX" dirty="0"/>
                        <a:t>Temerosos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6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PARANOIDE </a:t>
                      </a:r>
                    </a:p>
                    <a:p>
                      <a:pPr algn="ctr"/>
                      <a:r>
                        <a:rPr lang="es-MX" dirty="0"/>
                        <a:t>ESQUIZOIDE</a:t>
                      </a:r>
                    </a:p>
                    <a:p>
                      <a:pPr algn="ctr"/>
                      <a:r>
                        <a:rPr lang="es-MX" dirty="0"/>
                        <a:t>ESQUIZOTÍPICO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ANTISOCIAL </a:t>
                      </a:r>
                    </a:p>
                    <a:p>
                      <a:pPr algn="ctr"/>
                      <a:r>
                        <a:rPr lang="es-MX" dirty="0"/>
                        <a:t>BORDELINDE – LIMITE</a:t>
                      </a:r>
                    </a:p>
                    <a:p>
                      <a:pPr algn="ctr"/>
                      <a:r>
                        <a:rPr lang="es-MX" dirty="0"/>
                        <a:t>HISTRIÓNICO </a:t>
                      </a:r>
                    </a:p>
                    <a:p>
                      <a:pPr algn="ctr"/>
                      <a:r>
                        <a:rPr lang="es-MX" dirty="0"/>
                        <a:t>NARCISISTA 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DEPENDIENTE </a:t>
                      </a:r>
                    </a:p>
                    <a:p>
                      <a:pPr algn="ctr"/>
                      <a:r>
                        <a:rPr lang="es-MX" dirty="0"/>
                        <a:t>EVASIVO </a:t>
                      </a:r>
                    </a:p>
                    <a:p>
                      <a:pPr algn="ctr"/>
                      <a:r>
                        <a:rPr lang="es-MX" dirty="0"/>
                        <a:t>OBSESIVO - COMPULSIVO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2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1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9113B1-3CAE-45A5-BBE3-FD74B4CC5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186143"/>
              </p:ext>
            </p:extLst>
          </p:nvPr>
        </p:nvGraphicFramePr>
        <p:xfrm>
          <a:off x="3700020" y="1139032"/>
          <a:ext cx="5547674" cy="30527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47674">
                  <a:extLst>
                    <a:ext uri="{9D8B030D-6E8A-4147-A177-3AD203B41FA5}">
                      <a16:colId xmlns:a16="http://schemas.microsoft.com/office/drawing/2014/main" val="1461904771"/>
                    </a:ext>
                  </a:extLst>
                </a:gridCol>
              </a:tblGrid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/>
                        <a:t>GRUPO A</a:t>
                      </a:r>
                      <a:endParaRPr lang="es-EC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76588"/>
                  </a:ext>
                </a:extLst>
              </a:tr>
              <a:tr h="99347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Raros </a:t>
                      </a:r>
                    </a:p>
                    <a:p>
                      <a:pPr algn="ctr"/>
                      <a:r>
                        <a:rPr lang="es-MX" sz="2800" dirty="0"/>
                        <a:t>Excéntricos</a:t>
                      </a:r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69427"/>
                  </a:ext>
                </a:extLst>
              </a:tr>
              <a:tr h="1419243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PARANOIDE </a:t>
                      </a:r>
                    </a:p>
                    <a:p>
                      <a:pPr algn="ctr"/>
                      <a:r>
                        <a:rPr lang="es-MX" sz="2800" dirty="0">
                          <a:latin typeface="Bahnschrift Light" panose="020B0502040204020203" pitchFamily="34" charset="0"/>
                        </a:rPr>
                        <a:t>ESQUIZOIDE</a:t>
                      </a:r>
                    </a:p>
                    <a:p>
                      <a:pPr algn="ctr"/>
                      <a:r>
                        <a:rPr lang="es-MX" sz="2800" dirty="0"/>
                        <a:t>ESQUIZOTÍPICO </a:t>
                      </a:r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23228"/>
                  </a:ext>
                </a:extLst>
              </a:tr>
            </a:tbl>
          </a:graphicData>
        </a:graphic>
      </p:graphicFrame>
      <p:sp>
        <p:nvSpPr>
          <p:cNvPr id="3" name="Subtítulo 4">
            <a:extLst>
              <a:ext uri="{FF2B5EF4-FFF2-40B4-BE49-F238E27FC236}">
                <a16:creationId xmlns:a16="http://schemas.microsoft.com/office/drawing/2014/main" id="{B7960D74-BBB6-4C34-A443-026F25F9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121" y="4633274"/>
            <a:ext cx="10435473" cy="203147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Dificultad para confiar en los demás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latin typeface="Bahnschrift Light" panose="020B0502040204020203" pitchFamily="34" charset="0"/>
              </a:rPr>
              <a:t>Tendencia al aislamiento social y patrones de pensamiento y comportamiento inusuales. </a:t>
            </a:r>
            <a:endParaRPr lang="es-MX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528F4-2D7B-499B-A935-048EF29C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2996"/>
            <a:ext cx="9601200" cy="1485900"/>
          </a:xfrm>
        </p:spPr>
        <p:txBody>
          <a:bodyPr/>
          <a:lstStyle/>
          <a:p>
            <a:pPr algn="ctr"/>
            <a:r>
              <a:rPr lang="es-MX" b="1" dirty="0">
                <a:latin typeface="Bahnschrift Light" panose="020B0502040204020203" pitchFamily="34" charset="0"/>
              </a:rPr>
              <a:t>Trastorno de personalidad paranoide</a:t>
            </a:r>
            <a:endParaRPr lang="es-EC" b="1" dirty="0">
              <a:latin typeface="Bahnschrift Light" panose="020B0502040204020203" pitchFamily="34" charset="0"/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7314DE9C-A8D6-4689-87BB-141696A86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43" y="1411902"/>
            <a:ext cx="7550134" cy="492139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Desconfianza</a:t>
            </a:r>
            <a:r>
              <a:rPr lang="es-MX" sz="2000" dirty="0">
                <a:latin typeface="Bahnschrift Light" panose="020B0502040204020203" pitchFamily="34" charset="0"/>
              </a:rPr>
              <a:t> y sospecha generalizadas hacia los demás y sus motivos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Creencia injustificada </a:t>
            </a:r>
            <a:r>
              <a:rPr lang="es-MX" sz="2000" dirty="0">
                <a:latin typeface="Bahnschrift Light" panose="020B0502040204020203" pitchFamily="34" charset="0"/>
              </a:rPr>
              <a:t>de que los demás intentan dañarte o engañarte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Sospecha injustificada </a:t>
            </a:r>
            <a:r>
              <a:rPr lang="es-MX" sz="2000" dirty="0">
                <a:latin typeface="Bahnschrift Light" panose="020B0502040204020203" pitchFamily="34" charset="0"/>
              </a:rPr>
              <a:t>de la lealtad o la fiabilidad de los demás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Vacilación al confiar </a:t>
            </a:r>
            <a:r>
              <a:rPr lang="es-MX" sz="2000" dirty="0">
                <a:latin typeface="Bahnschrift Light" panose="020B0502040204020203" pitchFamily="34" charset="0"/>
              </a:rPr>
              <a:t>en los demás debido al temor no razonable de que usarán la información en tu contra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Percepción de comentarios inocentes o situaciones no intimidantes como si fuesen insultos o ataques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Bahnschrift Light" panose="020B0502040204020203" pitchFamily="34" charset="0"/>
              </a:rPr>
              <a:t>Reacción hostil </a:t>
            </a:r>
            <a:r>
              <a:rPr lang="es-MX" sz="2000" dirty="0">
                <a:latin typeface="Bahnschrift Light" panose="020B0502040204020203" pitchFamily="34" charset="0"/>
              </a:rPr>
              <a:t>o de furia a los insultos o desaires percibidos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Tendencia a </a:t>
            </a:r>
            <a:r>
              <a:rPr lang="es-MX" sz="2000" b="1" dirty="0">
                <a:latin typeface="Bahnschrift Light" panose="020B0502040204020203" pitchFamily="34" charset="0"/>
              </a:rPr>
              <a:t>guardar rencor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Light" panose="020B0502040204020203" pitchFamily="34" charset="0"/>
              </a:rPr>
              <a:t>Sospecha injustificada y recurrente de que el cónyuge o la pareja sexual es </a:t>
            </a:r>
            <a:r>
              <a:rPr lang="es-MX" sz="2000" b="1" dirty="0">
                <a:latin typeface="Bahnschrift Light" panose="020B0502040204020203" pitchFamily="34" charset="0"/>
              </a:rPr>
              <a:t>infiel</a:t>
            </a:r>
          </a:p>
          <a:p>
            <a:endParaRPr lang="es-MX" sz="2000" dirty="0">
              <a:latin typeface="Bahnschrift Light" panose="020B0502040204020203" pitchFamily="34" charset="0"/>
            </a:endParaRPr>
          </a:p>
        </p:txBody>
      </p:sp>
      <p:pic>
        <p:nvPicPr>
          <p:cNvPr id="5124" name="Picture 4" descr="Trastorno Paranoide de la Personalidad: síntomas, diagnóstico y tratamiento">
            <a:extLst>
              <a:ext uri="{FF2B5EF4-FFF2-40B4-BE49-F238E27FC236}">
                <a16:creationId xmlns:a16="http://schemas.microsoft.com/office/drawing/2014/main" id="{3E5E9280-277E-45EF-B505-8676933D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44" y="1915409"/>
            <a:ext cx="3394260" cy="338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3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08D1-9389-4190-82E2-1E023713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27" y="148472"/>
            <a:ext cx="9601200" cy="737647"/>
          </a:xfrm>
        </p:spPr>
        <p:txBody>
          <a:bodyPr/>
          <a:lstStyle/>
          <a:p>
            <a:r>
              <a:rPr lang="es-MX" dirty="0">
                <a:latin typeface="Bahnschrift Light" panose="020B0502040204020203" pitchFamily="34" charset="0"/>
              </a:rPr>
              <a:t>Caso clínico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5F29F-C791-4616-A92D-C280A1ED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747074"/>
            <a:ext cx="11679810" cy="5363852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Juan, un hombre de 42 años, llega a la consulta de un psicólogo con quejas de ansiedad y dificultades en sus relaciones interpersonales. Él describe sentirse constantemente vigilado y creer que sus vecinos están conspirando en su contra. Juan menciona que ha vivido en el mismo vecindario durante años, pero últimamente ha comenzado a sentir que sus vecinos lo observan y hablan sobre él a sus espaldas. Aunque no tiene evidencia concreta para respaldar estas creencias, está convencido de que están tramando algo en su contra.</a:t>
            </a:r>
          </a:p>
          <a:p>
            <a:pPr algn="just"/>
            <a:r>
              <a:rPr lang="es-MX" sz="2200" dirty="0">
                <a:latin typeface="Bahnschrift Light" panose="020B0502040204020203" pitchFamily="34" charset="0"/>
              </a:rPr>
              <a:t>Además, Juan explica que tiene dificultades para confiar en las personas en general. Se muestra reacio a compartir información personal y evita las interacciones sociales siempre que puede. Ha perdido amigos y ha tenido conflictos en el trabajo debido a su tendencia a interpretar mal las intenciones de los demás. A pesar de los intentos de amigos y familiares de tranquilizarlo, Juan sigue convencido de que no puede confiar en nadie.</a:t>
            </a:r>
          </a:p>
          <a:p>
            <a:pPr algn="just"/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" panose="020B0502040204020203" pitchFamily="34" charset="0"/>
              </a:rPr>
              <a:t>En este caso, Juan presenta un patrón persistente de desconfianza y sospecha hacia los demás, interpretando las acciones neutrales como amenazantes. Estas creencias paranoicas interfieren significativamente con su funcionamiento social y laboral, lo que sugiere un posible diagnóstico de Trastorno de Personalidad Paranoide.</a:t>
            </a:r>
          </a:p>
        </p:txBody>
      </p:sp>
    </p:spTree>
    <p:extLst>
      <p:ext uri="{BB962C8B-B14F-4D97-AF65-F5344CB8AC3E}">
        <p14:creationId xmlns:p14="http://schemas.microsoft.com/office/powerpoint/2010/main" val="12957200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91</TotalTime>
  <Words>3651</Words>
  <Application>Microsoft Office PowerPoint</Application>
  <PresentationFormat>Panorámica</PresentationFormat>
  <Paragraphs>214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Bahnschrift Light</vt:lpstr>
      <vt:lpstr>Franklin Gothic Book</vt:lpstr>
      <vt:lpstr>Trebuchet MS</vt:lpstr>
      <vt:lpstr>Wingdings 3</vt:lpstr>
      <vt:lpstr>Faceta</vt:lpstr>
      <vt:lpstr>TRASTORNOS DE PERSONALIDAD</vt:lpstr>
      <vt:lpstr>DESCRIPCIÓN GENERAL: </vt:lpstr>
      <vt:lpstr>CAUSAS: </vt:lpstr>
      <vt:lpstr>FACTORES DE RIESGO:</vt:lpstr>
      <vt:lpstr>Presentación de PowerPoint</vt:lpstr>
      <vt:lpstr>Trastornos de la personalidad / Clasificación según el DSM IV</vt:lpstr>
      <vt:lpstr>Presentación de PowerPoint</vt:lpstr>
      <vt:lpstr>Trastorno de personalidad paranoide</vt:lpstr>
      <vt:lpstr>Caso clínico </vt:lpstr>
      <vt:lpstr>Trastorno esquizoide de la personalidad</vt:lpstr>
      <vt:lpstr>Caso clínico </vt:lpstr>
      <vt:lpstr>Trastorno esquizotípico de la personalidad</vt:lpstr>
      <vt:lpstr>Caso clínico </vt:lpstr>
      <vt:lpstr>Presentación de PowerPoint</vt:lpstr>
      <vt:lpstr>Trastorno de personalidad antisocial </vt:lpstr>
      <vt:lpstr>Caso clínico </vt:lpstr>
      <vt:lpstr>Trastorno límite de la personalidad </vt:lpstr>
      <vt:lpstr>Caso clínico </vt:lpstr>
      <vt:lpstr>Trastorno histriónico de la personalidad </vt:lpstr>
      <vt:lpstr>Caso clínico </vt:lpstr>
      <vt:lpstr>Trastorno narcisista de la personalidad </vt:lpstr>
      <vt:lpstr>Caso clínico </vt:lpstr>
      <vt:lpstr>Presentación de PowerPoint</vt:lpstr>
      <vt:lpstr>Trastorno de la personalidad por evitación </vt:lpstr>
      <vt:lpstr>Caso clínico </vt:lpstr>
      <vt:lpstr>Trastorno de la personalidad dependiente </vt:lpstr>
      <vt:lpstr>Caso clínico </vt:lpstr>
      <vt:lpstr>Trastorno de la personalidad obsesivo-compulsiva</vt:lpstr>
      <vt:lpstr>Caso clínico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 personalidad</dc:title>
  <dc:creator>Liliana Margoth Robalino Morales</dc:creator>
  <cp:lastModifiedBy>Liliana Margoth Robalino Morales</cp:lastModifiedBy>
  <cp:revision>5</cp:revision>
  <dcterms:created xsi:type="dcterms:W3CDTF">2024-04-26T22:47:50Z</dcterms:created>
  <dcterms:modified xsi:type="dcterms:W3CDTF">2025-06-09T15:06:11Z</dcterms:modified>
</cp:coreProperties>
</file>