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8" r:id="rId4"/>
    <p:sldId id="258" r:id="rId5"/>
    <p:sldId id="261" r:id="rId6"/>
    <p:sldId id="269" r:id="rId7"/>
    <p:sldId id="270" r:id="rId8"/>
    <p:sldId id="271" r:id="rId9"/>
    <p:sldId id="273" r:id="rId10"/>
    <p:sldId id="27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2" d="100"/>
          <a:sy n="72"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7/23/2024</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923A1CC3-2375-41D4-9E03-427CAF2A4C1A}" type="datetimeFigureOut">
              <a:rPr lang="en-US" dirty="0"/>
              <a:t>7/23/2024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AFF16868-8199-4C2C-A5B1-63AEE139F88E}" type="datetimeFigureOut">
              <a:rPr lang="en-US" dirty="0"/>
              <a:t>7/23/2024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s-ES"/>
              <a:t>Haga clic para modificar el estilo de título del patrón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AAD9FF7F-6988-44CC-821B-644E70CD2F73}" type="datetimeFigureOut">
              <a:rPr lang="en-US" dirty="0"/>
              <a:t>7/23/2024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C12C299-16B2-4475-990D-751901EACC14}" type="datetimeFigureOut">
              <a:rPr lang="en-US" dirty="0"/>
              <a:t>7/23/2024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7/23/2024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7/23/2024</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7/23/2024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7/23/2024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7/23/2024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F34E6425-0181-43F2-84FC-787E803FD2F8}" type="datetimeFigureOut">
              <a:rPr lang="en-US" dirty="0"/>
              <a:t>7/23/2024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7/23/2024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7/23/2024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7/23/2024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7/23/2024</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6E86A4C-8E40-4F87-A4F0-01A0687C5742}" type="datetimeFigureOut">
              <a:rPr lang="en-US" dirty="0"/>
              <a:t>7/23/2024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s-ES"/>
              <a:t>Haga clic en el icono para agregar una imagen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35E72C73-2D91-4E12-BA25-F0AA0C03599B}" type="datetimeFigureOut">
              <a:rPr lang="en-US" dirty="0"/>
              <a:t>7/23/2024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7/23/2024</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gif"/><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38973" y="882355"/>
            <a:ext cx="8825658" cy="968320"/>
          </a:xfrm>
        </p:spPr>
        <p:txBody>
          <a:bodyPr/>
          <a:lstStyle/>
          <a:p>
            <a:pPr algn="ctr"/>
            <a:br>
              <a:rPr lang="es-EC" sz="4400" b="1" dirty="0">
                <a:solidFill>
                  <a:srgbClr val="FFFF00"/>
                </a:solidFill>
                <a:effectLst>
                  <a:outerShdw blurRad="69850" dist="43180" dir="5400000" sx="0" sy="0">
                    <a:srgbClr val="000000">
                      <a:alpha val="65000"/>
                    </a:srgbClr>
                  </a:outerShdw>
                </a:effectLst>
              </a:rPr>
            </a:br>
            <a:br>
              <a:rPr lang="es-EC" sz="4400" b="1" dirty="0">
                <a:solidFill>
                  <a:srgbClr val="FFFF00"/>
                </a:solidFill>
                <a:effectLst>
                  <a:outerShdw blurRad="69850" dist="43180" dir="5400000" sx="0" sy="0">
                    <a:srgbClr val="000000">
                      <a:alpha val="65000"/>
                    </a:srgbClr>
                  </a:outerShdw>
                </a:effectLst>
              </a:rPr>
            </a:br>
            <a:r>
              <a:rPr lang="es-EC" sz="4400" b="1" dirty="0">
                <a:solidFill>
                  <a:srgbClr val="FFFF00"/>
                </a:solidFill>
                <a:effectLst>
                  <a:outerShdw blurRad="69850" dist="43180" dir="5400000" sx="0" sy="0">
                    <a:srgbClr val="000000">
                      <a:alpha val="65000"/>
                    </a:srgbClr>
                  </a:outerShdw>
                </a:effectLst>
              </a:rPr>
              <a:t>QUÍMICA GENERAL</a:t>
            </a:r>
            <a:br>
              <a:rPr lang="en-US" dirty="0"/>
            </a:br>
            <a:endParaRPr lang="es-EC" sz="2800" b="1" dirty="0">
              <a:latin typeface="Arial" panose="020B0604020202020204" pitchFamily="34" charset="0"/>
              <a:cs typeface="Arial" panose="020B0604020202020204" pitchFamily="34" charset="0"/>
            </a:endParaRPr>
          </a:p>
        </p:txBody>
      </p:sp>
      <p:pic>
        <p:nvPicPr>
          <p:cNvPr id="6" name="Imagen 5" descr="Descripción: https://encrypted-tbn3.gstatic.com/images?q=tbn:ANd9GcR_Nv5osC8vXueRCC_aW0hv5UIfXvqYjFgCVhKox7lWdYPcdK4jdw"/>
          <p:cNvPicPr/>
          <p:nvPr/>
        </p:nvPicPr>
        <p:blipFill>
          <a:blip r:embed="rId2">
            <a:extLst>
              <a:ext uri="{28A0092B-C50C-407E-A947-70E740481C1C}">
                <a14:useLocalDpi xmlns:a14="http://schemas.microsoft.com/office/drawing/2010/main" val="0"/>
              </a:ext>
            </a:extLst>
          </a:blip>
          <a:srcRect/>
          <a:stretch>
            <a:fillRect/>
          </a:stretch>
        </p:blipFill>
        <p:spPr bwMode="auto">
          <a:xfrm>
            <a:off x="1246909" y="1850675"/>
            <a:ext cx="9587346" cy="4198505"/>
          </a:xfrm>
          <a:prstGeom prst="rect">
            <a:avLst/>
          </a:prstGeom>
          <a:noFill/>
          <a:ln>
            <a:noFill/>
          </a:ln>
        </p:spPr>
      </p:pic>
    </p:spTree>
    <p:extLst>
      <p:ext uri="{BB962C8B-B14F-4D97-AF65-F5344CB8AC3E}">
        <p14:creationId xmlns:p14="http://schemas.microsoft.com/office/powerpoint/2010/main" val="2815949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1570182"/>
            <a:ext cx="4728610" cy="3500582"/>
          </a:xfrm>
        </p:spPr>
        <p:txBody>
          <a:bodyPr/>
          <a:lstStyle/>
          <a:p>
            <a:pPr algn="just"/>
            <a:r>
              <a:rPr lang="es-ES" sz="2800" b="1" u="sng" dirty="0">
                <a:solidFill>
                  <a:srgbClr val="FFFF00"/>
                </a:solidFill>
                <a:effectLst>
                  <a:outerShdw blurRad="38100" dist="38100" dir="2700000" algn="tl">
                    <a:srgbClr val="000000">
                      <a:alpha val="43137"/>
                    </a:srgbClr>
                  </a:outerShdw>
                </a:effectLst>
              </a:rPr>
              <a:t>TRABAJO</a:t>
            </a:r>
            <a:br>
              <a:rPr lang="es-ES" sz="1800" b="1" dirty="0">
                <a:solidFill>
                  <a:srgbClr val="FFFF00"/>
                </a:solidFill>
              </a:rPr>
            </a:br>
            <a:r>
              <a:rPr lang="es-ES" sz="1800" b="1" dirty="0">
                <a:solidFill>
                  <a:srgbClr val="FFFF00"/>
                </a:solidFill>
              </a:rPr>
              <a:t>El trabajo en química es la capacidad que tiene un sistema para expandirse o contraerse, relacionándose con la presión y el volumen. </a:t>
            </a:r>
            <a:br>
              <a:rPr lang="es-ES" sz="1800" dirty="0">
                <a:solidFill>
                  <a:srgbClr val="FFFF00"/>
                </a:solidFill>
              </a:rPr>
            </a:br>
            <a:r>
              <a:rPr lang="es-ES" sz="1800" b="1" dirty="0">
                <a:solidFill>
                  <a:srgbClr val="FFFF00"/>
                </a:solidFill>
              </a:rPr>
              <a:t>En física, se entiende por trabajo a la cantidad de fuerza multiplicada por la distancia que recorre dicha fuerza. Esta puede ser aplicada a un punto imaginario o a un cuerpo para moverlo.</a:t>
            </a:r>
            <a:endParaRPr lang="en-US" sz="1800" b="1" dirty="0">
              <a:solidFill>
                <a:srgbClr val="FFFF00"/>
              </a:solidFill>
            </a:endParaRPr>
          </a:p>
        </p:txBody>
      </p:sp>
      <p:pic>
        <p:nvPicPr>
          <p:cNvPr id="4098" name="Picture 2" descr="El esfuerzo físico en el trabajo es perjudicial para la salu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544946"/>
            <a:ext cx="5338617" cy="5828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868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ctrTitle"/>
          </p:nvPr>
        </p:nvSpPr>
        <p:spPr bwMode="auto">
          <a:xfrm>
            <a:off x="722167" y="909601"/>
            <a:ext cx="5202383" cy="520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defTabSz="914400" eaLnBrk="0" fontAlgn="base" hangingPunct="0">
              <a:spcAft>
                <a:spcPct val="0"/>
              </a:spcAft>
            </a:pPr>
            <a:r>
              <a:rPr lang="es-EC" sz="2400" dirty="0">
                <a:solidFill>
                  <a:srgbClr val="FFFF00"/>
                </a:solidFill>
              </a:rPr>
              <a:t>L</a:t>
            </a:r>
            <a:r>
              <a:rPr lang="es-EC" sz="2400" b="1" dirty="0">
                <a:solidFill>
                  <a:srgbClr val="FFFF00"/>
                </a:solidFill>
              </a:rPr>
              <a:t>a química es una ciencia que efectúa estudios cualitativos y cuantitativos de la materia y la energía así como su interrelación. Para ello realiza </a:t>
            </a:r>
            <a:r>
              <a:rPr lang="es-EC" sz="2400" b="1" i="1" dirty="0">
                <a:solidFill>
                  <a:srgbClr val="FFFF00"/>
                </a:solidFill>
              </a:rPr>
              <a:t>análisis y</a:t>
            </a:r>
            <a:r>
              <a:rPr lang="es-EC" sz="2400" b="1" dirty="0">
                <a:solidFill>
                  <a:srgbClr val="FFFF00"/>
                </a:solidFill>
              </a:rPr>
              <a:t> </a:t>
            </a:r>
            <a:r>
              <a:rPr lang="es-EC" sz="2400" b="1" i="1" dirty="0">
                <a:solidFill>
                  <a:srgbClr val="FFFF00"/>
                </a:solidFill>
              </a:rPr>
              <a:t>síntesis. </a:t>
            </a:r>
            <a:r>
              <a:rPr lang="es-EC" sz="2400" b="1" dirty="0">
                <a:solidFill>
                  <a:srgbClr val="FFFF00"/>
                </a:solidFill>
              </a:rPr>
              <a:t>A partir de estos procesos el hombre obtiene un gran número de productos que mejoran su vida. Con base en el tipo de estudio que realiza, la Química se divide en: Inorgánica, Orgánica, Analítica, Física y Bioquímica.</a:t>
            </a:r>
            <a:br>
              <a:rPr lang="en-US" sz="2000" dirty="0"/>
            </a:br>
            <a:endParaRPr kumimoji="0" lang="es-EC" sz="20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pic>
        <p:nvPicPr>
          <p:cNvPr id="1026" name="Picture 2" descr="Inicio | farmazip | FARMAZIP, MUCHO MÁS QUE UNA ACADEM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4551" y="1100136"/>
            <a:ext cx="4734328" cy="4589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400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28442" y="1126837"/>
            <a:ext cx="5647627" cy="4174836"/>
          </a:xfrm>
        </p:spPr>
        <p:txBody>
          <a:bodyPr/>
          <a:lstStyle/>
          <a:p>
            <a:pPr algn="just"/>
            <a:r>
              <a:rPr lang="es-EC" sz="1800" b="1" i="1" u="sng" dirty="0">
                <a:solidFill>
                  <a:srgbClr val="FFFF00"/>
                </a:solidFill>
              </a:rPr>
              <a:t>Elemento: </a:t>
            </a:r>
            <a:r>
              <a:rPr lang="es-EC" sz="1800" b="1" dirty="0">
                <a:solidFill>
                  <a:srgbClr val="FFFF00"/>
                </a:solidFill>
              </a:rPr>
              <a:t>Son sustancias puras que no pueden descomponerse en otra más simples por métodos químicos ordinarios.</a:t>
            </a:r>
            <a:br>
              <a:rPr lang="es-EC" sz="1800" b="1" dirty="0">
                <a:solidFill>
                  <a:srgbClr val="FFFF00"/>
                </a:solidFill>
              </a:rPr>
            </a:br>
            <a:br>
              <a:rPr lang="es-EC" sz="1800" b="1" dirty="0">
                <a:solidFill>
                  <a:srgbClr val="FFFF00"/>
                </a:solidFill>
              </a:rPr>
            </a:br>
            <a:r>
              <a:rPr lang="es-EC" sz="1800" b="1" i="1" u="sng" dirty="0">
                <a:solidFill>
                  <a:srgbClr val="FFFF00"/>
                </a:solidFill>
              </a:rPr>
              <a:t>Compuestos: </a:t>
            </a:r>
            <a:r>
              <a:rPr lang="es-EC" sz="1800" b="1" dirty="0">
                <a:solidFill>
                  <a:srgbClr val="FFFF00"/>
                </a:solidFill>
              </a:rPr>
              <a:t>Son uniones químicas, sus componentes pierden sus propiedades individuales y adquieren nuevas, tienen composición definida y constante, poseen una fórmula química, no se separan fácilmente.</a:t>
            </a:r>
            <a:br>
              <a:rPr lang="es-EC" sz="1800" b="1" dirty="0">
                <a:solidFill>
                  <a:srgbClr val="FFFF00"/>
                </a:solidFill>
              </a:rPr>
            </a:br>
            <a:br>
              <a:rPr lang="es-EC" sz="1800" b="1" dirty="0">
                <a:solidFill>
                  <a:srgbClr val="FFFF00"/>
                </a:solidFill>
              </a:rPr>
            </a:br>
            <a:r>
              <a:rPr lang="es-EC" sz="1800" b="1" i="1" u="sng" dirty="0">
                <a:solidFill>
                  <a:srgbClr val="FFFF00"/>
                </a:solidFill>
              </a:rPr>
              <a:t>Mezclas: </a:t>
            </a:r>
            <a:r>
              <a:rPr lang="es-EC" sz="1800" b="1" dirty="0">
                <a:solidFill>
                  <a:srgbClr val="FFFF00"/>
                </a:solidFill>
              </a:rPr>
              <a:t>Son uniones físicas, sus componentes conservan sus propiedades individuales, pueden separarse por métodos físicos o mecánicos</a:t>
            </a:r>
            <a:br>
              <a:rPr lang="en-US" dirty="0"/>
            </a:br>
            <a:endParaRPr lang="en-US" sz="2400"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6469904" y="1395721"/>
            <a:ext cx="2008366" cy="1098098"/>
          </a:xfrm>
          <a:prstGeom prst="rect">
            <a:avLst/>
          </a:prstGeom>
          <a:noFill/>
          <a:ln>
            <a:noFill/>
          </a:ln>
        </p:spPr>
      </p:pic>
      <p:pic>
        <p:nvPicPr>
          <p:cNvPr id="5" name="Imagen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9904" y="2493819"/>
            <a:ext cx="2008366" cy="1086386"/>
          </a:xfrm>
          <a:prstGeom prst="rect">
            <a:avLst/>
          </a:prstGeom>
          <a:ln>
            <a:noFill/>
          </a:ln>
          <a:effectLst>
            <a:outerShdw blurRad="292100" dist="139700" dir="2700000" algn="tl" rotWithShape="0">
              <a:srgbClr val="333333">
                <a:alpha val="65000"/>
              </a:srgbClr>
            </a:outerShdw>
          </a:effectLst>
        </p:spPr>
      </p:pic>
      <p:pic>
        <p:nvPicPr>
          <p:cNvPr id="6" name="Imagen 5"/>
          <p:cNvPicPr/>
          <p:nvPr/>
        </p:nvPicPr>
        <p:blipFill>
          <a:blip r:embed="rId4">
            <a:extLst>
              <a:ext uri="{28A0092B-C50C-407E-A947-70E740481C1C}">
                <a14:useLocalDpi xmlns:a14="http://schemas.microsoft.com/office/drawing/2010/main" val="0"/>
              </a:ext>
            </a:extLst>
          </a:blip>
          <a:srcRect/>
          <a:stretch>
            <a:fillRect/>
          </a:stretch>
        </p:blipFill>
        <p:spPr bwMode="auto">
          <a:xfrm>
            <a:off x="6469904" y="3591917"/>
            <a:ext cx="2029316" cy="1174048"/>
          </a:xfrm>
          <a:prstGeom prst="rect">
            <a:avLst/>
          </a:prstGeom>
          <a:noFill/>
          <a:ln>
            <a:noFill/>
          </a:ln>
        </p:spPr>
      </p:pic>
    </p:spTree>
    <p:extLst>
      <p:ext uri="{BB962C8B-B14F-4D97-AF65-F5344CB8AC3E}">
        <p14:creationId xmlns:p14="http://schemas.microsoft.com/office/powerpoint/2010/main" val="2863349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49006" y="812800"/>
            <a:ext cx="6363358" cy="4950690"/>
          </a:xfrm>
        </p:spPr>
        <p:txBody>
          <a:bodyPr>
            <a:normAutofit fontScale="85000" lnSpcReduction="10000"/>
          </a:bodyPr>
          <a:lstStyle/>
          <a:p>
            <a:pPr algn="just"/>
            <a:r>
              <a:rPr lang="es-EC" b="1" i="1" u="sng" dirty="0">
                <a:solidFill>
                  <a:srgbClr val="FFFF00"/>
                </a:solidFill>
              </a:rPr>
              <a:t>Átomo: </a:t>
            </a:r>
            <a:r>
              <a:rPr lang="es-EC" b="1" dirty="0">
                <a:solidFill>
                  <a:srgbClr val="FFFF00"/>
                </a:solidFill>
              </a:rPr>
              <a:t>Esta palabra se empleó para definir a la parte más pequeña en la que puede dividirse la materia, sin embargo actualmente se sabe que es divisible y está integrada por diversas partículas subatómicas como “La partícula más pequeña que puede participar en un cambio químico”</a:t>
            </a:r>
          </a:p>
          <a:p>
            <a:pPr algn="just"/>
            <a:endParaRPr lang="en-US" b="1" dirty="0">
              <a:solidFill>
                <a:srgbClr val="FFFF00"/>
              </a:solidFill>
            </a:endParaRPr>
          </a:p>
          <a:p>
            <a:pPr algn="just"/>
            <a:r>
              <a:rPr lang="es-EC" b="1" i="1" u="sng" dirty="0">
                <a:solidFill>
                  <a:srgbClr val="FFFF00"/>
                </a:solidFill>
              </a:rPr>
              <a:t>Número atómico: </a:t>
            </a:r>
            <a:r>
              <a:rPr lang="es-EC" b="1" dirty="0">
                <a:solidFill>
                  <a:srgbClr val="FFFF00"/>
                </a:solidFill>
              </a:rPr>
              <a:t>Es igual al número de electrones o protones de un átomo. Se representa con la letra Z.</a:t>
            </a:r>
          </a:p>
          <a:p>
            <a:pPr algn="just"/>
            <a:endParaRPr lang="en-US" b="1" dirty="0">
              <a:solidFill>
                <a:srgbClr val="FFFF00"/>
              </a:solidFill>
            </a:endParaRPr>
          </a:p>
          <a:p>
            <a:pPr algn="just"/>
            <a:r>
              <a:rPr lang="es-EC" b="1" dirty="0">
                <a:solidFill>
                  <a:srgbClr val="FFFF00"/>
                </a:solidFill>
              </a:rPr>
              <a:t>Masa atómica: Es el promedio ponderado de los números de masa de los distintos isótopos de un elemento químico.</a:t>
            </a:r>
          </a:p>
          <a:p>
            <a:pPr algn="just"/>
            <a:endParaRPr lang="en-US" b="1" dirty="0">
              <a:solidFill>
                <a:srgbClr val="FFFF00"/>
              </a:solidFill>
            </a:endParaRPr>
          </a:p>
          <a:p>
            <a:pPr algn="just"/>
            <a:r>
              <a:rPr lang="es-EC" b="1" i="1" u="sng" dirty="0">
                <a:solidFill>
                  <a:srgbClr val="FFFF00"/>
                </a:solidFill>
              </a:rPr>
              <a:t>Ion: </a:t>
            </a:r>
            <a:r>
              <a:rPr lang="es-EC" b="1" dirty="0">
                <a:solidFill>
                  <a:srgbClr val="FFFF00"/>
                </a:solidFill>
              </a:rPr>
              <a:t>Es un átomo o molécula con carga eléctrica que ha perdido o ganado electrones. Cuando ceden electrones se convierten en iones positivos llamados cationes </a:t>
            </a:r>
            <a:r>
              <a:rPr lang="es-EC" b="1" i="1" dirty="0">
                <a:solidFill>
                  <a:srgbClr val="FFFF00"/>
                </a:solidFill>
              </a:rPr>
              <a:t>(+), </a:t>
            </a:r>
            <a:r>
              <a:rPr lang="es-EC" b="1" dirty="0">
                <a:solidFill>
                  <a:srgbClr val="FFFF00"/>
                </a:solidFill>
              </a:rPr>
              <a:t>cuando ganan electrones se convierten en aniones (-).</a:t>
            </a:r>
            <a:endParaRPr lang="en-US" b="1" dirty="0">
              <a:solidFill>
                <a:srgbClr val="FFFF00"/>
              </a:solidFill>
            </a:endParaRPr>
          </a:p>
          <a:p>
            <a:endParaRPr lang="es-EC" dirty="0"/>
          </a:p>
        </p:txBody>
      </p:sp>
      <p:pic>
        <p:nvPicPr>
          <p:cNvPr id="1026" name="Picture 2" descr="De Átomos a Moléculas | CK-12 Found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3261" y="660725"/>
            <a:ext cx="2374666" cy="11588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uclear Not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3261" y="1819564"/>
            <a:ext cx="2374666" cy="13115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resentación de PowerPoi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3261" y="3131127"/>
            <a:ext cx="2374666" cy="12284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SÍ FUNCIONAN LOS ÁTOMOS"/>
          <p:cNvPicPr>
            <a:picLocks noChangeAspect="1" noChangeArrowheads="1"/>
          </p:cNvPicPr>
          <p:nvPr/>
        </p:nvPicPr>
        <p:blipFill rotWithShape="1">
          <a:blip r:embed="rId5">
            <a:extLst>
              <a:ext uri="{28A0092B-C50C-407E-A947-70E740481C1C}">
                <a14:useLocalDpi xmlns:a14="http://schemas.microsoft.com/office/drawing/2010/main" val="0"/>
              </a:ext>
            </a:extLst>
          </a:blip>
          <a:srcRect b="12874"/>
          <a:stretch/>
        </p:blipFill>
        <p:spPr bwMode="auto">
          <a:xfrm>
            <a:off x="8173261" y="4359564"/>
            <a:ext cx="2381250" cy="1346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376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47406" y="1464328"/>
            <a:ext cx="7823939" cy="3735745"/>
          </a:xfrm>
        </p:spPr>
        <p:txBody>
          <a:bodyPr/>
          <a:lstStyle/>
          <a:p>
            <a:pPr algn="just"/>
            <a:r>
              <a:rPr lang="es-EC" sz="2000" b="1" i="1" dirty="0">
                <a:solidFill>
                  <a:srgbClr val="FFFF00"/>
                </a:solidFill>
              </a:rPr>
              <a:t>Formula: </a:t>
            </a:r>
            <a:r>
              <a:rPr lang="es-EC" sz="2000" b="1" dirty="0">
                <a:solidFill>
                  <a:srgbClr val="FFFF00"/>
                </a:solidFill>
              </a:rPr>
              <a:t>Representación gráfica de un compuesto. Muestra el tipo y la cantidad de átomos que lo constituyen.</a:t>
            </a:r>
            <a:br>
              <a:rPr lang="en-US" sz="2000" b="1" dirty="0">
                <a:solidFill>
                  <a:srgbClr val="FFFF00"/>
                </a:solidFill>
              </a:rPr>
            </a:br>
            <a:r>
              <a:rPr lang="es-EC" sz="2000" b="1" i="1" dirty="0">
                <a:solidFill>
                  <a:srgbClr val="FFFF00"/>
                </a:solidFill>
              </a:rPr>
              <a:t>Reacción química. </a:t>
            </a:r>
            <a:r>
              <a:rPr lang="es-EC" sz="2000" b="1" dirty="0">
                <a:solidFill>
                  <a:srgbClr val="FFFF00"/>
                </a:solidFill>
              </a:rPr>
              <a:t>Es un proceso por medio del cual, una o más sustancias (reactivos), interactúan y se transforman en otras (productos), como resultado de la ruptura y/o formación de enlaces</a:t>
            </a:r>
            <a:br>
              <a:rPr lang="es-EC" sz="2000" b="1" dirty="0">
                <a:solidFill>
                  <a:srgbClr val="FFFF00"/>
                </a:solidFill>
              </a:rPr>
            </a:br>
            <a:r>
              <a:rPr lang="es-EC" sz="2000" b="1" i="1" dirty="0">
                <a:solidFill>
                  <a:srgbClr val="FFFF00"/>
                </a:solidFill>
              </a:rPr>
              <a:t>Ecuación química: </a:t>
            </a:r>
            <a:r>
              <a:rPr lang="es-EC" sz="2000" b="1" dirty="0">
                <a:solidFill>
                  <a:srgbClr val="FFFF00"/>
                </a:solidFill>
              </a:rPr>
              <a:t>Es la representación abreviada y simbólica de una reacción química. Debe cumplir con la ley de la conservación de la materia, es decir, debe estar balanceada</a:t>
            </a:r>
          </a:p>
        </p:txBody>
      </p:sp>
      <p:pic>
        <p:nvPicPr>
          <p:cNvPr id="12" name="Imagen 11" descr="images.jpg"/>
          <p:cNvPicPr/>
          <p:nvPr/>
        </p:nvPicPr>
        <p:blipFill>
          <a:blip r:embed="rId2">
            <a:extLst>
              <a:ext uri="{28A0092B-C50C-407E-A947-70E740481C1C}">
                <a14:useLocalDpi xmlns:a14="http://schemas.microsoft.com/office/drawing/2010/main" val="0"/>
              </a:ext>
            </a:extLst>
          </a:blip>
          <a:srcRect/>
          <a:stretch>
            <a:fillRect/>
          </a:stretch>
        </p:blipFill>
        <p:spPr bwMode="auto">
          <a:xfrm>
            <a:off x="8571345" y="2227034"/>
            <a:ext cx="2983411" cy="2557402"/>
          </a:xfrm>
          <a:prstGeom prst="rect">
            <a:avLst/>
          </a:prstGeom>
          <a:noFill/>
          <a:ln>
            <a:noFill/>
          </a:ln>
        </p:spPr>
      </p:pic>
      <p:pic>
        <p:nvPicPr>
          <p:cNvPr id="5" name="Imagen 4"/>
          <p:cNvPicPr/>
          <p:nvPr/>
        </p:nvPicPr>
        <p:blipFill rotWithShape="1">
          <a:blip r:embed="rId3"/>
          <a:srcRect l="31274" t="79128" r="33026" b="14010"/>
          <a:stretch/>
        </p:blipFill>
        <p:spPr bwMode="auto">
          <a:xfrm>
            <a:off x="1070407" y="5316103"/>
            <a:ext cx="7584066" cy="6321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05438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3136" y="673354"/>
            <a:ext cx="5578355" cy="5210210"/>
          </a:xfrm>
        </p:spPr>
        <p:txBody>
          <a:bodyPr/>
          <a:lstStyle/>
          <a:p>
            <a:pPr algn="just"/>
            <a:r>
              <a:rPr lang="es-ES" sz="1800" b="1" u="sng" dirty="0">
                <a:solidFill>
                  <a:srgbClr val="FFFF00"/>
                </a:solidFill>
              </a:rPr>
              <a:t>La masa,</a:t>
            </a:r>
            <a:r>
              <a:rPr lang="es-ES" sz="1800" b="1" dirty="0">
                <a:solidFill>
                  <a:srgbClr val="FFFF00"/>
                </a:solidFill>
              </a:rPr>
              <a:t> es una magnitud física fundamental que indica la cantidad de materia contenida en un cuerpo</a:t>
            </a:r>
            <a:br>
              <a:rPr lang="es-ES" sz="1800" b="1" dirty="0">
                <a:solidFill>
                  <a:srgbClr val="FFFF00"/>
                </a:solidFill>
              </a:rPr>
            </a:br>
            <a:r>
              <a:rPr lang="es-ES" sz="1800" b="1" dirty="0">
                <a:solidFill>
                  <a:srgbClr val="FFFF00"/>
                </a:solidFill>
              </a:rPr>
              <a:t>La masa de un objeto siempre será la misma, sin importar el lugar donde se ubica. En cambio, el peso del objeto variará de acuerdo a la fuerza de gravedad que actúa sobre este.</a:t>
            </a:r>
            <a:br>
              <a:rPr lang="es-ES" sz="1800" b="1" dirty="0">
                <a:solidFill>
                  <a:srgbClr val="FFFF00"/>
                </a:solidFill>
              </a:rPr>
            </a:br>
            <a:r>
              <a:rPr lang="es-ES" sz="1800" b="1" u="sng" dirty="0">
                <a:solidFill>
                  <a:srgbClr val="FFFF00"/>
                </a:solidFill>
              </a:rPr>
              <a:t>El peso, </a:t>
            </a:r>
            <a:r>
              <a:rPr lang="es-ES" sz="1800" b="1" dirty="0">
                <a:solidFill>
                  <a:srgbClr val="FFFF00"/>
                </a:solidFill>
              </a:rPr>
              <a:t>es una medida de la fuerza gravitatoria que actúa sobre un objeto.</a:t>
            </a:r>
            <a:br>
              <a:rPr lang="es-ES" sz="1800" b="1" dirty="0">
                <a:solidFill>
                  <a:srgbClr val="FFFF00"/>
                </a:solidFill>
              </a:rPr>
            </a:br>
            <a:br>
              <a:rPr lang="es-ES" sz="1800" b="1" dirty="0">
                <a:solidFill>
                  <a:srgbClr val="FFFF00"/>
                </a:solidFill>
              </a:rPr>
            </a:br>
            <a:r>
              <a:rPr lang="es-ES" sz="1800" b="1" dirty="0">
                <a:solidFill>
                  <a:srgbClr val="FFFF00"/>
                </a:solidFill>
              </a:rPr>
              <a:t>NOTA: Por ejemplo: una persona con una masa de 100 kg en la Tierra tendrá la misma masa en la Luna. Por otro lado, el peso de esa misma persona será 6 veces menor en el satélite con respecto a la del planeta debido a las diferencias en la fuerza de la gravedad. La fuerza de gravedad en la Luna es de 1,622 m/s</a:t>
            </a:r>
            <a:r>
              <a:rPr lang="es-ES" sz="1800" b="1" baseline="30000" dirty="0">
                <a:solidFill>
                  <a:srgbClr val="FFFF00"/>
                </a:solidFill>
              </a:rPr>
              <a:t>2</a:t>
            </a:r>
            <a:r>
              <a:rPr lang="es-ES" sz="1800" b="1" dirty="0">
                <a:solidFill>
                  <a:srgbClr val="FFFF00"/>
                </a:solidFill>
              </a:rPr>
              <a:t> y en la Tierra es de 9,8 m/s</a:t>
            </a:r>
            <a:r>
              <a:rPr lang="es-ES" sz="1800" b="1" baseline="30000" dirty="0">
                <a:solidFill>
                  <a:srgbClr val="FFFF00"/>
                </a:solidFill>
              </a:rPr>
              <a:t>2</a:t>
            </a:r>
            <a:r>
              <a:rPr lang="es-ES" sz="1800" b="1" dirty="0">
                <a:solidFill>
                  <a:srgbClr val="FFFF00"/>
                </a:solidFill>
              </a:rPr>
              <a:t>.</a:t>
            </a:r>
            <a:endParaRPr lang="en-US" sz="1800" b="1" dirty="0">
              <a:solidFill>
                <a:srgbClr val="FFFF00"/>
              </a:solidFill>
            </a:endParaRPr>
          </a:p>
        </p:txBody>
      </p:sp>
      <p:pic>
        <p:nvPicPr>
          <p:cNvPr id="4" name="Imagen 3"/>
          <p:cNvPicPr/>
          <p:nvPr/>
        </p:nvPicPr>
        <p:blipFill rotWithShape="1">
          <a:blip r:embed="rId2"/>
          <a:srcRect l="4632" t="44367" r="45186" b="15528"/>
          <a:stretch/>
        </p:blipFill>
        <p:spPr bwMode="auto">
          <a:xfrm>
            <a:off x="6559499" y="394767"/>
            <a:ext cx="4921301" cy="560886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5437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7245" y="868218"/>
            <a:ext cx="4351025" cy="5340160"/>
          </a:xfrm>
        </p:spPr>
        <p:txBody>
          <a:bodyPr/>
          <a:lstStyle/>
          <a:p>
            <a:pPr algn="just"/>
            <a:br>
              <a:rPr lang="es-ES" sz="1800" dirty="0"/>
            </a:br>
            <a:br>
              <a:rPr lang="es-ES" sz="1800" dirty="0"/>
            </a:br>
            <a:r>
              <a:rPr lang="es-ES" sz="2400" b="1" u="sng" dirty="0">
                <a:solidFill>
                  <a:srgbClr val="FFFF00"/>
                </a:solidFill>
              </a:rPr>
              <a:t>Densidad</a:t>
            </a:r>
            <a:r>
              <a:rPr lang="es-ES" sz="2400" b="1" dirty="0">
                <a:solidFill>
                  <a:srgbClr val="FFFF00"/>
                </a:solidFill>
                <a:effectLst>
                  <a:outerShdw blurRad="38100" dist="38100" dir="2700000" algn="tl">
                    <a:srgbClr val="000000">
                      <a:alpha val="43137"/>
                    </a:srgbClr>
                  </a:outerShdw>
                </a:effectLst>
              </a:rPr>
              <a:t>, </a:t>
            </a:r>
            <a:r>
              <a:rPr lang="es-ES" sz="1800" b="1" dirty="0">
                <a:solidFill>
                  <a:srgbClr val="FFFF00"/>
                </a:solidFill>
              </a:rPr>
              <a:t>proviene del campo de la física y la química, en los que específicamente alude a la relación que existe entre la masa de una sustancia (o de un cuerpo) y su volumen. Se trata, pues, de una propiedad intrínseca, ya que no depende de la cantidad de sustancia que se considere.</a:t>
            </a:r>
            <a:br>
              <a:rPr lang="es-ES" sz="1800" b="1" dirty="0">
                <a:solidFill>
                  <a:srgbClr val="FFFF00"/>
                </a:solidFill>
              </a:rPr>
            </a:br>
            <a:r>
              <a:rPr lang="es-ES" sz="1800" b="1" dirty="0">
                <a:solidFill>
                  <a:srgbClr val="FFFF00"/>
                </a:solidFill>
              </a:rPr>
              <a:t>Se expresa en kilogramo por metro cúbico (kg/m</a:t>
            </a:r>
            <a:r>
              <a:rPr lang="es-ES" sz="1800" b="1" baseline="30000" dirty="0">
                <a:solidFill>
                  <a:srgbClr val="FFFF00"/>
                </a:solidFill>
              </a:rPr>
              <a:t>3</a:t>
            </a:r>
            <a:r>
              <a:rPr lang="es-ES" sz="1800" b="1" dirty="0">
                <a:solidFill>
                  <a:srgbClr val="FFFF00"/>
                </a:solidFill>
              </a:rPr>
              <a:t>) o gramo por centímetro cúbico (g/cm</a:t>
            </a:r>
            <a:r>
              <a:rPr lang="es-ES" sz="1800" b="1" baseline="30000" dirty="0">
                <a:solidFill>
                  <a:srgbClr val="FFFF00"/>
                </a:solidFill>
              </a:rPr>
              <a:t>3</a:t>
            </a:r>
            <a:r>
              <a:rPr lang="es-ES" sz="1800" b="1" dirty="0">
                <a:solidFill>
                  <a:srgbClr val="FFFF00"/>
                </a:solidFill>
              </a:rPr>
              <a:t>), varía en mayor o menor medida en función de la presión y la temperatura, y también con los cambios de estado.</a:t>
            </a:r>
            <a:br>
              <a:rPr lang="es-ES" sz="1800" dirty="0"/>
            </a:br>
            <a:endParaRPr lang="en-US" sz="1800" dirty="0"/>
          </a:p>
        </p:txBody>
      </p:sp>
      <p:sp>
        <p:nvSpPr>
          <p:cNvPr id="4" name="Rectángulo redondeado 3"/>
          <p:cNvSpPr/>
          <p:nvPr/>
        </p:nvSpPr>
        <p:spPr>
          <a:xfrm>
            <a:off x="6336145" y="452583"/>
            <a:ext cx="5329382" cy="363912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just"/>
            <a:r>
              <a:rPr lang="es-ES" b="1" dirty="0">
                <a:solidFill>
                  <a:srgbClr val="FFFF00"/>
                </a:solidFill>
              </a:rPr>
              <a:t>Los gases tienen menor densidad que los líquidos por presentar sus partículas cohesionadas, y estos a su vez menos que los sólidos. Aunque existen excepciones, por lo general al aumentar la temperatura disminuye la densidad</a:t>
            </a:r>
            <a:br>
              <a:rPr lang="es-ES" dirty="0"/>
            </a:br>
            <a:endParaRPr lang="en-US" dirty="0"/>
          </a:p>
        </p:txBody>
      </p:sp>
      <p:pic>
        <p:nvPicPr>
          <p:cNvPr id="2050" name="Picture 2" descr="15 Ejemplos de densid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9273" y="2988278"/>
            <a:ext cx="5246254" cy="322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325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8009" y="554181"/>
            <a:ext cx="4351025" cy="3974078"/>
          </a:xfrm>
        </p:spPr>
        <p:txBody>
          <a:bodyPr/>
          <a:lstStyle/>
          <a:p>
            <a:pPr algn="just"/>
            <a:r>
              <a:rPr lang="es-ES" sz="2000" b="1" u="sng" dirty="0">
                <a:solidFill>
                  <a:srgbClr val="FFFF00"/>
                </a:solidFill>
              </a:rPr>
              <a:t>EL volumen,</a:t>
            </a:r>
            <a:r>
              <a:rPr lang="es-ES" sz="2000" b="1" dirty="0">
                <a:solidFill>
                  <a:srgbClr val="FFFF00"/>
                </a:solidFill>
              </a:rPr>
              <a:t> es el </a:t>
            </a:r>
            <a:r>
              <a:rPr lang="es-ES" sz="2000" b="1" i="1" dirty="0">
                <a:solidFill>
                  <a:srgbClr val="FFFF00"/>
                </a:solidFill>
              </a:rPr>
              <a:t>espacio que ocupa un cuerpo</a:t>
            </a:r>
            <a:r>
              <a:rPr lang="es-ES" sz="2000" b="1" dirty="0">
                <a:solidFill>
                  <a:srgbClr val="FFFF00"/>
                </a:solidFill>
              </a:rPr>
              <a:t> y su unidad en el sistema internacional de unidades es el metro cúbico (m</a:t>
            </a:r>
            <a:r>
              <a:rPr lang="es-ES" sz="2000" b="1" baseline="30000" dirty="0">
                <a:solidFill>
                  <a:srgbClr val="FFFF00"/>
                </a:solidFill>
              </a:rPr>
              <a:t>3</a:t>
            </a:r>
            <a:r>
              <a:rPr lang="es-ES" sz="2000" b="1" dirty="0">
                <a:solidFill>
                  <a:srgbClr val="FFFF00"/>
                </a:solidFill>
              </a:rPr>
              <a:t>)</a:t>
            </a:r>
            <a:br>
              <a:rPr lang="es-ES" sz="2000" b="1" dirty="0">
                <a:solidFill>
                  <a:srgbClr val="FFFF00"/>
                </a:solidFill>
              </a:rPr>
            </a:br>
            <a:r>
              <a:rPr lang="es-ES" sz="2000" b="1" dirty="0">
                <a:solidFill>
                  <a:srgbClr val="FFFF00"/>
                </a:solidFill>
              </a:rPr>
              <a:t>Está dado por el tamaño del elemento, es decir, su ancho, su altura y su largo es expresado matemáticamente. Sus unidades de medición pueden ser el decímetro cúbico, metro cúbico o el centímetro cúbico u otros.</a:t>
            </a:r>
            <a:endParaRPr lang="en-US" sz="2000" b="1" dirty="0">
              <a:solidFill>
                <a:srgbClr val="FFFF00"/>
              </a:solidFill>
            </a:endParaRPr>
          </a:p>
        </p:txBody>
      </p:sp>
      <p:sp>
        <p:nvSpPr>
          <p:cNvPr id="4" name="Rectángulo redondeado 3"/>
          <p:cNvSpPr/>
          <p:nvPr/>
        </p:nvSpPr>
        <p:spPr>
          <a:xfrm>
            <a:off x="6382327" y="471054"/>
            <a:ext cx="5246255" cy="56064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b="1" dirty="0">
                <a:solidFill>
                  <a:srgbClr val="FFFF00"/>
                </a:solidFill>
              </a:rPr>
              <a:t>El volumen no depende de:</a:t>
            </a:r>
          </a:p>
          <a:p>
            <a:pPr algn="just"/>
            <a:r>
              <a:rPr lang="es-ES" b="1" dirty="0">
                <a:solidFill>
                  <a:srgbClr val="FFFF00"/>
                </a:solidFill>
              </a:rPr>
              <a:t>-    Forma.</a:t>
            </a:r>
          </a:p>
          <a:p>
            <a:pPr algn="just"/>
            <a:r>
              <a:rPr lang="es-ES" b="1" dirty="0">
                <a:solidFill>
                  <a:srgbClr val="FFFF00"/>
                </a:solidFill>
              </a:rPr>
              <a:t>-    Grado de división del sistema.</a:t>
            </a:r>
          </a:p>
          <a:p>
            <a:pPr algn="just"/>
            <a:r>
              <a:rPr lang="es-ES" b="1" dirty="0">
                <a:solidFill>
                  <a:srgbClr val="FFFF00"/>
                </a:solidFill>
              </a:rPr>
              <a:t>El volumen depende de:</a:t>
            </a:r>
          </a:p>
          <a:p>
            <a:pPr algn="just"/>
            <a:r>
              <a:rPr lang="es-ES" b="1" dirty="0">
                <a:solidFill>
                  <a:srgbClr val="FFFF00"/>
                </a:solidFill>
              </a:rPr>
              <a:t>-      Presión.</a:t>
            </a:r>
          </a:p>
          <a:p>
            <a:pPr algn="just"/>
            <a:r>
              <a:rPr lang="es-ES" b="1" dirty="0">
                <a:solidFill>
                  <a:srgbClr val="FFFF00"/>
                </a:solidFill>
              </a:rPr>
              <a:t>-      Temperatura.</a:t>
            </a:r>
          </a:p>
          <a:p>
            <a:pPr algn="just"/>
            <a:r>
              <a:rPr lang="es-ES" b="1" dirty="0">
                <a:solidFill>
                  <a:srgbClr val="FFFF00"/>
                </a:solidFill>
              </a:rPr>
              <a:t>El volumen de un líquido se mide echándolo directamente en recipientes graduados (ejemplo: probeta, bureta, vaso de precipitados, etc.) o en recipientes aforados.</a:t>
            </a:r>
          </a:p>
          <a:p>
            <a:pPr algn="just"/>
            <a:r>
              <a:rPr lang="es-ES" b="1" dirty="0">
                <a:solidFill>
                  <a:srgbClr val="FFFF00"/>
                </a:solidFill>
              </a:rPr>
              <a:t>El volumen de un sólido se obtiene sumergiendo el sólido en un líquido y midiendo el volumen desplazado.</a:t>
            </a:r>
          </a:p>
          <a:p>
            <a:pPr algn="just"/>
            <a:r>
              <a:rPr lang="es-ES" b="1" dirty="0">
                <a:solidFill>
                  <a:srgbClr val="FFFF00"/>
                </a:solidFill>
              </a:rPr>
              <a:t>El volumen de un gas se puede medir recogiéndolo sobre agua u otro líquido y midiendo el volumen desplazado.</a:t>
            </a:r>
          </a:p>
          <a:p>
            <a:pPr algn="ctr"/>
            <a:endParaRPr lang="en-US" dirty="0"/>
          </a:p>
        </p:txBody>
      </p:sp>
      <p:pic>
        <p:nvPicPr>
          <p:cNvPr id="3074" name="Picture 2" descr="Volumen: Propiedades No Características - Química en casa.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8621" y="4223458"/>
            <a:ext cx="4189799" cy="2131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313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1609" y="2474445"/>
            <a:ext cx="5125773" cy="2283824"/>
          </a:xfrm>
        </p:spPr>
        <p:txBody>
          <a:bodyPr/>
          <a:lstStyle/>
          <a:p>
            <a:pPr algn="just"/>
            <a:r>
              <a:rPr lang="es-ES" sz="2800" b="1" u="sng" dirty="0">
                <a:solidFill>
                  <a:srgbClr val="FFFF00"/>
                </a:solidFill>
              </a:rPr>
              <a:t>FUERZA</a:t>
            </a:r>
            <a:br>
              <a:rPr lang="es-ES" sz="1800" b="1" dirty="0">
                <a:solidFill>
                  <a:srgbClr val="FFFF00"/>
                </a:solidFill>
              </a:rPr>
            </a:br>
            <a:r>
              <a:rPr lang="es-ES" sz="1800" b="1" dirty="0">
                <a:solidFill>
                  <a:srgbClr val="FFFF00"/>
                </a:solidFill>
              </a:rPr>
              <a:t>En física, la fuerza es una magnitud vectorial que mide la intensidad del intercambio de momento lineal entre dos cuerpos.</a:t>
            </a:r>
            <a:br>
              <a:rPr lang="es-ES" sz="1800" b="1" dirty="0">
                <a:solidFill>
                  <a:srgbClr val="FFFF00"/>
                </a:solidFill>
              </a:rPr>
            </a:br>
            <a:br>
              <a:rPr lang="es-ES" sz="1800" b="1" dirty="0">
                <a:solidFill>
                  <a:srgbClr val="FFFF00"/>
                </a:solidFill>
              </a:rPr>
            </a:br>
            <a:r>
              <a:rPr lang="es-ES" sz="1800" b="1" dirty="0">
                <a:solidFill>
                  <a:srgbClr val="FFFF00"/>
                </a:solidFill>
              </a:rPr>
              <a:t>En el Sistema Internacional de Unidades (SI), el hecho de definir la fuerza a partir de la masa y la aceleración (magnitud en la que intervienen longitud y tiempo), conlleva a que la fuerza sea una magnitud derivada. La unidad de medida de fuerza es el newton que se representa con el símbolo: N, nombrada así en reconocimiento a Isaac Newton por su aportación a la física. </a:t>
            </a:r>
            <a:endParaRPr lang="en-US" sz="1800" b="1" dirty="0">
              <a:solidFill>
                <a:srgbClr val="FFFF00"/>
              </a:solidFill>
            </a:endParaRPr>
          </a:p>
        </p:txBody>
      </p:sp>
      <p:sp>
        <p:nvSpPr>
          <p:cNvPr id="4" name="Rectángulo redondeado 3"/>
          <p:cNvSpPr/>
          <p:nvPr/>
        </p:nvSpPr>
        <p:spPr>
          <a:xfrm>
            <a:off x="6520873" y="563418"/>
            <a:ext cx="5551054" cy="39531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b="1" dirty="0">
                <a:solidFill>
                  <a:srgbClr val="FFFF00"/>
                </a:solidFill>
              </a:rPr>
              <a:t>El newton es una unidad derivada del SI que se define como la fuerza necesaria para proporcionar una aceleración de 1 m/s</a:t>
            </a:r>
            <a:r>
              <a:rPr lang="es-ES" b="1" baseline="30000" dirty="0">
                <a:solidFill>
                  <a:srgbClr val="FFFF00"/>
                </a:solidFill>
              </a:rPr>
              <a:t>2</a:t>
            </a:r>
            <a:r>
              <a:rPr lang="es-ES" b="1" dirty="0">
                <a:solidFill>
                  <a:srgbClr val="FFFF00"/>
                </a:solidFill>
              </a:rPr>
              <a:t> a un objeto de 1 kg de masa.</a:t>
            </a:r>
            <a:br>
              <a:rPr lang="es-ES" b="1" dirty="0">
                <a:solidFill>
                  <a:srgbClr val="FFFF00"/>
                </a:solidFill>
              </a:rPr>
            </a:br>
            <a:br>
              <a:rPr lang="es-ES" b="1" dirty="0">
                <a:solidFill>
                  <a:srgbClr val="FFFF00"/>
                </a:solidFill>
              </a:rPr>
            </a:br>
            <a:r>
              <a:rPr lang="es-ES" b="1" dirty="0">
                <a:solidFill>
                  <a:srgbClr val="FFFF00"/>
                </a:solidFill>
              </a:rPr>
              <a:t>Empujar, arrastrar, sujetar, tirar, atraer, ... Todas estas palabras describen la acción de un cuerpo sobre otro, y en física nos referimos a ellas con un solo término: fuerza. Nosotros observamos fuerzas por las deformaciones o los cambios de velocidad que producen estas fuerzas en los cuerpos</a:t>
            </a:r>
            <a:endParaRPr lang="en-US" dirty="0"/>
          </a:p>
        </p:txBody>
      </p:sp>
      <p:pic>
        <p:nvPicPr>
          <p:cNvPr id="5122" name="Picture 2" descr="ᐈ Fuerza imágenes de stock, fotos furza | descargar en Deposit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6593" y="4516582"/>
            <a:ext cx="4952134"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1804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428</TotalTime>
  <Words>1101</Words>
  <Application>Microsoft Office PowerPoint</Application>
  <PresentationFormat>Panorámica</PresentationFormat>
  <Paragraphs>27</Paragraphs>
  <Slides>10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10</vt:i4>
      </vt:variant>
    </vt:vector>
  </HeadingPairs>
  <TitlesOfParts>
    <vt:vector size="14" baseType="lpstr">
      <vt:lpstr>Arial</vt:lpstr>
      <vt:lpstr>Century Gothic</vt:lpstr>
      <vt:lpstr>Wingdings 3</vt:lpstr>
      <vt:lpstr>Sala de reuniones Ion</vt:lpstr>
      <vt:lpstr>  QUÍMICA GENERAL </vt:lpstr>
      <vt:lpstr>La química es una ciencia que efectúa estudios cualitativos y cuantitativos de la materia y la energía así como su interrelación. Para ello realiza análisis y síntesis. A partir de estos procesos el hombre obtiene un gran número de productos que mejoran su vida. Con base en el tipo de estudio que realiza, la Química se divide en: Inorgánica, Orgánica, Analítica, Física y Bioquímica. </vt:lpstr>
      <vt:lpstr>Elemento: Son sustancias puras que no pueden descomponerse en otra más simples por métodos químicos ordinarios.  Compuestos: Son uniones químicas, sus componentes pierden sus propiedades individuales y adquieren nuevas, tienen composición definida y constante, poseen una fórmula química, no se separan fácilmente.  Mezclas: Son uniones físicas, sus componentes conservan sus propiedades individuales, pueden separarse por métodos físicos o mecánicos </vt:lpstr>
      <vt:lpstr>Presentación de PowerPoint</vt:lpstr>
      <vt:lpstr>Formula: Representación gráfica de un compuesto. Muestra el tipo y la cantidad de átomos que lo constituyen. Reacción química. Es un proceso por medio del cual, una o más sustancias (reactivos), interactúan y se transforman en otras (productos), como resultado de la ruptura y/o formación de enlaces Ecuación química: Es la representación abreviada y simbólica de una reacción química. Debe cumplir con la ley de la conservación de la materia, es decir, debe estar balanceada</vt:lpstr>
      <vt:lpstr>La masa, es una magnitud física fundamental que indica la cantidad de materia contenida en un cuerpo La masa de un objeto siempre será la misma, sin importar el lugar donde se ubica. En cambio, el peso del objeto variará de acuerdo a la fuerza de gravedad que actúa sobre este. El peso, es una medida de la fuerza gravitatoria que actúa sobre un objeto.  NOTA: Por ejemplo: una persona con una masa de 100 kg en la Tierra tendrá la misma masa en la Luna. Por otro lado, el peso de esa misma persona será 6 veces menor en el satélite con respecto a la del planeta debido a las diferencias en la fuerza de la gravedad. La fuerza de gravedad en la Luna es de 1,622 m/s2 y en la Tierra es de 9,8 m/s2.</vt:lpstr>
      <vt:lpstr>  Densidad, proviene del campo de la física y la química, en los que específicamente alude a la relación que existe entre la masa de una sustancia (o de un cuerpo) y su volumen. Se trata, pues, de una propiedad intrínseca, ya que no depende de la cantidad de sustancia que se considere. Se expresa en kilogramo por metro cúbico (kg/m3) o gramo por centímetro cúbico (g/cm3), varía en mayor o menor medida en función de la presión y la temperatura, y también con los cambios de estado. </vt:lpstr>
      <vt:lpstr>EL volumen, es el espacio que ocupa un cuerpo y su unidad en el sistema internacional de unidades es el metro cúbico (m3) Está dado por el tamaño del elemento, es decir, su ancho, su altura y su largo es expresado matemáticamente. Sus unidades de medición pueden ser el decímetro cúbico, metro cúbico o el centímetro cúbico u otros.</vt:lpstr>
      <vt:lpstr>FUERZA En física, la fuerza es una magnitud vectorial que mide la intensidad del intercambio de momento lineal entre dos cuerpos.  En el Sistema Internacional de Unidades (SI), el hecho de definir la fuerza a partir de la masa y la aceleración (magnitud en la que intervienen longitud y tiempo), conlleva a que la fuerza sea una magnitud derivada. La unidad de medida de fuerza es el newton que se representa con el símbolo: N, nombrada así en reconocimiento a Isaac Newton por su aportación a la física. </vt:lpstr>
      <vt:lpstr>TRABAJO El trabajo en química es la capacidad que tiene un sistema para expandirse o contraerse, relacionándose con la presión y el volumen.  En física, se entiende por trabajo a la cantidad de fuerza multiplicada por la distancia que recorre dicha fuerza. Esta puede ser aplicada a un punto imaginario o a un cuerpo para moverlo.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NOMENCLATURA DE LOS COMPUESTOS INORGÁNICOS</dc:title>
  <dc:creator>USUARIO</dc:creator>
  <cp:lastModifiedBy>user</cp:lastModifiedBy>
  <cp:revision>81</cp:revision>
  <dcterms:created xsi:type="dcterms:W3CDTF">2020-05-07T02:49:23Z</dcterms:created>
  <dcterms:modified xsi:type="dcterms:W3CDTF">2024-07-23T15:03:33Z</dcterms:modified>
</cp:coreProperties>
</file>