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97" r:id="rId2"/>
    <p:sldId id="322" r:id="rId3"/>
    <p:sldId id="328" r:id="rId4"/>
    <p:sldId id="323" r:id="rId5"/>
    <p:sldId id="324" r:id="rId6"/>
    <p:sldId id="325" r:id="rId7"/>
    <p:sldId id="326" r:id="rId8"/>
    <p:sldId id="329" r:id="rId9"/>
    <p:sldId id="340" r:id="rId10"/>
    <p:sldId id="343" r:id="rId11"/>
    <p:sldId id="344" r:id="rId12"/>
    <p:sldId id="345" r:id="rId13"/>
    <p:sldId id="346" r:id="rId14"/>
    <p:sldId id="347" r:id="rId15"/>
    <p:sldId id="348" r:id="rId16"/>
    <p:sldId id="327" r:id="rId17"/>
    <p:sldId id="330" r:id="rId18"/>
    <p:sldId id="349" r:id="rId19"/>
    <p:sldId id="332" r:id="rId20"/>
    <p:sldId id="350" r:id="rId21"/>
    <p:sldId id="351" r:id="rId22"/>
    <p:sldId id="352" r:id="rId23"/>
    <p:sldId id="353" r:id="rId24"/>
    <p:sldId id="354" r:id="rId25"/>
    <p:sldId id="355" r:id="rId26"/>
    <p:sldId id="356" r:id="rId27"/>
    <p:sldId id="357" r:id="rId28"/>
    <p:sldId id="372"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3" r:id="rId43"/>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364" autoAdjust="0"/>
  </p:normalViewPr>
  <p:slideViewPr>
    <p:cSldViewPr showGuides="1">
      <p:cViewPr varScale="1">
        <p:scale>
          <a:sx n="83" d="100"/>
          <a:sy n="83" d="100"/>
        </p:scale>
        <p:origin x="629" y="6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72" d="100"/>
          <a:sy n="72" d="100"/>
        </p:scale>
        <p:origin x="31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9BBBD98-8689-4A62-BBFB-92BF328A7966}" type="datetime1">
              <a:rPr lang="es-ES" smtClean="0"/>
              <a:t>09/06/2025</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s-ES" smtClean="0"/>
              <a:t>‹Nº›</a:t>
            </a:fld>
            <a:endParaRPr lang="es-E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8E41AB9B-16BF-4ECF-B92C-3E61E5BECA90}" type="datetime1">
              <a:rPr lang="es-ES" noProof="0" smtClean="0"/>
              <a:t>09/06/2025</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s-ES" noProof="0" smtClean="0"/>
              <a:pPr rtl="0"/>
              <a:t>‹Nº›</a:t>
            </a:fld>
            <a:endParaRPr lang="es-ES"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50675-E497-4B11-AE69-512E80C195C5}" type="slidenum">
              <a:rPr lang="es-ES" altLang="es-EC"/>
              <a:pPr/>
              <a:t>4</a:t>
            </a:fld>
            <a:endParaRPr lang="es-ES" altLang="es-EC"/>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302107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2EBAD-B135-4018-8E7A-3A40AB15AF88}" type="slidenum">
              <a:rPr lang="es-ES" altLang="es-EC"/>
              <a:pPr/>
              <a:t>5</a:t>
            </a:fld>
            <a:endParaRPr lang="es-ES" altLang="es-EC"/>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20969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2E28C-CE86-4505-89D5-BFF612597903}" type="slidenum">
              <a:rPr lang="es-ES" altLang="es-EC"/>
              <a:pPr/>
              <a:t>6</a:t>
            </a:fld>
            <a:endParaRPr lang="es-ES" altLang="es-EC"/>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415646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50675-E497-4B11-AE69-512E80C195C5}" type="slidenum">
              <a:rPr lang="es-ES" altLang="es-EC"/>
              <a:pPr/>
              <a:t>14</a:t>
            </a:fld>
            <a:endParaRPr lang="es-ES" altLang="es-EC"/>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414733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37688-57C4-4789-8740-136F3DB17C9C}" type="slidenum">
              <a:rPr lang="es-ES" altLang="es-EC"/>
              <a:pPr/>
              <a:t>16</a:t>
            </a:fld>
            <a:endParaRPr lang="es-ES" altLang="es-EC"/>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248904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AE73F-C585-4D9E-BB9C-8F5783F10736}" type="slidenum">
              <a:rPr lang="es-ES" altLang="es-EC"/>
              <a:pPr/>
              <a:t>17</a:t>
            </a:fld>
            <a:endParaRPr lang="es-ES" altLang="es-EC"/>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26779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8B0AF-E24F-43AE-92AB-7F14E4EE7FF1}" type="slidenum">
              <a:rPr lang="es-ES" altLang="es-EC"/>
              <a:pPr/>
              <a:t>18</a:t>
            </a:fld>
            <a:endParaRPr lang="es-ES" altLang="es-EC"/>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36510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1" name="Rectángulo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2" name="Rectángulo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3" name="Conector recto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5" name="Conector recto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es-ES" noProof="0" dirty="0"/>
          </a:p>
        </p:txBody>
      </p:sp>
      <p:sp>
        <p:nvSpPr>
          <p:cNvPr id="2" name="Título 1"/>
          <p:cNvSpPr>
            <a:spLocks noGrp="1"/>
          </p:cNvSpPr>
          <p:nvPr>
            <p:ph type="ctrTitle"/>
          </p:nvPr>
        </p:nvSpPr>
        <p:spPr>
          <a:xfrm>
            <a:off x="2428669" y="1600200"/>
            <a:ext cx="8329031" cy="2680127"/>
          </a:xfrm>
        </p:spPr>
        <p:txBody>
          <a:bodyPr rtlCol="0">
            <a:noAutofit/>
          </a:bodyPr>
          <a:lstStyle>
            <a:lvl1pPr>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466E6084-0988-49B4-BD4E-1264194D9864}" type="datetime1">
              <a:rPr lang="es-ES" noProof="0" smtClean="0"/>
              <a:t>09/06/2025</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45EEB305-4E92-401E-9FCA-996DF9FD55B6}" type="datetime1">
              <a:rPr lang="es-ES" noProof="0" smtClean="0"/>
              <a:t>09/06/2025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1" name="Conector recto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4" name="Conector recto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p:nvPr>
        </p:nvSpPr>
        <p:spPr>
          <a:xfrm>
            <a:off x="9599612" y="685800"/>
            <a:ext cx="1787526" cy="54864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98613" y="685800"/>
            <a:ext cx="7848599" cy="5486400"/>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67E901BA-1555-4CE1-92B2-39682A57B7CA}" type="datetime1">
              <a:rPr lang="es-ES" noProof="0" smtClean="0"/>
              <a:t>09/06/2025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8B94D32F-F0D9-47B3-AAC6-D43DC057831A}" type="datetime1">
              <a:rPr lang="es-ES" noProof="0" smtClean="0"/>
              <a:t>09/06/2025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ángulo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0" name="Rectángulo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4" name="Rectángulo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1" name="Rectángulo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22" name="Conector recto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es-ES" noProof="0" dirty="0"/>
          </a:p>
        </p:txBody>
      </p:sp>
      <p:cxnSp>
        <p:nvCxnSpPr>
          <p:cNvPr id="23" name="Conector recto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7" name="Rectángulo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8" name="Rectángulo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9" name="Rectángulo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0" name="Rectángulo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1" name="Conector recto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3" name="Conector recto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BB07FB1B-461B-4D1D-952B-7FEEFF2CFA29}" type="datetime1">
              <a:rPr lang="es-ES" noProof="0" smtClean="0"/>
              <a:t>09/06/2025</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p>
            <a:pPr rtl="0"/>
            <a:fld id="{6EC9D876-84BE-45D9-9418-9FF24663C364}" type="datetime1">
              <a:rPr lang="es-ES" noProof="0" smtClean="0"/>
              <a:t>09/06/2025</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p>
            <a:pPr rtl="0"/>
            <a:fld id="{AACDF9AA-CFE1-4BA9-8C5D-54C264D423B8}" type="datetime1">
              <a:rPr lang="es-ES" noProof="0" smtClean="0"/>
              <a:t>09/06/2025</a:t>
            </a:fld>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9" name="Marcador de posición de número de diapositiva 8"/>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CDA51D7A-9E1F-4C6F-8B86-F39A8650CB7A}" type="datetime1">
              <a:rPr lang="es-ES" noProof="0" smtClean="0"/>
              <a:t>09/06/2025</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5" name="Marcador de posición de número de diapositiva 4"/>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ángulo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6" name="Rectángulo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7" name="Conector recto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Marcador de posición de fecha 1"/>
          <p:cNvSpPr>
            <a:spLocks noGrp="1"/>
          </p:cNvSpPr>
          <p:nvPr>
            <p:ph type="dt" sz="half" idx="10"/>
          </p:nvPr>
        </p:nvSpPr>
        <p:spPr/>
        <p:txBody>
          <a:bodyPr rtlCol="0"/>
          <a:lstStyle/>
          <a:p>
            <a:pPr rtl="0"/>
            <a:fld id="{66A1E9FB-24DE-4A64-B35D-DF3FF6E51288}" type="datetime1">
              <a:rPr lang="es-ES" noProof="0" smtClean="0"/>
              <a:t>09/06/2025</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4" name="Marcador de posición de número de diapositiva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s-ES" noProof="0"/>
              <a:pPr rtl="0"/>
              <a:t>‹Nº›</a:t>
            </a:fld>
            <a:endParaRPr lang="es-ES"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10" name="Conector recto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pPr rtl="0"/>
            <a:fld id="{53CDA7DC-138B-4843-B77A-91873FF451A9}" type="datetime1">
              <a:rPr lang="es-ES" noProof="0" smtClean="0"/>
              <a:t>09/06/2025</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lvl1pPr>
              <a:defRPr baseline="0">
                <a:solidFill>
                  <a:schemeClr val="tx2"/>
                </a:solidFill>
              </a:defRPr>
            </a:lvl1pPr>
          </a:lstStyle>
          <a:p>
            <a:pPr rtl="0"/>
            <a:fld id="{CB016917-91ED-4B62-9DC6-0583229F954A}" type="datetime1">
              <a:rPr lang="es-ES" noProof="0" smtClean="0"/>
              <a:t>09/06/2025</a:t>
            </a:fld>
            <a:endParaRPr lang="es-ES" noProof="0" dirty="0"/>
          </a:p>
        </p:txBody>
      </p:sp>
      <p:sp>
        <p:nvSpPr>
          <p:cNvPr id="6" name="Marcador de posición de pie de página 5"/>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cxnSp>
        <p:nvCxnSpPr>
          <p:cNvPr id="10" name="Conector recto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3" name="Rectángulo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4" name="Conector recto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6" name="Conector recto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Marcador de posición de título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75031EA3-1207-456F-B1A7-F20CDD0C2E7B}" type="datetime1">
              <a:rPr lang="es-ES" noProof="0" smtClean="0"/>
              <a:t>09/06/2025</a:t>
            </a:fld>
            <a:endParaRPr lang="es-ES" noProof="0" dirty="0"/>
          </a:p>
        </p:txBody>
      </p:sp>
      <p:sp>
        <p:nvSpPr>
          <p:cNvPr id="5" name="Marcador de posición de pie de página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s-ES" noProof="0" dirty="0"/>
              <a:t>Agregar un pie de página</a:t>
            </a:r>
          </a:p>
        </p:txBody>
      </p:sp>
      <p:sp>
        <p:nvSpPr>
          <p:cNvPr id="6" name="Marcador de posición de número de diapositiva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5.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9.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6.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9.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0.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9.wmf"/><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6DFE67B-5A13-4D5D-BAF8-F481B71362FA}"/>
              </a:ext>
            </a:extLst>
          </p:cNvPr>
          <p:cNvSpPr txBox="1"/>
          <p:nvPr/>
        </p:nvSpPr>
        <p:spPr>
          <a:xfrm>
            <a:off x="3646140" y="836712"/>
            <a:ext cx="6022349" cy="1754326"/>
          </a:xfrm>
          <a:prstGeom prst="rect">
            <a:avLst/>
          </a:prstGeom>
          <a:noFill/>
        </p:spPr>
        <p:txBody>
          <a:bodyPr wrap="square" rtlCol="0">
            <a:spAutoFit/>
          </a:bodyPr>
          <a:lstStyle/>
          <a:p>
            <a:pPr algn="ctr"/>
            <a:r>
              <a:rPr lang="es-CL" sz="5400" dirty="0" smtClean="0"/>
              <a:t>RELACIONES Y FUNCIONES</a:t>
            </a:r>
            <a:endParaRPr lang="es-CL" sz="5400" dirty="0"/>
          </a:p>
        </p:txBody>
      </p:sp>
      <p:pic>
        <p:nvPicPr>
          <p:cNvPr id="1028" name="Picture 4" descr="Relaciones y funciones - Universo Form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212" y="2924944"/>
            <a:ext cx="537427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25860" y="548680"/>
            <a:ext cx="1209675" cy="352425"/>
          </a:xfrm>
          <a:prstGeom prst="rect">
            <a:avLst/>
          </a:prstGeom>
        </p:spPr>
      </p:pic>
      <p:pic>
        <p:nvPicPr>
          <p:cNvPr id="3" name="Imagen 2"/>
          <p:cNvPicPr>
            <a:picLocks noChangeAspect="1"/>
          </p:cNvPicPr>
          <p:nvPr/>
        </p:nvPicPr>
        <p:blipFill>
          <a:blip r:embed="rId3"/>
          <a:stretch>
            <a:fillRect/>
          </a:stretch>
        </p:blipFill>
        <p:spPr>
          <a:xfrm>
            <a:off x="1269876" y="1124744"/>
            <a:ext cx="4676775" cy="4962525"/>
          </a:xfrm>
          <a:prstGeom prst="rect">
            <a:avLst/>
          </a:prstGeom>
        </p:spPr>
      </p:pic>
      <p:pic>
        <p:nvPicPr>
          <p:cNvPr id="4" name="Imagen 3"/>
          <p:cNvPicPr>
            <a:picLocks noChangeAspect="1"/>
          </p:cNvPicPr>
          <p:nvPr/>
        </p:nvPicPr>
        <p:blipFill>
          <a:blip r:embed="rId4"/>
          <a:stretch>
            <a:fillRect/>
          </a:stretch>
        </p:blipFill>
        <p:spPr>
          <a:xfrm>
            <a:off x="6022404" y="2824956"/>
            <a:ext cx="4886325" cy="1562100"/>
          </a:xfrm>
          <a:prstGeom prst="rect">
            <a:avLst/>
          </a:prstGeom>
        </p:spPr>
      </p:pic>
    </p:spTree>
    <p:extLst>
      <p:ext uri="{BB962C8B-B14F-4D97-AF65-F5344CB8AC3E}">
        <p14:creationId xmlns:p14="http://schemas.microsoft.com/office/powerpoint/2010/main" val="480727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1844" y="620688"/>
            <a:ext cx="4829175" cy="4981575"/>
          </a:xfrm>
          <a:prstGeom prst="rect">
            <a:avLst/>
          </a:prstGeom>
        </p:spPr>
      </p:pic>
      <p:pic>
        <p:nvPicPr>
          <p:cNvPr id="3" name="Imagen 2"/>
          <p:cNvPicPr>
            <a:picLocks noChangeAspect="1"/>
          </p:cNvPicPr>
          <p:nvPr/>
        </p:nvPicPr>
        <p:blipFill>
          <a:blip r:embed="rId3"/>
          <a:stretch>
            <a:fillRect/>
          </a:stretch>
        </p:blipFill>
        <p:spPr>
          <a:xfrm>
            <a:off x="5950396" y="2492896"/>
            <a:ext cx="4772025" cy="1524000"/>
          </a:xfrm>
          <a:prstGeom prst="rect">
            <a:avLst/>
          </a:prstGeom>
        </p:spPr>
      </p:pic>
    </p:spTree>
    <p:extLst>
      <p:ext uri="{BB962C8B-B14F-4D97-AF65-F5344CB8AC3E}">
        <p14:creationId xmlns:p14="http://schemas.microsoft.com/office/powerpoint/2010/main" val="1310250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3852" y="548680"/>
            <a:ext cx="3343275" cy="476250"/>
          </a:xfrm>
          <a:prstGeom prst="rect">
            <a:avLst/>
          </a:prstGeom>
        </p:spPr>
      </p:pic>
      <p:pic>
        <p:nvPicPr>
          <p:cNvPr id="3" name="Imagen 2"/>
          <p:cNvPicPr>
            <a:picLocks noChangeAspect="1"/>
          </p:cNvPicPr>
          <p:nvPr/>
        </p:nvPicPr>
        <p:blipFill>
          <a:blip r:embed="rId3"/>
          <a:stretch>
            <a:fillRect/>
          </a:stretch>
        </p:blipFill>
        <p:spPr>
          <a:xfrm>
            <a:off x="1053852" y="2132856"/>
            <a:ext cx="4895850" cy="2238375"/>
          </a:xfrm>
          <a:prstGeom prst="rect">
            <a:avLst/>
          </a:prstGeom>
        </p:spPr>
      </p:pic>
      <p:pic>
        <p:nvPicPr>
          <p:cNvPr id="4" name="Imagen 3"/>
          <p:cNvPicPr>
            <a:picLocks noChangeAspect="1"/>
          </p:cNvPicPr>
          <p:nvPr/>
        </p:nvPicPr>
        <p:blipFill>
          <a:blip r:embed="rId4"/>
          <a:stretch>
            <a:fillRect/>
          </a:stretch>
        </p:blipFill>
        <p:spPr>
          <a:xfrm>
            <a:off x="6094412" y="1340768"/>
            <a:ext cx="4667250" cy="4610100"/>
          </a:xfrm>
          <a:prstGeom prst="rect">
            <a:avLst/>
          </a:prstGeom>
        </p:spPr>
      </p:pic>
    </p:spTree>
    <p:extLst>
      <p:ext uri="{BB962C8B-B14F-4D97-AF65-F5344CB8AC3E}">
        <p14:creationId xmlns:p14="http://schemas.microsoft.com/office/powerpoint/2010/main" val="3109436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6DFE67B-5A13-4D5D-BAF8-F481B71362FA}"/>
              </a:ext>
            </a:extLst>
          </p:cNvPr>
          <p:cNvSpPr txBox="1"/>
          <p:nvPr/>
        </p:nvSpPr>
        <p:spPr>
          <a:xfrm>
            <a:off x="3070076" y="332656"/>
            <a:ext cx="6022349" cy="1754326"/>
          </a:xfrm>
          <a:prstGeom prst="rect">
            <a:avLst/>
          </a:prstGeom>
          <a:noFill/>
        </p:spPr>
        <p:txBody>
          <a:bodyPr wrap="square" rtlCol="0">
            <a:spAutoFit/>
          </a:bodyPr>
          <a:lstStyle/>
          <a:p>
            <a:pPr algn="ctr"/>
            <a:r>
              <a:rPr lang="es-CL" sz="5400" dirty="0" smtClean="0"/>
              <a:t>Dominio y Recorrido</a:t>
            </a:r>
            <a:endParaRPr lang="es-CL" sz="5400" dirty="0"/>
          </a:p>
        </p:txBody>
      </p:sp>
      <p:pic>
        <p:nvPicPr>
          <p:cNvPr id="3" name="Imagen 2"/>
          <p:cNvPicPr>
            <a:picLocks noChangeAspect="1"/>
          </p:cNvPicPr>
          <p:nvPr/>
        </p:nvPicPr>
        <p:blipFill>
          <a:blip r:embed="rId2"/>
          <a:stretch>
            <a:fillRect/>
          </a:stretch>
        </p:blipFill>
        <p:spPr>
          <a:xfrm>
            <a:off x="3358108" y="2420888"/>
            <a:ext cx="5126284" cy="2880320"/>
          </a:xfrm>
          <a:prstGeom prst="rect">
            <a:avLst/>
          </a:prstGeom>
        </p:spPr>
      </p:pic>
    </p:spTree>
    <p:extLst>
      <p:ext uri="{BB962C8B-B14F-4D97-AF65-F5344CB8AC3E}">
        <p14:creationId xmlns:p14="http://schemas.microsoft.com/office/powerpoint/2010/main" val="33554743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0.wp.com/lasmatesfaciles.com/wp-content/uploads/2019/04/concepto-de-funcion-dominio-y-rango.jpg?fit=840%2C473&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l="56800" t="9638"/>
          <a:stretch/>
        </p:blipFill>
        <p:spPr bwMode="auto">
          <a:xfrm>
            <a:off x="981844" y="836712"/>
            <a:ext cx="3888432" cy="5400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0.wp.com/lasmatesfaciles.com/wp-content/uploads/2019/04/concepto-de-funcion-dominio-y-rango.jpg?fit=840%2C473&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t="11104" r="42401"/>
          <a:stretch/>
        </p:blipFill>
        <p:spPr bwMode="auto">
          <a:xfrm>
            <a:off x="5086300" y="1412776"/>
            <a:ext cx="6336704" cy="494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0.wp.com/lasmatesfaciles.com/wp-content/uploads/2019/04/concepto-de-funcion-dominio-y-rango.jpg?fit=840%2C473&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r="24401" b="89244"/>
          <a:stretch/>
        </p:blipFill>
        <p:spPr bwMode="auto">
          <a:xfrm>
            <a:off x="3070076" y="260648"/>
            <a:ext cx="6048672" cy="4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52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superiores redondeadas 3">
            <a:extLst>
              <a:ext uri="{FF2B5EF4-FFF2-40B4-BE49-F238E27FC236}">
                <a16:creationId xmlns:a16="http://schemas.microsoft.com/office/drawing/2014/main" id="{80033E61-8173-4C04-9E9D-DF2D6B2E4DEE}"/>
              </a:ext>
            </a:extLst>
          </p:cNvPr>
          <p:cNvSpPr/>
          <p:nvPr/>
        </p:nvSpPr>
        <p:spPr>
          <a:xfrm rot="5400000">
            <a:off x="5763888" y="515724"/>
            <a:ext cx="6406506" cy="5745458"/>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 name="Rectángulo: esquinas superiores redondeadas 4">
            <a:extLst>
              <a:ext uri="{FF2B5EF4-FFF2-40B4-BE49-F238E27FC236}">
                <a16:creationId xmlns:a16="http://schemas.microsoft.com/office/drawing/2014/main" id="{6701A22F-6640-4A14-805F-A5381A1BD209}"/>
              </a:ext>
            </a:extLst>
          </p:cNvPr>
          <p:cNvSpPr/>
          <p:nvPr/>
        </p:nvSpPr>
        <p:spPr>
          <a:xfrm rot="5400000">
            <a:off x="5819929" y="604196"/>
            <a:ext cx="6148477" cy="5568523"/>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0" name="Rectángulo: esquinas superiores redondeadas 9">
            <a:extLst>
              <a:ext uri="{FF2B5EF4-FFF2-40B4-BE49-F238E27FC236}">
                <a16:creationId xmlns:a16="http://schemas.microsoft.com/office/drawing/2014/main" id="{9D50907B-ED76-4191-8883-822949AC7284}"/>
              </a:ext>
            </a:extLst>
          </p:cNvPr>
          <p:cNvSpPr/>
          <p:nvPr/>
        </p:nvSpPr>
        <p:spPr>
          <a:xfrm rot="16200000" flipH="1">
            <a:off x="5433" y="513144"/>
            <a:ext cx="6406506" cy="5745458"/>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1" name="Rectángulo: esquinas superiores redondeadas 10">
            <a:extLst>
              <a:ext uri="{FF2B5EF4-FFF2-40B4-BE49-F238E27FC236}">
                <a16:creationId xmlns:a16="http://schemas.microsoft.com/office/drawing/2014/main" id="{DC073698-6A34-459E-8F5A-8BA9373678DE}"/>
              </a:ext>
            </a:extLst>
          </p:cNvPr>
          <p:cNvSpPr/>
          <p:nvPr/>
        </p:nvSpPr>
        <p:spPr>
          <a:xfrm flipH="1">
            <a:off x="713863" y="314218"/>
            <a:ext cx="5175584" cy="6148478"/>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CL" sz="2400" b="1" dirty="0">
              <a:solidFill>
                <a:prstClr val="black"/>
              </a:solidFill>
              <a:latin typeface="Calibri" panose="020F0502020204030204"/>
            </a:endParaRPr>
          </a:p>
        </p:txBody>
      </p:sp>
      <p:grpSp>
        <p:nvGrpSpPr>
          <p:cNvPr id="16" name="Grupo 15">
            <a:extLst>
              <a:ext uri="{FF2B5EF4-FFF2-40B4-BE49-F238E27FC236}">
                <a16:creationId xmlns:a16="http://schemas.microsoft.com/office/drawing/2014/main" id="{A9FEFC94-9BE6-413A-9768-544A72C50F15}"/>
              </a:ext>
            </a:extLst>
          </p:cNvPr>
          <p:cNvGrpSpPr/>
          <p:nvPr/>
        </p:nvGrpSpPr>
        <p:grpSpPr>
          <a:xfrm>
            <a:off x="5586685" y="483714"/>
            <a:ext cx="1031908" cy="5850786"/>
            <a:chOff x="5588140" y="482947"/>
            <a:chExt cx="1032177" cy="5852310"/>
          </a:xfrm>
        </p:grpSpPr>
        <p:grpSp>
          <p:nvGrpSpPr>
            <p:cNvPr id="17" name="Grupo 16">
              <a:extLst>
                <a:ext uri="{FF2B5EF4-FFF2-40B4-BE49-F238E27FC236}">
                  <a16:creationId xmlns:a16="http://schemas.microsoft.com/office/drawing/2014/main" id="{239EA1D0-6A6F-4CE7-81A5-150DB498B5DA}"/>
                </a:ext>
              </a:extLst>
            </p:cNvPr>
            <p:cNvGrpSpPr/>
            <p:nvPr/>
          </p:nvGrpSpPr>
          <p:grpSpPr>
            <a:xfrm>
              <a:off x="5588140" y="482947"/>
              <a:ext cx="964642" cy="252000"/>
              <a:chOff x="5588140" y="560439"/>
              <a:chExt cx="964642" cy="252000"/>
            </a:xfrm>
          </p:grpSpPr>
          <p:sp>
            <p:nvSpPr>
              <p:cNvPr id="58" name="Elipse 57">
                <a:extLst>
                  <a:ext uri="{FF2B5EF4-FFF2-40B4-BE49-F238E27FC236}">
                    <a16:creationId xmlns:a16="http://schemas.microsoft.com/office/drawing/2014/main" id="{303CD9A2-9C6A-4FF5-ABFB-557BD28E52EA}"/>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9" name="Elipse 58">
                <a:extLst>
                  <a:ext uri="{FF2B5EF4-FFF2-40B4-BE49-F238E27FC236}">
                    <a16:creationId xmlns:a16="http://schemas.microsoft.com/office/drawing/2014/main" id="{6FD4E39E-07D8-4CD8-BFB2-4F5C2889713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0" name="Rectángulo 59">
                <a:extLst>
                  <a:ext uri="{FF2B5EF4-FFF2-40B4-BE49-F238E27FC236}">
                    <a16:creationId xmlns:a16="http://schemas.microsoft.com/office/drawing/2014/main" id="{45452249-653D-483B-B368-AEE5E05E008D}"/>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1" name="Rectángulo 60">
                <a:extLst>
                  <a:ext uri="{FF2B5EF4-FFF2-40B4-BE49-F238E27FC236}">
                    <a16:creationId xmlns:a16="http://schemas.microsoft.com/office/drawing/2014/main" id="{DA77D4C4-39B1-414B-8A59-2A9060E7172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8" name="Grupo 17">
              <a:extLst>
                <a:ext uri="{FF2B5EF4-FFF2-40B4-BE49-F238E27FC236}">
                  <a16:creationId xmlns:a16="http://schemas.microsoft.com/office/drawing/2014/main" id="{5CA78E96-5D4D-4776-9046-D158D5AC15E9}"/>
                </a:ext>
              </a:extLst>
            </p:cNvPr>
            <p:cNvGrpSpPr/>
            <p:nvPr/>
          </p:nvGrpSpPr>
          <p:grpSpPr>
            <a:xfrm>
              <a:off x="5613679" y="1100296"/>
              <a:ext cx="964642" cy="252000"/>
              <a:chOff x="5588140" y="560439"/>
              <a:chExt cx="964642" cy="252000"/>
            </a:xfrm>
          </p:grpSpPr>
          <p:sp>
            <p:nvSpPr>
              <p:cNvPr id="54" name="Elipse 53">
                <a:extLst>
                  <a:ext uri="{FF2B5EF4-FFF2-40B4-BE49-F238E27FC236}">
                    <a16:creationId xmlns:a16="http://schemas.microsoft.com/office/drawing/2014/main" id="{A4B15703-A53B-414A-BA34-D99AA5D5E5B8}"/>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5" name="Elipse 54">
                <a:extLst>
                  <a:ext uri="{FF2B5EF4-FFF2-40B4-BE49-F238E27FC236}">
                    <a16:creationId xmlns:a16="http://schemas.microsoft.com/office/drawing/2014/main" id="{95D92C3A-8DF8-4DBE-8D67-7FF2847FFD2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6" name="Rectángulo 55">
                <a:extLst>
                  <a:ext uri="{FF2B5EF4-FFF2-40B4-BE49-F238E27FC236}">
                    <a16:creationId xmlns:a16="http://schemas.microsoft.com/office/drawing/2014/main" id="{3DAA805B-6DD1-4860-AD7F-D3307299CBF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7" name="Rectángulo 56">
                <a:extLst>
                  <a:ext uri="{FF2B5EF4-FFF2-40B4-BE49-F238E27FC236}">
                    <a16:creationId xmlns:a16="http://schemas.microsoft.com/office/drawing/2014/main" id="{94B8CD76-1279-402A-80D1-733BDE97100C}"/>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9" name="Grupo 18">
              <a:extLst>
                <a:ext uri="{FF2B5EF4-FFF2-40B4-BE49-F238E27FC236}">
                  <a16:creationId xmlns:a16="http://schemas.microsoft.com/office/drawing/2014/main" id="{FCBF02F8-5EC0-4BAC-BF30-41F40F1C1C1D}"/>
                </a:ext>
              </a:extLst>
            </p:cNvPr>
            <p:cNvGrpSpPr/>
            <p:nvPr/>
          </p:nvGrpSpPr>
          <p:grpSpPr>
            <a:xfrm>
              <a:off x="5601720" y="1906209"/>
              <a:ext cx="964642" cy="252000"/>
              <a:chOff x="5588140" y="560439"/>
              <a:chExt cx="964642" cy="252000"/>
            </a:xfrm>
          </p:grpSpPr>
          <p:sp>
            <p:nvSpPr>
              <p:cNvPr id="50" name="Elipse 49">
                <a:extLst>
                  <a:ext uri="{FF2B5EF4-FFF2-40B4-BE49-F238E27FC236}">
                    <a16:creationId xmlns:a16="http://schemas.microsoft.com/office/drawing/2014/main" id="{3F0F28EB-A25D-4BAE-90CB-64F1CC64E519}"/>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1" name="Elipse 50">
                <a:extLst>
                  <a:ext uri="{FF2B5EF4-FFF2-40B4-BE49-F238E27FC236}">
                    <a16:creationId xmlns:a16="http://schemas.microsoft.com/office/drawing/2014/main" id="{143339AC-583A-4CC9-939A-F992416E8E2D}"/>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2" name="Rectángulo 51">
                <a:extLst>
                  <a:ext uri="{FF2B5EF4-FFF2-40B4-BE49-F238E27FC236}">
                    <a16:creationId xmlns:a16="http://schemas.microsoft.com/office/drawing/2014/main" id="{8628237B-3A61-47E3-969F-8F52536EFF52}"/>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3" name="Rectángulo 52">
                <a:extLst>
                  <a:ext uri="{FF2B5EF4-FFF2-40B4-BE49-F238E27FC236}">
                    <a16:creationId xmlns:a16="http://schemas.microsoft.com/office/drawing/2014/main" id="{33668787-CEF5-4955-91B7-24BD240B37A4}"/>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0" name="Grupo 19">
              <a:extLst>
                <a:ext uri="{FF2B5EF4-FFF2-40B4-BE49-F238E27FC236}">
                  <a16:creationId xmlns:a16="http://schemas.microsoft.com/office/drawing/2014/main" id="{4B3E9BEB-EB57-4F18-91AE-389BF0BA3047}"/>
                </a:ext>
              </a:extLst>
            </p:cNvPr>
            <p:cNvGrpSpPr/>
            <p:nvPr/>
          </p:nvGrpSpPr>
          <p:grpSpPr>
            <a:xfrm>
              <a:off x="5627259" y="2523558"/>
              <a:ext cx="964642" cy="252000"/>
              <a:chOff x="5588140" y="560439"/>
              <a:chExt cx="964642" cy="252000"/>
            </a:xfrm>
          </p:grpSpPr>
          <p:sp>
            <p:nvSpPr>
              <p:cNvPr id="46" name="Elipse 45">
                <a:extLst>
                  <a:ext uri="{FF2B5EF4-FFF2-40B4-BE49-F238E27FC236}">
                    <a16:creationId xmlns:a16="http://schemas.microsoft.com/office/drawing/2014/main" id="{102EDB9A-7A11-4944-92E0-31D7107AE6D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7" name="Elipse 46">
                <a:extLst>
                  <a:ext uri="{FF2B5EF4-FFF2-40B4-BE49-F238E27FC236}">
                    <a16:creationId xmlns:a16="http://schemas.microsoft.com/office/drawing/2014/main" id="{E8A595EC-0005-480E-9E81-4D7CA9014DAF}"/>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8" name="Rectángulo 47">
                <a:extLst>
                  <a:ext uri="{FF2B5EF4-FFF2-40B4-BE49-F238E27FC236}">
                    <a16:creationId xmlns:a16="http://schemas.microsoft.com/office/drawing/2014/main" id="{B0E666CA-9251-4C31-A460-F545FF3F743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9" name="Rectángulo 48">
                <a:extLst>
                  <a:ext uri="{FF2B5EF4-FFF2-40B4-BE49-F238E27FC236}">
                    <a16:creationId xmlns:a16="http://schemas.microsoft.com/office/drawing/2014/main" id="{65BD3F67-8FE4-4E07-8069-5921209CA0E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1" name="Grupo 20">
              <a:extLst>
                <a:ext uri="{FF2B5EF4-FFF2-40B4-BE49-F238E27FC236}">
                  <a16:creationId xmlns:a16="http://schemas.microsoft.com/office/drawing/2014/main" id="{ACA64F3F-CABD-43AE-B318-914201CCADDF}"/>
                </a:ext>
              </a:extLst>
            </p:cNvPr>
            <p:cNvGrpSpPr/>
            <p:nvPr/>
          </p:nvGrpSpPr>
          <p:grpSpPr>
            <a:xfrm>
              <a:off x="5616556" y="3301060"/>
              <a:ext cx="964642" cy="252000"/>
              <a:chOff x="5588140" y="560439"/>
              <a:chExt cx="964642" cy="252000"/>
            </a:xfrm>
          </p:grpSpPr>
          <p:sp>
            <p:nvSpPr>
              <p:cNvPr id="42" name="Elipse 41">
                <a:extLst>
                  <a:ext uri="{FF2B5EF4-FFF2-40B4-BE49-F238E27FC236}">
                    <a16:creationId xmlns:a16="http://schemas.microsoft.com/office/drawing/2014/main" id="{BA9DB1F7-BB49-48AF-A218-0CCCCD99E170}"/>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3" name="Elipse 42">
                <a:extLst>
                  <a:ext uri="{FF2B5EF4-FFF2-40B4-BE49-F238E27FC236}">
                    <a16:creationId xmlns:a16="http://schemas.microsoft.com/office/drawing/2014/main" id="{0571100E-F27E-4F52-A568-D0C803D91E88}"/>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4" name="Rectángulo 43">
                <a:extLst>
                  <a:ext uri="{FF2B5EF4-FFF2-40B4-BE49-F238E27FC236}">
                    <a16:creationId xmlns:a16="http://schemas.microsoft.com/office/drawing/2014/main" id="{AE201C9B-062A-442D-86FC-F46AFFDAE17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5" name="Rectángulo 44">
                <a:extLst>
                  <a:ext uri="{FF2B5EF4-FFF2-40B4-BE49-F238E27FC236}">
                    <a16:creationId xmlns:a16="http://schemas.microsoft.com/office/drawing/2014/main" id="{2231E0E0-8245-4296-AFE9-A644B955FD7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2" name="Grupo 21">
              <a:extLst>
                <a:ext uri="{FF2B5EF4-FFF2-40B4-BE49-F238E27FC236}">
                  <a16:creationId xmlns:a16="http://schemas.microsoft.com/office/drawing/2014/main" id="{98887A5A-52E6-44CE-A45F-13BF23A25764}"/>
                </a:ext>
              </a:extLst>
            </p:cNvPr>
            <p:cNvGrpSpPr/>
            <p:nvPr/>
          </p:nvGrpSpPr>
          <p:grpSpPr>
            <a:xfrm>
              <a:off x="5642095" y="3918409"/>
              <a:ext cx="964642" cy="252000"/>
              <a:chOff x="5588140" y="560439"/>
              <a:chExt cx="964642" cy="252000"/>
            </a:xfrm>
          </p:grpSpPr>
          <p:sp>
            <p:nvSpPr>
              <p:cNvPr id="38" name="Elipse 37">
                <a:extLst>
                  <a:ext uri="{FF2B5EF4-FFF2-40B4-BE49-F238E27FC236}">
                    <a16:creationId xmlns:a16="http://schemas.microsoft.com/office/drawing/2014/main" id="{E77C4725-7337-4DF9-85BC-992252E83E7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9" name="Elipse 38">
                <a:extLst>
                  <a:ext uri="{FF2B5EF4-FFF2-40B4-BE49-F238E27FC236}">
                    <a16:creationId xmlns:a16="http://schemas.microsoft.com/office/drawing/2014/main" id="{6EBBCF41-1DD1-43B6-8DF8-1BF87FBAFE7B}"/>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0" name="Rectángulo 39">
                <a:extLst>
                  <a:ext uri="{FF2B5EF4-FFF2-40B4-BE49-F238E27FC236}">
                    <a16:creationId xmlns:a16="http://schemas.microsoft.com/office/drawing/2014/main" id="{79D23807-867F-49AE-BE55-3794671D4A14}"/>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1" name="Rectángulo 40">
                <a:extLst>
                  <a:ext uri="{FF2B5EF4-FFF2-40B4-BE49-F238E27FC236}">
                    <a16:creationId xmlns:a16="http://schemas.microsoft.com/office/drawing/2014/main" id="{D5635F0D-7955-4B29-99CA-D4C0749A8272}"/>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3" name="Grupo 22">
              <a:extLst>
                <a:ext uri="{FF2B5EF4-FFF2-40B4-BE49-F238E27FC236}">
                  <a16:creationId xmlns:a16="http://schemas.microsoft.com/office/drawing/2014/main" id="{CC37A4A4-E6F0-4C66-A8B9-F568A454E7C2}"/>
                </a:ext>
              </a:extLst>
            </p:cNvPr>
            <p:cNvGrpSpPr/>
            <p:nvPr/>
          </p:nvGrpSpPr>
          <p:grpSpPr>
            <a:xfrm>
              <a:off x="5630136" y="4724322"/>
              <a:ext cx="964642" cy="252000"/>
              <a:chOff x="5588140" y="560439"/>
              <a:chExt cx="964642" cy="252000"/>
            </a:xfrm>
          </p:grpSpPr>
          <p:sp>
            <p:nvSpPr>
              <p:cNvPr id="34" name="Elipse 33">
                <a:extLst>
                  <a:ext uri="{FF2B5EF4-FFF2-40B4-BE49-F238E27FC236}">
                    <a16:creationId xmlns:a16="http://schemas.microsoft.com/office/drawing/2014/main" id="{5B0E0A75-997D-4EE1-8057-5C2A9A2EC35F}"/>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5" name="Elipse 34">
                <a:extLst>
                  <a:ext uri="{FF2B5EF4-FFF2-40B4-BE49-F238E27FC236}">
                    <a16:creationId xmlns:a16="http://schemas.microsoft.com/office/drawing/2014/main" id="{5B644C75-F49E-4637-96DF-2DC64847C2E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6" name="Rectángulo 35">
                <a:extLst>
                  <a:ext uri="{FF2B5EF4-FFF2-40B4-BE49-F238E27FC236}">
                    <a16:creationId xmlns:a16="http://schemas.microsoft.com/office/drawing/2014/main" id="{13C3E812-7A5B-4C0E-86F2-C7E91ADF581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7" name="Rectángulo 36">
                <a:extLst>
                  <a:ext uri="{FF2B5EF4-FFF2-40B4-BE49-F238E27FC236}">
                    <a16:creationId xmlns:a16="http://schemas.microsoft.com/office/drawing/2014/main" id="{77693675-5EC0-46B6-B7DF-4E8E8F9E4601}"/>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4" name="Grupo 23">
              <a:extLst>
                <a:ext uri="{FF2B5EF4-FFF2-40B4-BE49-F238E27FC236}">
                  <a16:creationId xmlns:a16="http://schemas.microsoft.com/office/drawing/2014/main" id="{6C06DC0F-E290-4567-88E9-CB3876B5B6E2}"/>
                </a:ext>
              </a:extLst>
            </p:cNvPr>
            <p:cNvGrpSpPr/>
            <p:nvPr/>
          </p:nvGrpSpPr>
          <p:grpSpPr>
            <a:xfrm>
              <a:off x="5655675" y="5341671"/>
              <a:ext cx="964642" cy="252000"/>
              <a:chOff x="5588140" y="560439"/>
              <a:chExt cx="964642" cy="252000"/>
            </a:xfrm>
          </p:grpSpPr>
          <p:sp>
            <p:nvSpPr>
              <p:cNvPr id="30" name="Elipse 29">
                <a:extLst>
                  <a:ext uri="{FF2B5EF4-FFF2-40B4-BE49-F238E27FC236}">
                    <a16:creationId xmlns:a16="http://schemas.microsoft.com/office/drawing/2014/main" id="{BFBA6440-DE1B-45DB-A21F-BF5B7B19F971}"/>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1" name="Elipse 30">
                <a:extLst>
                  <a:ext uri="{FF2B5EF4-FFF2-40B4-BE49-F238E27FC236}">
                    <a16:creationId xmlns:a16="http://schemas.microsoft.com/office/drawing/2014/main" id="{3D99CDF6-AC22-4D0A-8B50-255E22A5E8F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2" name="Rectángulo 31">
                <a:extLst>
                  <a:ext uri="{FF2B5EF4-FFF2-40B4-BE49-F238E27FC236}">
                    <a16:creationId xmlns:a16="http://schemas.microsoft.com/office/drawing/2014/main" id="{65CA5DA0-1005-49D5-80DE-BB5FE97E601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3" name="Rectángulo 32">
                <a:extLst>
                  <a:ext uri="{FF2B5EF4-FFF2-40B4-BE49-F238E27FC236}">
                    <a16:creationId xmlns:a16="http://schemas.microsoft.com/office/drawing/2014/main" id="{3F4775E0-B985-4F09-9A3A-76FFF6E8AD5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5" name="Grupo 24">
              <a:extLst>
                <a:ext uri="{FF2B5EF4-FFF2-40B4-BE49-F238E27FC236}">
                  <a16:creationId xmlns:a16="http://schemas.microsoft.com/office/drawing/2014/main" id="{E712A1DA-FB11-48C0-B9E3-5405BB579466}"/>
                </a:ext>
              </a:extLst>
            </p:cNvPr>
            <p:cNvGrpSpPr/>
            <p:nvPr/>
          </p:nvGrpSpPr>
          <p:grpSpPr>
            <a:xfrm>
              <a:off x="5642095" y="6083257"/>
              <a:ext cx="964642" cy="252000"/>
              <a:chOff x="5588140" y="560439"/>
              <a:chExt cx="964642" cy="252000"/>
            </a:xfrm>
          </p:grpSpPr>
          <p:sp>
            <p:nvSpPr>
              <p:cNvPr id="26" name="Elipse 25">
                <a:extLst>
                  <a:ext uri="{FF2B5EF4-FFF2-40B4-BE49-F238E27FC236}">
                    <a16:creationId xmlns:a16="http://schemas.microsoft.com/office/drawing/2014/main" id="{D6401BDF-1C27-422B-9F8F-C3B090BDC433}"/>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7" name="Elipse 26">
                <a:extLst>
                  <a:ext uri="{FF2B5EF4-FFF2-40B4-BE49-F238E27FC236}">
                    <a16:creationId xmlns:a16="http://schemas.microsoft.com/office/drawing/2014/main" id="{6BE2C472-B9B5-44A2-89A0-79C5C559FD21}"/>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8" name="Rectángulo 27">
                <a:extLst>
                  <a:ext uri="{FF2B5EF4-FFF2-40B4-BE49-F238E27FC236}">
                    <a16:creationId xmlns:a16="http://schemas.microsoft.com/office/drawing/2014/main" id="{CBEC6F9A-C6A1-41BC-A970-82FA8F39A7D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9" name="Rectángulo 28">
                <a:extLst>
                  <a:ext uri="{FF2B5EF4-FFF2-40B4-BE49-F238E27FC236}">
                    <a16:creationId xmlns:a16="http://schemas.microsoft.com/office/drawing/2014/main" id="{764866FD-874E-4413-821D-CAF2F1F7D85D}"/>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grpSp>
        <p:nvGrpSpPr>
          <p:cNvPr id="67" name="Grupo 66">
            <a:extLst>
              <a:ext uri="{FF2B5EF4-FFF2-40B4-BE49-F238E27FC236}">
                <a16:creationId xmlns:a16="http://schemas.microsoft.com/office/drawing/2014/main" id="{6A819925-C1EB-4FF2-B74C-ECE96E098793}"/>
              </a:ext>
            </a:extLst>
          </p:cNvPr>
          <p:cNvGrpSpPr/>
          <p:nvPr/>
        </p:nvGrpSpPr>
        <p:grpSpPr>
          <a:xfrm>
            <a:off x="6495514" y="578693"/>
            <a:ext cx="4691348" cy="5709325"/>
            <a:chOff x="6497206" y="577951"/>
            <a:chExt cx="4692570" cy="5710812"/>
          </a:xfrm>
        </p:grpSpPr>
        <p:cxnSp>
          <p:nvCxnSpPr>
            <p:cNvPr id="62" name="Conector recto 61">
              <a:extLst>
                <a:ext uri="{FF2B5EF4-FFF2-40B4-BE49-F238E27FC236}">
                  <a16:creationId xmlns:a16="http://schemas.microsoft.com/office/drawing/2014/main" id="{942309B6-EA9F-4451-B187-197333E39B1D}"/>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3" name="Conector recto 62">
              <a:extLst>
                <a:ext uri="{FF2B5EF4-FFF2-40B4-BE49-F238E27FC236}">
                  <a16:creationId xmlns:a16="http://schemas.microsoft.com/office/drawing/2014/main" id="{6F778328-5E54-4881-AEC5-9ECE62D6C63B}"/>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68" name="Grupo 67">
            <a:extLst>
              <a:ext uri="{FF2B5EF4-FFF2-40B4-BE49-F238E27FC236}">
                <a16:creationId xmlns:a16="http://schemas.microsoft.com/office/drawing/2014/main" id="{36A44DBB-760B-462E-9D9B-D1870318F0DE}"/>
              </a:ext>
            </a:extLst>
          </p:cNvPr>
          <p:cNvGrpSpPr/>
          <p:nvPr/>
        </p:nvGrpSpPr>
        <p:grpSpPr>
          <a:xfrm>
            <a:off x="698078" y="576113"/>
            <a:ext cx="4691348" cy="5709325"/>
            <a:chOff x="6497206" y="577951"/>
            <a:chExt cx="4692570" cy="5710812"/>
          </a:xfrm>
        </p:grpSpPr>
        <p:cxnSp>
          <p:nvCxnSpPr>
            <p:cNvPr id="69" name="Conector recto 68">
              <a:extLst>
                <a:ext uri="{FF2B5EF4-FFF2-40B4-BE49-F238E27FC236}">
                  <a16:creationId xmlns:a16="http://schemas.microsoft.com/office/drawing/2014/main" id="{2EB0AF4E-771E-412B-87DA-D7B458F90A70}"/>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0" name="Conector recto 69">
              <a:extLst>
                <a:ext uri="{FF2B5EF4-FFF2-40B4-BE49-F238E27FC236}">
                  <a16:creationId xmlns:a16="http://schemas.microsoft.com/office/drawing/2014/main" id="{8454EC87-CE83-4F14-8D67-DA1D3F8F321C}"/>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pic>
        <p:nvPicPr>
          <p:cNvPr id="7172" name="Picture 4" descr="https://i0.wp.com/lasmatesfaciles.com/wp-content/uploads/2019/04/image-4.png?resize=840%2C785&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678" y="334336"/>
            <a:ext cx="5280470" cy="612836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6" descr="https://i0.wp.com/lasmatesfaciles.com/wp-content/uploads/2019/04/image-1.png?resize=497%2C365&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73" y="1027996"/>
            <a:ext cx="4502759" cy="470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11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ircle(in)">
                                      <p:cBhvr>
                                        <p:cTn id="12" dur="2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10" name="Rectangle 34"/>
          <p:cNvSpPr>
            <a:spLocks noChangeArrowheads="1"/>
          </p:cNvSpPr>
          <p:nvPr/>
        </p:nvSpPr>
        <p:spPr bwMode="auto">
          <a:xfrm>
            <a:off x="4943475" y="3213100"/>
            <a:ext cx="1871662" cy="2736850"/>
          </a:xfrm>
          <a:prstGeom prst="rect">
            <a:avLst/>
          </a:prstGeom>
          <a:solidFill>
            <a:srgbClr val="FFFF66"/>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52579" name="AutoShape 3"/>
          <p:cNvSpPr>
            <a:spLocks noChangeArrowheads="1"/>
          </p:cNvSpPr>
          <p:nvPr/>
        </p:nvSpPr>
        <p:spPr bwMode="auto">
          <a:xfrm>
            <a:off x="4668837" y="1160463"/>
            <a:ext cx="5441950" cy="709612"/>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EC" b="1" dirty="0"/>
              <a:t>Algunas relaciones tienen una característica que las hace especiales</a:t>
            </a:r>
            <a:endParaRPr lang="es-ES" altLang="es-EC" b="1" dirty="0"/>
          </a:p>
        </p:txBody>
      </p:sp>
      <p:sp>
        <p:nvSpPr>
          <p:cNvPr id="152580" name="AutoShape 4"/>
          <p:cNvSpPr>
            <a:spLocks noChangeArrowheads="1"/>
          </p:cNvSpPr>
          <p:nvPr/>
        </p:nvSpPr>
        <p:spPr bwMode="auto">
          <a:xfrm>
            <a:off x="4654550" y="2133600"/>
            <a:ext cx="5472112" cy="5032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s-ES" altLang="es-EC" b="1" dirty="0">
                <a:solidFill>
                  <a:schemeClr val="bg1"/>
                </a:solidFill>
              </a:rPr>
              <a:t>Considera la relación “es hijo de …” definida desde el conjunto H hacia el conjunto P</a:t>
            </a:r>
            <a:endParaRPr lang="es-ES" altLang="es-EC" dirty="0"/>
          </a:p>
        </p:txBody>
      </p:sp>
      <p:sp>
        <p:nvSpPr>
          <p:cNvPr id="152581" name="AutoShape 5"/>
          <p:cNvSpPr>
            <a:spLocks noChangeArrowheads="1"/>
          </p:cNvSpPr>
          <p:nvPr/>
        </p:nvSpPr>
        <p:spPr bwMode="auto">
          <a:xfrm>
            <a:off x="2026443" y="331789"/>
            <a:ext cx="2232025" cy="360362"/>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dirty="0">
                <a:solidFill>
                  <a:schemeClr val="bg1"/>
                </a:solidFill>
              </a:rPr>
              <a:t>Funciones</a:t>
            </a:r>
            <a:endParaRPr lang="es-ES" altLang="es-EC" b="1" dirty="0">
              <a:solidFill>
                <a:schemeClr val="bg1"/>
              </a:solidFill>
            </a:endParaRPr>
          </a:p>
        </p:txBody>
      </p:sp>
      <p:sp>
        <p:nvSpPr>
          <p:cNvPr id="152599" name="Rectangle 23"/>
          <p:cNvSpPr>
            <a:spLocks noChangeArrowheads="1"/>
          </p:cNvSpPr>
          <p:nvPr/>
        </p:nvSpPr>
        <p:spPr bwMode="auto">
          <a:xfrm>
            <a:off x="2206625" y="3213100"/>
            <a:ext cx="1871662" cy="2736850"/>
          </a:xfrm>
          <a:prstGeom prst="rect">
            <a:avLst/>
          </a:prstGeom>
          <a:solidFill>
            <a:srgbClr val="FFFF66"/>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aphicFrame>
        <p:nvGraphicFramePr>
          <p:cNvPr id="152601" name="Object 25"/>
          <p:cNvGraphicFramePr>
            <a:graphicFrameLocks noChangeAspect="1"/>
          </p:cNvGraphicFramePr>
          <p:nvPr/>
        </p:nvGraphicFramePr>
        <p:xfrm>
          <a:off x="2279650" y="3357564"/>
          <a:ext cx="1631950" cy="2497137"/>
        </p:xfrm>
        <a:graphic>
          <a:graphicData uri="http://schemas.openxmlformats.org/presentationml/2006/ole">
            <mc:AlternateContent xmlns:mc="http://schemas.openxmlformats.org/markup-compatibility/2006">
              <mc:Choice xmlns:v="urn:schemas-microsoft-com:vml" Requires="v">
                <p:oleObj spid="_x0000_s4138" name="Equation" r:id="rId4" imgW="736560" imgH="1168200" progId="Equation.DSMT4">
                  <p:embed/>
                </p:oleObj>
              </mc:Choice>
              <mc:Fallback>
                <p:oleObj name="Equation" r:id="rId4" imgW="736560" imgH="1168200" progId="Equation.DSMT4">
                  <p:embed/>
                  <p:pic>
                    <p:nvPicPr>
                      <p:cNvPr id="152601"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3357564"/>
                        <a:ext cx="1631950" cy="249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602" name="Object 26"/>
          <p:cNvGraphicFramePr>
            <a:graphicFrameLocks noChangeAspect="1"/>
          </p:cNvGraphicFramePr>
          <p:nvPr/>
        </p:nvGraphicFramePr>
        <p:xfrm>
          <a:off x="5191125" y="3613150"/>
          <a:ext cx="1598612" cy="1955800"/>
        </p:xfrm>
        <a:graphic>
          <a:graphicData uri="http://schemas.openxmlformats.org/presentationml/2006/ole">
            <mc:AlternateContent xmlns:mc="http://schemas.openxmlformats.org/markup-compatibility/2006">
              <mc:Choice xmlns:v="urn:schemas-microsoft-com:vml" Requires="v">
                <p:oleObj spid="_x0000_s4139" name="Equation" r:id="rId6" imgW="749160" imgH="914400" progId="Equation.DSMT4">
                  <p:embed/>
                </p:oleObj>
              </mc:Choice>
              <mc:Fallback>
                <p:oleObj name="Equation" r:id="rId6" imgW="749160" imgH="914400" progId="Equation.DSMT4">
                  <p:embed/>
                  <p:pic>
                    <p:nvPicPr>
                      <p:cNvPr id="152602"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1125" y="3613150"/>
                        <a:ext cx="1598612"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605" name="Line 29"/>
          <p:cNvSpPr>
            <a:spLocks noChangeShapeType="1"/>
          </p:cNvSpPr>
          <p:nvPr/>
        </p:nvSpPr>
        <p:spPr bwMode="auto">
          <a:xfrm>
            <a:off x="3719513" y="3644900"/>
            <a:ext cx="14398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2606" name="Line 30"/>
          <p:cNvSpPr>
            <a:spLocks noChangeShapeType="1"/>
          </p:cNvSpPr>
          <p:nvPr/>
        </p:nvSpPr>
        <p:spPr bwMode="auto">
          <a:xfrm>
            <a:off x="3790951" y="4149725"/>
            <a:ext cx="1368425"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2607" name="Line 31"/>
          <p:cNvSpPr>
            <a:spLocks noChangeShapeType="1"/>
          </p:cNvSpPr>
          <p:nvPr/>
        </p:nvSpPr>
        <p:spPr bwMode="auto">
          <a:xfrm flipV="1">
            <a:off x="3935413" y="4437063"/>
            <a:ext cx="12239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2609" name="Line 33"/>
          <p:cNvSpPr>
            <a:spLocks noChangeShapeType="1"/>
          </p:cNvSpPr>
          <p:nvPr/>
        </p:nvSpPr>
        <p:spPr bwMode="auto">
          <a:xfrm flipV="1">
            <a:off x="3935413" y="4868863"/>
            <a:ext cx="12239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2611" name="Line 35"/>
          <p:cNvSpPr>
            <a:spLocks noChangeShapeType="1"/>
          </p:cNvSpPr>
          <p:nvPr/>
        </p:nvSpPr>
        <p:spPr bwMode="auto">
          <a:xfrm flipV="1">
            <a:off x="3935413" y="5373688"/>
            <a:ext cx="12239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2613" name="AutoShape 37"/>
          <p:cNvSpPr>
            <a:spLocks noChangeArrowheads="1"/>
          </p:cNvSpPr>
          <p:nvPr/>
        </p:nvSpPr>
        <p:spPr bwMode="auto">
          <a:xfrm>
            <a:off x="7031038" y="3141664"/>
            <a:ext cx="3095625" cy="2879725"/>
          </a:xfrm>
          <a:prstGeom prst="roundRect">
            <a:avLst>
              <a:gd name="adj" fmla="val 8662"/>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s-MX" altLang="es-EC" b="1" dirty="0"/>
              <a:t>El diagrama establece que Arturo y Aurora son hijos de Rogelio, que Pedro es hijo de Enrique, Norma es hija de Mario y Fátima es hija de Víctor. </a:t>
            </a:r>
            <a:endParaRPr lang="es-ES" altLang="es-EC" b="1" dirty="0"/>
          </a:p>
        </p:txBody>
      </p:sp>
      <p:pic>
        <p:nvPicPr>
          <p:cNvPr id="3" name="Imagen 2"/>
          <p:cNvPicPr>
            <a:picLocks noChangeAspect="1"/>
          </p:cNvPicPr>
          <p:nvPr/>
        </p:nvPicPr>
        <p:blipFill>
          <a:blip r:embed="rId8"/>
          <a:stretch>
            <a:fillRect/>
          </a:stretch>
        </p:blipFill>
        <p:spPr>
          <a:xfrm>
            <a:off x="2266951" y="1014341"/>
            <a:ext cx="1524000" cy="1524000"/>
          </a:xfrm>
          <a:prstGeom prst="rect">
            <a:avLst/>
          </a:prstGeom>
        </p:spPr>
      </p:pic>
    </p:spTree>
    <p:extLst>
      <p:ext uri="{BB962C8B-B14F-4D97-AF65-F5344CB8AC3E}">
        <p14:creationId xmlns:p14="http://schemas.microsoft.com/office/powerpoint/2010/main" val="2705906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circle(in)">
                                      <p:cBhvr>
                                        <p:cTn id="7" dur="2000"/>
                                        <p:tgtEl>
                                          <p:spTgt spid="1525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2579"/>
                                        </p:tgtEl>
                                        <p:attrNameLst>
                                          <p:attrName>style.visibility</p:attrName>
                                        </p:attrNameLst>
                                      </p:cBhvr>
                                      <p:to>
                                        <p:strVal val="visible"/>
                                      </p:to>
                                    </p:set>
                                    <p:anim calcmode="lin" valueType="num">
                                      <p:cBhvr additive="base">
                                        <p:cTn id="12" dur="500" fill="hold"/>
                                        <p:tgtEl>
                                          <p:spTgt spid="152579"/>
                                        </p:tgtEl>
                                        <p:attrNameLst>
                                          <p:attrName>ppt_x</p:attrName>
                                        </p:attrNameLst>
                                      </p:cBhvr>
                                      <p:tavLst>
                                        <p:tav tm="0">
                                          <p:val>
                                            <p:strVal val="#ppt_x"/>
                                          </p:val>
                                        </p:tav>
                                        <p:tav tm="100000">
                                          <p:val>
                                            <p:strVal val="#ppt_x"/>
                                          </p:val>
                                        </p:tav>
                                      </p:tavLst>
                                    </p:anim>
                                    <p:anim calcmode="lin" valueType="num">
                                      <p:cBhvr additive="base">
                                        <p:cTn id="13" dur="500" fill="hold"/>
                                        <p:tgtEl>
                                          <p:spTgt spid="1525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2580"/>
                                        </p:tgtEl>
                                        <p:attrNameLst>
                                          <p:attrName>style.visibility</p:attrName>
                                        </p:attrNameLst>
                                      </p:cBhvr>
                                      <p:to>
                                        <p:strVal val="visible"/>
                                      </p:to>
                                    </p:set>
                                    <p:animEffect transition="in" filter="circle(in)">
                                      <p:cBhvr>
                                        <p:cTn id="18" dur="2000"/>
                                        <p:tgtEl>
                                          <p:spTgt spid="15258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2599"/>
                                        </p:tgtEl>
                                        <p:attrNameLst>
                                          <p:attrName>style.visibility</p:attrName>
                                        </p:attrNameLst>
                                      </p:cBhvr>
                                      <p:to>
                                        <p:strVal val="visible"/>
                                      </p:to>
                                    </p:set>
                                    <p:animEffect transition="in" filter="circle(in)">
                                      <p:cBhvr>
                                        <p:cTn id="23" dur="2000"/>
                                        <p:tgtEl>
                                          <p:spTgt spid="15259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2610"/>
                                        </p:tgtEl>
                                        <p:attrNameLst>
                                          <p:attrName>style.visibility</p:attrName>
                                        </p:attrNameLst>
                                      </p:cBhvr>
                                      <p:to>
                                        <p:strVal val="visible"/>
                                      </p:to>
                                    </p:set>
                                    <p:animEffect transition="in" filter="barn(inVertical)">
                                      <p:cBhvr>
                                        <p:cTn id="28" dur="500"/>
                                        <p:tgtEl>
                                          <p:spTgt spid="1526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52601"/>
                                        </p:tgtEl>
                                        <p:attrNameLst>
                                          <p:attrName>style.visibility</p:attrName>
                                        </p:attrNameLst>
                                      </p:cBhvr>
                                      <p:to>
                                        <p:strVal val="visible"/>
                                      </p:to>
                                    </p:set>
                                    <p:animEffect transition="in" filter="randombar(horizontal)">
                                      <p:cBhvr>
                                        <p:cTn id="33" dur="500"/>
                                        <p:tgtEl>
                                          <p:spTgt spid="15260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52602"/>
                                        </p:tgtEl>
                                        <p:attrNameLst>
                                          <p:attrName>style.visibility</p:attrName>
                                        </p:attrNameLst>
                                      </p:cBhvr>
                                      <p:to>
                                        <p:strVal val="visible"/>
                                      </p:to>
                                    </p:set>
                                    <p:anim calcmode="lin" valueType="num">
                                      <p:cBhvr>
                                        <p:cTn id="38" dur="1000" fill="hold"/>
                                        <p:tgtEl>
                                          <p:spTgt spid="152602"/>
                                        </p:tgtEl>
                                        <p:attrNameLst>
                                          <p:attrName>ppt_w</p:attrName>
                                        </p:attrNameLst>
                                      </p:cBhvr>
                                      <p:tavLst>
                                        <p:tav tm="0">
                                          <p:val>
                                            <p:fltVal val="0"/>
                                          </p:val>
                                        </p:tav>
                                        <p:tav tm="100000">
                                          <p:val>
                                            <p:strVal val="#ppt_w"/>
                                          </p:val>
                                        </p:tav>
                                      </p:tavLst>
                                    </p:anim>
                                    <p:anim calcmode="lin" valueType="num">
                                      <p:cBhvr>
                                        <p:cTn id="39" dur="1000" fill="hold"/>
                                        <p:tgtEl>
                                          <p:spTgt spid="152602"/>
                                        </p:tgtEl>
                                        <p:attrNameLst>
                                          <p:attrName>ppt_h</p:attrName>
                                        </p:attrNameLst>
                                      </p:cBhvr>
                                      <p:tavLst>
                                        <p:tav tm="0">
                                          <p:val>
                                            <p:fltVal val="0"/>
                                          </p:val>
                                        </p:tav>
                                        <p:tav tm="100000">
                                          <p:val>
                                            <p:strVal val="#ppt_h"/>
                                          </p:val>
                                        </p:tav>
                                      </p:tavLst>
                                    </p:anim>
                                    <p:anim calcmode="lin" valueType="num">
                                      <p:cBhvr>
                                        <p:cTn id="40" dur="1000" fill="hold"/>
                                        <p:tgtEl>
                                          <p:spTgt spid="152602"/>
                                        </p:tgtEl>
                                        <p:attrNameLst>
                                          <p:attrName>style.rotation</p:attrName>
                                        </p:attrNameLst>
                                      </p:cBhvr>
                                      <p:tavLst>
                                        <p:tav tm="0">
                                          <p:val>
                                            <p:fltVal val="90"/>
                                          </p:val>
                                        </p:tav>
                                        <p:tav tm="100000">
                                          <p:val>
                                            <p:fltVal val="0"/>
                                          </p:val>
                                        </p:tav>
                                      </p:tavLst>
                                    </p:anim>
                                    <p:animEffect transition="in" filter="fade">
                                      <p:cBhvr>
                                        <p:cTn id="41" dur="1000"/>
                                        <p:tgtEl>
                                          <p:spTgt spid="15260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2613"/>
                                        </p:tgtEl>
                                        <p:attrNameLst>
                                          <p:attrName>style.visibility</p:attrName>
                                        </p:attrNameLst>
                                      </p:cBhvr>
                                      <p:to>
                                        <p:strVal val="visible"/>
                                      </p:to>
                                    </p:set>
                                    <p:animEffect transition="in" filter="circle(in)">
                                      <p:cBhvr>
                                        <p:cTn id="46" dur="2000"/>
                                        <p:tgtEl>
                                          <p:spTgt spid="152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10" grpId="0" animBg="1"/>
      <p:bldP spid="152579" grpId="0" animBg="1"/>
      <p:bldP spid="152580" grpId="0" animBg="1"/>
      <p:bldP spid="152581" grpId="0" animBg="1"/>
      <p:bldP spid="152599" grpId="0" animBg="1"/>
      <p:bldP spid="1526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4943475" y="3213100"/>
            <a:ext cx="1871662" cy="2736850"/>
          </a:xfrm>
          <a:prstGeom prst="rect">
            <a:avLst/>
          </a:prstGeom>
          <a:solidFill>
            <a:srgbClr val="FFFF66"/>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53603" name="AutoShape 3"/>
          <p:cNvSpPr>
            <a:spLocks noChangeArrowheads="1"/>
          </p:cNvSpPr>
          <p:nvPr/>
        </p:nvSpPr>
        <p:spPr bwMode="auto">
          <a:xfrm>
            <a:off x="4668837" y="1160463"/>
            <a:ext cx="5441950" cy="709612"/>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EC" b="1" dirty="0"/>
              <a:t>¿Qué sentido tendría la relación marcada en la figura?</a:t>
            </a:r>
            <a:endParaRPr lang="es-ES" altLang="es-EC" b="1" dirty="0"/>
          </a:p>
        </p:txBody>
      </p:sp>
      <p:sp>
        <p:nvSpPr>
          <p:cNvPr id="153604" name="AutoShape 4"/>
          <p:cNvSpPr>
            <a:spLocks noChangeArrowheads="1"/>
          </p:cNvSpPr>
          <p:nvPr/>
        </p:nvSpPr>
        <p:spPr bwMode="auto">
          <a:xfrm>
            <a:off x="4654550" y="1989139"/>
            <a:ext cx="5472112" cy="9350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altLang="es-EC" b="1">
                <a:solidFill>
                  <a:schemeClr val="bg1"/>
                </a:solidFill>
              </a:rPr>
              <a:t>¿Fátima es hija de Mario y Víctor? Biológicamente es imposible que una persona tenga dos padres</a:t>
            </a:r>
            <a:endParaRPr lang="es-ES" altLang="es-EC"/>
          </a:p>
        </p:txBody>
      </p:sp>
      <p:sp>
        <p:nvSpPr>
          <p:cNvPr id="153605" name="AutoShape 5"/>
          <p:cNvSpPr>
            <a:spLocks noChangeArrowheads="1"/>
          </p:cNvSpPr>
          <p:nvPr/>
        </p:nvSpPr>
        <p:spPr bwMode="auto">
          <a:xfrm>
            <a:off x="2206626" y="1125538"/>
            <a:ext cx="2232025" cy="360362"/>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a:solidFill>
                  <a:schemeClr val="bg1"/>
                </a:solidFill>
              </a:rPr>
              <a:t>Funciones</a:t>
            </a:r>
            <a:endParaRPr lang="es-ES" altLang="es-EC" b="1">
              <a:solidFill>
                <a:schemeClr val="bg1"/>
              </a:solidFill>
            </a:endParaRPr>
          </a:p>
        </p:txBody>
      </p:sp>
      <p:sp>
        <p:nvSpPr>
          <p:cNvPr id="153607" name="Rectangle 7"/>
          <p:cNvSpPr>
            <a:spLocks noChangeArrowheads="1"/>
          </p:cNvSpPr>
          <p:nvPr/>
        </p:nvSpPr>
        <p:spPr bwMode="auto">
          <a:xfrm>
            <a:off x="2206625" y="3213100"/>
            <a:ext cx="1871662" cy="2736850"/>
          </a:xfrm>
          <a:prstGeom prst="rect">
            <a:avLst/>
          </a:prstGeom>
          <a:solidFill>
            <a:srgbClr val="FFFF66"/>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aphicFrame>
        <p:nvGraphicFramePr>
          <p:cNvPr id="153608" name="Object 8"/>
          <p:cNvGraphicFramePr>
            <a:graphicFrameLocks noChangeAspect="1"/>
          </p:cNvGraphicFramePr>
          <p:nvPr/>
        </p:nvGraphicFramePr>
        <p:xfrm>
          <a:off x="2279650" y="3357564"/>
          <a:ext cx="1631950" cy="2497137"/>
        </p:xfrm>
        <a:graphic>
          <a:graphicData uri="http://schemas.openxmlformats.org/presentationml/2006/ole">
            <mc:AlternateContent xmlns:mc="http://schemas.openxmlformats.org/markup-compatibility/2006">
              <mc:Choice xmlns:v="urn:schemas-microsoft-com:vml" Requires="v">
                <p:oleObj spid="_x0000_s5160" name="Equation" r:id="rId4" imgW="736560" imgH="1168200" progId="Equation.DSMT4">
                  <p:embed/>
                </p:oleObj>
              </mc:Choice>
              <mc:Fallback>
                <p:oleObj name="Equation" r:id="rId4" imgW="736560" imgH="1168200" progId="Equation.DSMT4">
                  <p:embed/>
                  <p:pic>
                    <p:nvPicPr>
                      <p:cNvPr id="1536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3357564"/>
                        <a:ext cx="1631950" cy="249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9" name="Object 9"/>
          <p:cNvGraphicFramePr>
            <a:graphicFrameLocks noChangeAspect="1"/>
          </p:cNvGraphicFramePr>
          <p:nvPr/>
        </p:nvGraphicFramePr>
        <p:xfrm>
          <a:off x="5191125" y="3613150"/>
          <a:ext cx="1598612" cy="1955800"/>
        </p:xfrm>
        <a:graphic>
          <a:graphicData uri="http://schemas.openxmlformats.org/presentationml/2006/ole">
            <mc:AlternateContent xmlns:mc="http://schemas.openxmlformats.org/markup-compatibility/2006">
              <mc:Choice xmlns:v="urn:schemas-microsoft-com:vml" Requires="v">
                <p:oleObj spid="_x0000_s5161" name="Equation" r:id="rId6" imgW="749160" imgH="914400" progId="Equation.DSMT4">
                  <p:embed/>
                </p:oleObj>
              </mc:Choice>
              <mc:Fallback>
                <p:oleObj name="Equation" r:id="rId6" imgW="749160" imgH="914400" progId="Equation.DSMT4">
                  <p:embed/>
                  <p:pic>
                    <p:nvPicPr>
                      <p:cNvPr id="1536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1125" y="3613150"/>
                        <a:ext cx="1598612"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10" name="Line 10"/>
          <p:cNvSpPr>
            <a:spLocks noChangeShapeType="1"/>
          </p:cNvSpPr>
          <p:nvPr/>
        </p:nvSpPr>
        <p:spPr bwMode="auto">
          <a:xfrm>
            <a:off x="3719513" y="3644900"/>
            <a:ext cx="14398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3611" name="Line 11"/>
          <p:cNvSpPr>
            <a:spLocks noChangeShapeType="1"/>
          </p:cNvSpPr>
          <p:nvPr/>
        </p:nvSpPr>
        <p:spPr bwMode="auto">
          <a:xfrm>
            <a:off x="3790951" y="4149725"/>
            <a:ext cx="1368425"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3612" name="Line 12"/>
          <p:cNvSpPr>
            <a:spLocks noChangeShapeType="1"/>
          </p:cNvSpPr>
          <p:nvPr/>
        </p:nvSpPr>
        <p:spPr bwMode="auto">
          <a:xfrm flipV="1">
            <a:off x="3935413" y="4437063"/>
            <a:ext cx="12239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3613" name="Line 13"/>
          <p:cNvSpPr>
            <a:spLocks noChangeShapeType="1"/>
          </p:cNvSpPr>
          <p:nvPr/>
        </p:nvSpPr>
        <p:spPr bwMode="auto">
          <a:xfrm flipV="1">
            <a:off x="3933825" y="4868864"/>
            <a:ext cx="1225550" cy="7207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3614" name="Line 14"/>
          <p:cNvSpPr>
            <a:spLocks noChangeShapeType="1"/>
          </p:cNvSpPr>
          <p:nvPr/>
        </p:nvSpPr>
        <p:spPr bwMode="auto">
          <a:xfrm flipV="1">
            <a:off x="3933825" y="5373688"/>
            <a:ext cx="1225550"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3615" name="AutoShape 15"/>
          <p:cNvSpPr>
            <a:spLocks noChangeArrowheads="1"/>
          </p:cNvSpPr>
          <p:nvPr/>
        </p:nvSpPr>
        <p:spPr bwMode="auto">
          <a:xfrm>
            <a:off x="7031038" y="3141664"/>
            <a:ext cx="3095625" cy="2879725"/>
          </a:xfrm>
          <a:prstGeom prst="roundRect">
            <a:avLst>
              <a:gd name="adj" fmla="val 8662"/>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es-MX" altLang="es-EC" b="1" dirty="0"/>
              <a:t>Si una relación excluye este tipo de correspondencias entre los elementos de los conjuntos que la definen, hablamos de una FUNCIÓN </a:t>
            </a:r>
            <a:endParaRPr lang="es-ES" altLang="es-EC" b="1" dirty="0"/>
          </a:p>
        </p:txBody>
      </p:sp>
      <p:sp>
        <p:nvSpPr>
          <p:cNvPr id="153616" name="Rectangle 16"/>
          <p:cNvSpPr>
            <a:spLocks noChangeArrowheads="1"/>
          </p:cNvSpPr>
          <p:nvPr/>
        </p:nvSpPr>
        <p:spPr bwMode="auto">
          <a:xfrm>
            <a:off x="2206625" y="4652964"/>
            <a:ext cx="4608512" cy="115252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rgbClr val="008000">
                    <a:alpha val="42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53617" name="Rectangle 17"/>
          <p:cNvSpPr>
            <a:spLocks noChangeArrowheads="1"/>
          </p:cNvSpPr>
          <p:nvPr/>
        </p:nvSpPr>
        <p:spPr bwMode="auto">
          <a:xfrm>
            <a:off x="2206625" y="3213101"/>
            <a:ext cx="4608512" cy="1439863"/>
          </a:xfrm>
          <a:prstGeom prst="rect">
            <a:avLst/>
          </a:prstGeom>
          <a:solidFill>
            <a:schemeClr val="bg1">
              <a:alpha val="3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53618" name="Rectangle 18"/>
          <p:cNvSpPr>
            <a:spLocks noChangeArrowheads="1"/>
          </p:cNvSpPr>
          <p:nvPr/>
        </p:nvSpPr>
        <p:spPr bwMode="auto">
          <a:xfrm>
            <a:off x="2206625" y="5805489"/>
            <a:ext cx="4608512" cy="142875"/>
          </a:xfrm>
          <a:prstGeom prst="rect">
            <a:avLst/>
          </a:prstGeom>
          <a:solidFill>
            <a:schemeClr val="bg1">
              <a:alpha val="3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3" name="Imagen 2"/>
          <p:cNvPicPr>
            <a:picLocks noChangeAspect="1"/>
          </p:cNvPicPr>
          <p:nvPr/>
        </p:nvPicPr>
        <p:blipFill>
          <a:blip r:embed="rId8"/>
          <a:stretch>
            <a:fillRect/>
          </a:stretch>
        </p:blipFill>
        <p:spPr>
          <a:xfrm>
            <a:off x="2554287" y="1587500"/>
            <a:ext cx="1524000" cy="1524000"/>
          </a:xfrm>
          <a:prstGeom prst="rect">
            <a:avLst/>
          </a:prstGeom>
        </p:spPr>
      </p:pic>
    </p:spTree>
    <p:extLst>
      <p:ext uri="{BB962C8B-B14F-4D97-AF65-F5344CB8AC3E}">
        <p14:creationId xmlns:p14="http://schemas.microsoft.com/office/powerpoint/2010/main" val="4252209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arn(inVertical)">
                                      <p:cBhvr>
                                        <p:cTn id="7" dur="500"/>
                                        <p:tgtEl>
                                          <p:spTgt spid="15360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3617"/>
                                        </p:tgtEl>
                                        <p:attrNameLst>
                                          <p:attrName>style.visibility</p:attrName>
                                        </p:attrNameLst>
                                      </p:cBhvr>
                                      <p:to>
                                        <p:strVal val="visible"/>
                                      </p:to>
                                    </p:set>
                                    <p:animEffect transition="in" filter="circle(in)">
                                      <p:cBhvr>
                                        <p:cTn id="12" dur="2000"/>
                                        <p:tgtEl>
                                          <p:spTgt spid="1536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3615"/>
                                        </p:tgtEl>
                                        <p:attrNameLst>
                                          <p:attrName>style.visibility</p:attrName>
                                        </p:attrNameLst>
                                      </p:cBhvr>
                                      <p:to>
                                        <p:strVal val="visible"/>
                                      </p:to>
                                    </p:set>
                                    <p:anim calcmode="lin" valueType="num">
                                      <p:cBhvr>
                                        <p:cTn id="17" dur="500" fill="hold"/>
                                        <p:tgtEl>
                                          <p:spTgt spid="153615"/>
                                        </p:tgtEl>
                                        <p:attrNameLst>
                                          <p:attrName>ppt_w</p:attrName>
                                        </p:attrNameLst>
                                      </p:cBhvr>
                                      <p:tavLst>
                                        <p:tav tm="0">
                                          <p:val>
                                            <p:fltVal val="0"/>
                                          </p:val>
                                        </p:tav>
                                        <p:tav tm="100000">
                                          <p:val>
                                            <p:strVal val="#ppt_w"/>
                                          </p:val>
                                        </p:tav>
                                      </p:tavLst>
                                    </p:anim>
                                    <p:anim calcmode="lin" valueType="num">
                                      <p:cBhvr>
                                        <p:cTn id="18" dur="500" fill="hold"/>
                                        <p:tgtEl>
                                          <p:spTgt spid="153615"/>
                                        </p:tgtEl>
                                        <p:attrNameLst>
                                          <p:attrName>ppt_h</p:attrName>
                                        </p:attrNameLst>
                                      </p:cBhvr>
                                      <p:tavLst>
                                        <p:tav tm="0">
                                          <p:val>
                                            <p:fltVal val="0"/>
                                          </p:val>
                                        </p:tav>
                                        <p:tav tm="100000">
                                          <p:val>
                                            <p:strVal val="#ppt_h"/>
                                          </p:val>
                                        </p:tav>
                                      </p:tavLst>
                                    </p:anim>
                                    <p:animEffect transition="in" filter="fade">
                                      <p:cBhvr>
                                        <p:cTn id="19" dur="500"/>
                                        <p:tgtEl>
                                          <p:spTgt spid="153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15" grpId="0" animBg="1"/>
      <p:bldP spid="1536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AutoShape 3"/>
          <p:cNvSpPr>
            <a:spLocks noChangeArrowheads="1"/>
          </p:cNvSpPr>
          <p:nvPr/>
        </p:nvSpPr>
        <p:spPr bwMode="auto">
          <a:xfrm>
            <a:off x="4668837" y="1122363"/>
            <a:ext cx="5441950" cy="709612"/>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EC" b="1" dirty="0"/>
              <a:t>Una función se define formalmente de la siguiente manera:</a:t>
            </a:r>
            <a:endParaRPr lang="es-ES" altLang="es-EC" b="1" dirty="0"/>
          </a:p>
        </p:txBody>
      </p:sp>
      <p:sp>
        <p:nvSpPr>
          <p:cNvPr id="156676" name="AutoShape 4"/>
          <p:cNvSpPr>
            <a:spLocks noChangeArrowheads="1"/>
          </p:cNvSpPr>
          <p:nvPr/>
        </p:nvSpPr>
        <p:spPr bwMode="auto">
          <a:xfrm>
            <a:off x="4621212" y="1918059"/>
            <a:ext cx="5538788" cy="1328023"/>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20000"/>
              </a:spcBef>
              <a:buClr>
                <a:schemeClr val="accent2"/>
              </a:buClr>
              <a:buSzPct val="75000"/>
              <a:buFont typeface="Wingdings" panose="05000000000000000000" pitchFamily="2" charset="2"/>
              <a:buNone/>
            </a:pPr>
            <a:r>
              <a:rPr lang="es-ES" altLang="es-EC" dirty="0">
                <a:solidFill>
                  <a:schemeClr val="bg1"/>
                </a:solidFill>
              </a:rPr>
              <a:t>Sea </a:t>
            </a:r>
            <a:r>
              <a:rPr lang="es-ES" altLang="es-EC" b="1" i="1" dirty="0">
                <a:solidFill>
                  <a:schemeClr val="bg1"/>
                </a:solidFill>
                <a:latin typeface="Times New Roman" panose="02020603050405020304" pitchFamily="18" charset="0"/>
              </a:rPr>
              <a:t>f: A </a:t>
            </a:r>
            <a:r>
              <a:rPr lang="es-ES" altLang="es-EC" b="1" i="1" dirty="0">
                <a:solidFill>
                  <a:schemeClr val="bg1"/>
                </a:solidFill>
                <a:latin typeface="Times New Roman" panose="02020603050405020304" pitchFamily="18" charset="0"/>
                <a:sym typeface="Wingdings" panose="05000000000000000000" pitchFamily="2" charset="2"/>
              </a:rPr>
              <a:t> B</a:t>
            </a:r>
            <a:r>
              <a:rPr lang="es-ES" altLang="es-EC" dirty="0">
                <a:solidFill>
                  <a:schemeClr val="bg1"/>
                </a:solidFill>
                <a:sym typeface="Wingdings" panose="05000000000000000000" pitchFamily="2" charset="2"/>
              </a:rPr>
              <a:t> una relación, entonces decimos que </a:t>
            </a:r>
            <a:r>
              <a:rPr lang="es-ES" altLang="es-EC" b="1" i="1" dirty="0">
                <a:solidFill>
                  <a:schemeClr val="bg1"/>
                </a:solidFill>
                <a:latin typeface="Times New Roman" panose="02020603050405020304" pitchFamily="18" charset="0"/>
                <a:sym typeface="Wingdings" panose="05000000000000000000" pitchFamily="2" charset="2"/>
              </a:rPr>
              <a:t>f</a:t>
            </a:r>
            <a:r>
              <a:rPr lang="es-ES" altLang="es-EC" b="1" dirty="0">
                <a:solidFill>
                  <a:schemeClr val="bg1"/>
                </a:solidFill>
                <a:latin typeface="Times New Roman" panose="02020603050405020304" pitchFamily="18" charset="0"/>
                <a:sym typeface="Wingdings" panose="05000000000000000000" pitchFamily="2" charset="2"/>
              </a:rPr>
              <a:t> </a:t>
            </a:r>
            <a:r>
              <a:rPr lang="es-ES" altLang="es-EC" dirty="0">
                <a:solidFill>
                  <a:schemeClr val="bg1"/>
                </a:solidFill>
                <a:sym typeface="Wingdings" panose="05000000000000000000" pitchFamily="2" charset="2"/>
              </a:rPr>
              <a:t>es una función de </a:t>
            </a:r>
            <a:r>
              <a:rPr lang="es-ES" altLang="es-EC" i="1" dirty="0">
                <a:solidFill>
                  <a:schemeClr val="bg1"/>
                </a:solidFill>
                <a:latin typeface="Times New Roman" panose="02020603050405020304" pitchFamily="18" charset="0"/>
                <a:sym typeface="Wingdings" panose="05000000000000000000" pitchFamily="2" charset="2"/>
              </a:rPr>
              <a:t>A</a:t>
            </a:r>
            <a:r>
              <a:rPr lang="es-ES" altLang="es-EC" dirty="0">
                <a:solidFill>
                  <a:schemeClr val="bg1"/>
                </a:solidFill>
                <a:sym typeface="Wingdings" panose="05000000000000000000" pitchFamily="2" charset="2"/>
              </a:rPr>
              <a:t> hacia </a:t>
            </a:r>
            <a:r>
              <a:rPr lang="es-ES" altLang="es-EC" i="1" dirty="0">
                <a:solidFill>
                  <a:schemeClr val="bg1"/>
                </a:solidFill>
                <a:latin typeface="Times New Roman" panose="02020603050405020304" pitchFamily="18" charset="0"/>
                <a:sym typeface="Wingdings" panose="05000000000000000000" pitchFamily="2" charset="2"/>
              </a:rPr>
              <a:t>B</a:t>
            </a:r>
            <a:r>
              <a:rPr lang="es-ES" altLang="es-EC" dirty="0">
                <a:solidFill>
                  <a:schemeClr val="bg1"/>
                </a:solidFill>
                <a:sym typeface="Wingdings" panose="05000000000000000000" pitchFamily="2" charset="2"/>
              </a:rPr>
              <a:t> si y solo si para cada </a:t>
            </a:r>
            <a:r>
              <a:rPr lang="es-ES" altLang="es-EC" b="1" i="1" dirty="0" err="1">
                <a:solidFill>
                  <a:schemeClr val="bg1"/>
                </a:solidFill>
                <a:latin typeface="Times New Roman" panose="02020603050405020304" pitchFamily="18" charset="0"/>
                <a:sym typeface="Wingdings" panose="05000000000000000000" pitchFamily="2" charset="2"/>
              </a:rPr>
              <a:t>x</a:t>
            </a:r>
            <a:r>
              <a:rPr lang="es-ES" altLang="es-EC" b="1" dirty="0" err="1">
                <a:solidFill>
                  <a:schemeClr val="bg1"/>
                </a:solidFill>
                <a:latin typeface="Times New Roman" panose="02020603050405020304" pitchFamily="18" charset="0"/>
                <a:sym typeface="Symbol" panose="05050102010706020507" pitchFamily="18" charset="2"/>
              </a:rPr>
              <a:t></a:t>
            </a:r>
            <a:r>
              <a:rPr lang="es-ES" altLang="es-EC" b="1" i="1" dirty="0" err="1">
                <a:solidFill>
                  <a:schemeClr val="bg1"/>
                </a:solidFill>
                <a:latin typeface="Times New Roman" panose="02020603050405020304" pitchFamily="18" charset="0"/>
                <a:sym typeface="Symbol" panose="05050102010706020507" pitchFamily="18" charset="2"/>
              </a:rPr>
              <a:t>A</a:t>
            </a:r>
            <a:r>
              <a:rPr lang="es-ES" altLang="es-EC" dirty="0">
                <a:solidFill>
                  <a:schemeClr val="bg1"/>
                </a:solidFill>
                <a:sym typeface="Symbol" panose="05050102010706020507" pitchFamily="18" charset="2"/>
              </a:rPr>
              <a:t> hay un solo </a:t>
            </a:r>
            <a:r>
              <a:rPr lang="es-ES" altLang="es-EC" b="1" i="1" dirty="0" err="1">
                <a:solidFill>
                  <a:schemeClr val="bg1"/>
                </a:solidFill>
                <a:latin typeface="Times New Roman" panose="02020603050405020304" pitchFamily="18" charset="0"/>
                <a:sym typeface="Symbol" panose="05050102010706020507" pitchFamily="18" charset="2"/>
              </a:rPr>
              <a:t>y</a:t>
            </a:r>
            <a:r>
              <a:rPr lang="es-ES" altLang="es-EC" b="1" dirty="0" err="1">
                <a:solidFill>
                  <a:schemeClr val="bg1"/>
                </a:solidFill>
                <a:latin typeface="Times New Roman" panose="02020603050405020304" pitchFamily="18" charset="0"/>
                <a:sym typeface="Symbol" panose="05050102010706020507" pitchFamily="18" charset="2"/>
              </a:rPr>
              <a:t></a:t>
            </a:r>
            <a:r>
              <a:rPr lang="es-ES" altLang="es-EC" b="1" i="1" dirty="0" err="1">
                <a:solidFill>
                  <a:schemeClr val="bg1"/>
                </a:solidFill>
                <a:latin typeface="Times New Roman" panose="02020603050405020304" pitchFamily="18" charset="0"/>
                <a:sym typeface="Symbol" panose="05050102010706020507" pitchFamily="18" charset="2"/>
              </a:rPr>
              <a:t>B</a:t>
            </a:r>
            <a:r>
              <a:rPr lang="es-ES" altLang="es-EC" dirty="0">
                <a:solidFill>
                  <a:schemeClr val="bg1"/>
                </a:solidFill>
                <a:sym typeface="Symbol" panose="05050102010706020507" pitchFamily="18" charset="2"/>
              </a:rPr>
              <a:t> tal que </a:t>
            </a:r>
            <a:r>
              <a:rPr lang="es-ES" altLang="es-EC" b="1" i="1" dirty="0">
                <a:solidFill>
                  <a:schemeClr val="bg1"/>
                </a:solidFill>
                <a:latin typeface="Times New Roman" panose="02020603050405020304" pitchFamily="18" charset="0"/>
                <a:sym typeface="Symbol" panose="05050102010706020507" pitchFamily="18" charset="2"/>
              </a:rPr>
              <a:t>x</a:t>
            </a:r>
            <a:r>
              <a:rPr lang="es-ES" altLang="es-EC" b="1" dirty="0">
                <a:solidFill>
                  <a:schemeClr val="bg1"/>
                </a:solidFill>
                <a:latin typeface="Times New Roman" panose="02020603050405020304" pitchFamily="18" charset="0"/>
                <a:sym typeface="Symbol" panose="05050102010706020507" pitchFamily="18" charset="2"/>
              </a:rPr>
              <a:t> </a:t>
            </a:r>
            <a:r>
              <a:rPr lang="es-ES" altLang="es-EC" b="1" dirty="0">
                <a:solidFill>
                  <a:schemeClr val="bg1"/>
                </a:solidFill>
                <a:latin typeface="Times New Roman" panose="02020603050405020304" pitchFamily="18" charset="0"/>
                <a:sym typeface="Wingdings" panose="05000000000000000000" pitchFamily="2" charset="2"/>
              </a:rPr>
              <a:t> </a:t>
            </a:r>
            <a:r>
              <a:rPr lang="es-ES" altLang="es-EC" b="1" i="1" dirty="0">
                <a:solidFill>
                  <a:schemeClr val="bg1"/>
                </a:solidFill>
                <a:latin typeface="Times New Roman" panose="02020603050405020304" pitchFamily="18" charset="0"/>
                <a:sym typeface="Wingdings" panose="05000000000000000000" pitchFamily="2" charset="2"/>
              </a:rPr>
              <a:t>f</a:t>
            </a:r>
            <a:r>
              <a:rPr lang="es-ES" altLang="es-EC" b="1" dirty="0">
                <a:solidFill>
                  <a:schemeClr val="bg1"/>
                </a:solidFill>
                <a:latin typeface="Times New Roman" panose="02020603050405020304" pitchFamily="18" charset="0"/>
                <a:sym typeface="Wingdings" panose="05000000000000000000" pitchFamily="2" charset="2"/>
              </a:rPr>
              <a:t>  </a:t>
            </a:r>
            <a:r>
              <a:rPr lang="es-ES" altLang="es-EC" b="1" i="1" dirty="0">
                <a:solidFill>
                  <a:schemeClr val="bg1"/>
                </a:solidFill>
                <a:latin typeface="Times New Roman" panose="02020603050405020304" pitchFamily="18" charset="0"/>
                <a:sym typeface="Wingdings" panose="05000000000000000000" pitchFamily="2" charset="2"/>
              </a:rPr>
              <a:t>y</a:t>
            </a:r>
            <a:r>
              <a:rPr lang="es-ES" altLang="es-EC" i="1" dirty="0">
                <a:solidFill>
                  <a:schemeClr val="bg1"/>
                </a:solidFill>
                <a:sym typeface="Wingdings" panose="05000000000000000000" pitchFamily="2" charset="2"/>
              </a:rPr>
              <a:t>, </a:t>
            </a:r>
            <a:r>
              <a:rPr lang="es-ES" altLang="es-EC" dirty="0">
                <a:solidFill>
                  <a:schemeClr val="bg1"/>
                </a:solidFill>
                <a:sym typeface="Wingdings" panose="05000000000000000000" pitchFamily="2" charset="2"/>
              </a:rPr>
              <a:t>que se denota como </a:t>
            </a:r>
            <a:r>
              <a:rPr lang="es-ES" altLang="es-EC" b="1" i="1" dirty="0">
                <a:solidFill>
                  <a:schemeClr val="bg1"/>
                </a:solidFill>
                <a:latin typeface="Times New Roman" panose="02020603050405020304" pitchFamily="18" charset="0"/>
                <a:sym typeface="Wingdings" panose="05000000000000000000" pitchFamily="2" charset="2"/>
              </a:rPr>
              <a:t>y=f(x)</a:t>
            </a:r>
            <a:r>
              <a:rPr lang="es-ES" altLang="es-EC" b="1" dirty="0">
                <a:solidFill>
                  <a:schemeClr val="bg1"/>
                </a:solidFill>
                <a:latin typeface="Times New Roman" panose="02020603050405020304" pitchFamily="18" charset="0"/>
                <a:sym typeface="Wingdings" panose="05000000000000000000" pitchFamily="2" charset="2"/>
              </a:rPr>
              <a:t>.</a:t>
            </a:r>
          </a:p>
        </p:txBody>
      </p:sp>
      <p:sp>
        <p:nvSpPr>
          <p:cNvPr id="156677" name="AutoShape 5"/>
          <p:cNvSpPr>
            <a:spLocks noChangeArrowheads="1"/>
          </p:cNvSpPr>
          <p:nvPr/>
        </p:nvSpPr>
        <p:spPr bwMode="auto">
          <a:xfrm>
            <a:off x="2206626" y="1125538"/>
            <a:ext cx="2232025" cy="360362"/>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dirty="0">
                <a:solidFill>
                  <a:schemeClr val="bg1"/>
                </a:solidFill>
              </a:rPr>
              <a:t>Funciones</a:t>
            </a:r>
            <a:endParaRPr lang="es-ES" altLang="es-EC" b="1" dirty="0">
              <a:solidFill>
                <a:schemeClr val="bg1"/>
              </a:solidFill>
            </a:endParaRPr>
          </a:p>
        </p:txBody>
      </p:sp>
      <p:sp>
        <p:nvSpPr>
          <p:cNvPr id="156867" name="Oval 195"/>
          <p:cNvSpPr>
            <a:spLocks noChangeArrowheads="1"/>
          </p:cNvSpPr>
          <p:nvPr/>
        </p:nvSpPr>
        <p:spPr bwMode="auto">
          <a:xfrm>
            <a:off x="2197101" y="3589339"/>
            <a:ext cx="358775" cy="35877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i="1">
                <a:solidFill>
                  <a:schemeClr val="bg1"/>
                </a:solidFill>
                <a:latin typeface="Times New Roman" panose="02020603050405020304" pitchFamily="18" charset="0"/>
              </a:rPr>
              <a:t>i</a:t>
            </a:r>
            <a:endParaRPr lang="es-ES" altLang="es-EC" b="1" i="1">
              <a:solidFill>
                <a:schemeClr val="bg1"/>
              </a:solidFill>
              <a:latin typeface="Times New Roman" panose="02020603050405020304" pitchFamily="18" charset="0"/>
            </a:endParaRPr>
          </a:p>
        </p:txBody>
      </p:sp>
      <p:sp>
        <p:nvSpPr>
          <p:cNvPr id="156870" name="AutoShape 198"/>
          <p:cNvSpPr>
            <a:spLocks noChangeArrowheads="1"/>
          </p:cNvSpPr>
          <p:nvPr/>
        </p:nvSpPr>
        <p:spPr bwMode="auto">
          <a:xfrm>
            <a:off x="2682876" y="4222434"/>
            <a:ext cx="5762625" cy="408623"/>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EC" b="1" dirty="0"/>
              <a:t>Al conjunto B se le llama CONTRADOMINIO</a:t>
            </a:r>
          </a:p>
        </p:txBody>
      </p:sp>
      <p:sp>
        <p:nvSpPr>
          <p:cNvPr id="156871" name="Oval 199"/>
          <p:cNvSpPr>
            <a:spLocks noChangeArrowheads="1"/>
          </p:cNvSpPr>
          <p:nvPr/>
        </p:nvSpPr>
        <p:spPr bwMode="auto">
          <a:xfrm>
            <a:off x="2197101" y="4221164"/>
            <a:ext cx="358775" cy="35877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i="1">
                <a:solidFill>
                  <a:schemeClr val="bg1"/>
                </a:solidFill>
                <a:latin typeface="Times New Roman" panose="02020603050405020304" pitchFamily="18" charset="0"/>
              </a:rPr>
              <a:t>ii</a:t>
            </a:r>
            <a:endParaRPr lang="es-ES" altLang="es-EC" b="1" i="1">
              <a:solidFill>
                <a:schemeClr val="bg1"/>
              </a:solidFill>
              <a:latin typeface="Times New Roman" panose="02020603050405020304" pitchFamily="18" charset="0"/>
            </a:endParaRPr>
          </a:p>
        </p:txBody>
      </p:sp>
      <p:sp>
        <p:nvSpPr>
          <p:cNvPr id="156872" name="AutoShape 200"/>
          <p:cNvSpPr>
            <a:spLocks noChangeArrowheads="1"/>
          </p:cNvSpPr>
          <p:nvPr/>
        </p:nvSpPr>
        <p:spPr bwMode="auto">
          <a:xfrm>
            <a:off x="2682875" y="5846446"/>
            <a:ext cx="7550150" cy="408623"/>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EC" b="1" dirty="0"/>
              <a:t>A la relación </a:t>
            </a:r>
            <a:r>
              <a:rPr lang="es-ES" altLang="es-EC" b="1" i="1" dirty="0">
                <a:latin typeface="Times New Roman" panose="02020603050405020304" pitchFamily="18" charset="0"/>
              </a:rPr>
              <a:t>f </a:t>
            </a:r>
            <a:r>
              <a:rPr lang="es-ES" altLang="es-EC" b="1" dirty="0"/>
              <a:t> se le conoce como REGLA de CORRESPONDENCIA</a:t>
            </a:r>
          </a:p>
        </p:txBody>
      </p:sp>
      <p:sp>
        <p:nvSpPr>
          <p:cNvPr id="156873" name="Oval 201"/>
          <p:cNvSpPr>
            <a:spLocks noChangeArrowheads="1"/>
          </p:cNvSpPr>
          <p:nvPr/>
        </p:nvSpPr>
        <p:spPr bwMode="auto">
          <a:xfrm>
            <a:off x="2197101" y="5824539"/>
            <a:ext cx="358775" cy="35877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i="1">
                <a:solidFill>
                  <a:schemeClr val="bg1"/>
                </a:solidFill>
                <a:latin typeface="Times New Roman" panose="02020603050405020304" pitchFamily="18" charset="0"/>
              </a:rPr>
              <a:t>iv</a:t>
            </a:r>
            <a:endParaRPr lang="es-ES" altLang="es-EC" b="1" i="1">
              <a:solidFill>
                <a:schemeClr val="bg1"/>
              </a:solidFill>
              <a:latin typeface="Times New Roman" panose="02020603050405020304" pitchFamily="18" charset="0"/>
            </a:endParaRPr>
          </a:p>
        </p:txBody>
      </p:sp>
      <p:sp>
        <p:nvSpPr>
          <p:cNvPr id="156936" name="AutoShape 264"/>
          <p:cNvSpPr>
            <a:spLocks noChangeArrowheads="1"/>
          </p:cNvSpPr>
          <p:nvPr/>
        </p:nvSpPr>
        <p:spPr bwMode="auto">
          <a:xfrm>
            <a:off x="2682876" y="4768850"/>
            <a:ext cx="6650037" cy="985838"/>
          </a:xfrm>
          <a:prstGeom prst="roundRect">
            <a:avLst>
              <a:gd name="adj" fmla="val 11458"/>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EC" b="1" dirty="0"/>
              <a:t>A </a:t>
            </a:r>
            <a:r>
              <a:rPr lang="es-ES" altLang="es-EC" b="1" i="1" dirty="0">
                <a:latin typeface="Times New Roman" panose="02020603050405020304" pitchFamily="18" charset="0"/>
              </a:rPr>
              <a:t>f(x) </a:t>
            </a:r>
            <a:r>
              <a:rPr lang="es-ES" altLang="es-EC" b="1" dirty="0"/>
              <a:t>se le conoce como la Imagen de x, al conjunto de imágenes se le conoce como Conjunto Imagen de la función o Recorrido de la función</a:t>
            </a:r>
            <a:endParaRPr lang="es-ES" altLang="es-EC" b="1" i="1" dirty="0"/>
          </a:p>
        </p:txBody>
      </p:sp>
      <p:sp>
        <p:nvSpPr>
          <p:cNvPr id="156937" name="Oval 265"/>
          <p:cNvSpPr>
            <a:spLocks noChangeArrowheads="1"/>
          </p:cNvSpPr>
          <p:nvPr/>
        </p:nvSpPr>
        <p:spPr bwMode="auto">
          <a:xfrm>
            <a:off x="2197101" y="4797426"/>
            <a:ext cx="358775" cy="35877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altLang="es-EC" b="1" i="1">
                <a:solidFill>
                  <a:schemeClr val="bg1"/>
                </a:solidFill>
                <a:latin typeface="Times New Roman" panose="02020603050405020304" pitchFamily="18" charset="0"/>
              </a:rPr>
              <a:t>iii</a:t>
            </a:r>
            <a:endParaRPr lang="es-ES" altLang="es-EC" b="1" i="1">
              <a:solidFill>
                <a:schemeClr val="bg1"/>
              </a:solidFill>
              <a:latin typeface="Times New Roman" panose="02020603050405020304" pitchFamily="18" charset="0"/>
            </a:endParaRPr>
          </a:p>
        </p:txBody>
      </p:sp>
      <p:sp>
        <p:nvSpPr>
          <p:cNvPr id="156866" name="AutoShape 194"/>
          <p:cNvSpPr>
            <a:spLocks noChangeArrowheads="1"/>
          </p:cNvSpPr>
          <p:nvPr/>
        </p:nvSpPr>
        <p:spPr bwMode="auto">
          <a:xfrm>
            <a:off x="2682876" y="3565209"/>
            <a:ext cx="5318125" cy="408623"/>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EC" b="1" dirty="0"/>
              <a:t>Al conjunto A se le llama DOMINIO, </a:t>
            </a:r>
            <a:r>
              <a:rPr lang="es-ES" altLang="es-EC" b="1" i="1" dirty="0" err="1">
                <a:latin typeface="Times New Roman" panose="02020603050405020304" pitchFamily="18" charset="0"/>
              </a:rPr>
              <a:t>Dom</a:t>
            </a:r>
            <a:r>
              <a:rPr lang="es-ES" altLang="es-EC" b="1" i="1" dirty="0">
                <a:latin typeface="Times New Roman" panose="02020603050405020304" pitchFamily="18" charset="0"/>
              </a:rPr>
              <a:t>(f)=A</a:t>
            </a:r>
          </a:p>
        </p:txBody>
      </p:sp>
      <p:pic>
        <p:nvPicPr>
          <p:cNvPr id="3" name="Imagen 2"/>
          <p:cNvPicPr>
            <a:picLocks noChangeAspect="1"/>
          </p:cNvPicPr>
          <p:nvPr/>
        </p:nvPicPr>
        <p:blipFill>
          <a:blip r:embed="rId3"/>
          <a:stretch>
            <a:fillRect/>
          </a:stretch>
        </p:blipFill>
        <p:spPr>
          <a:xfrm>
            <a:off x="2560638" y="1763554"/>
            <a:ext cx="1524000" cy="1524000"/>
          </a:xfrm>
          <a:prstGeom prst="rect">
            <a:avLst/>
          </a:prstGeom>
        </p:spPr>
      </p:pic>
    </p:spTree>
    <p:extLst>
      <p:ext uri="{BB962C8B-B14F-4D97-AF65-F5344CB8AC3E}">
        <p14:creationId xmlns:p14="http://schemas.microsoft.com/office/powerpoint/2010/main" val="15366900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additive="base">
                                        <p:cTn id="7" dur="500" fill="hold"/>
                                        <p:tgtEl>
                                          <p:spTgt spid="156677"/>
                                        </p:tgtEl>
                                        <p:attrNameLst>
                                          <p:attrName>ppt_x</p:attrName>
                                        </p:attrNameLst>
                                      </p:cBhvr>
                                      <p:tavLst>
                                        <p:tav tm="0">
                                          <p:val>
                                            <p:strVal val="#ppt_x"/>
                                          </p:val>
                                        </p:tav>
                                        <p:tav tm="100000">
                                          <p:val>
                                            <p:strVal val="#ppt_x"/>
                                          </p:val>
                                        </p:tav>
                                      </p:tavLst>
                                    </p:anim>
                                    <p:anim calcmode="lin" valueType="num">
                                      <p:cBhvr additive="base">
                                        <p:cTn id="8" dur="500" fill="hold"/>
                                        <p:tgtEl>
                                          <p:spTgt spid="1566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6675"/>
                                        </p:tgtEl>
                                        <p:attrNameLst>
                                          <p:attrName>style.visibility</p:attrName>
                                        </p:attrNameLst>
                                      </p:cBhvr>
                                      <p:to>
                                        <p:strVal val="visible"/>
                                      </p:to>
                                    </p:set>
                                    <p:animEffect transition="in" filter="fade">
                                      <p:cBhvr>
                                        <p:cTn id="13" dur="1000"/>
                                        <p:tgtEl>
                                          <p:spTgt spid="156675"/>
                                        </p:tgtEl>
                                      </p:cBhvr>
                                    </p:animEffect>
                                    <p:anim calcmode="lin" valueType="num">
                                      <p:cBhvr>
                                        <p:cTn id="14" dur="1000" fill="hold"/>
                                        <p:tgtEl>
                                          <p:spTgt spid="156675"/>
                                        </p:tgtEl>
                                        <p:attrNameLst>
                                          <p:attrName>ppt_x</p:attrName>
                                        </p:attrNameLst>
                                      </p:cBhvr>
                                      <p:tavLst>
                                        <p:tav tm="0">
                                          <p:val>
                                            <p:strVal val="#ppt_x"/>
                                          </p:val>
                                        </p:tav>
                                        <p:tav tm="100000">
                                          <p:val>
                                            <p:strVal val="#ppt_x"/>
                                          </p:val>
                                        </p:tav>
                                      </p:tavLst>
                                    </p:anim>
                                    <p:anim calcmode="lin" valueType="num">
                                      <p:cBhvr>
                                        <p:cTn id="15" dur="1000" fill="hold"/>
                                        <p:tgtEl>
                                          <p:spTgt spid="15667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6676">
                                            <p:txEl>
                                              <p:pRg st="0" end="0"/>
                                            </p:txEl>
                                          </p:spTgt>
                                        </p:tgtEl>
                                        <p:attrNameLst>
                                          <p:attrName>style.visibility</p:attrName>
                                        </p:attrNameLst>
                                      </p:cBhvr>
                                      <p:to>
                                        <p:strVal val="visible"/>
                                      </p:to>
                                    </p:set>
                                    <p:animEffect transition="in" filter="barn(inVertical)">
                                      <p:cBhvr>
                                        <p:cTn id="20" dur="500"/>
                                        <p:tgtEl>
                                          <p:spTgt spid="15667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6866"/>
                                        </p:tgtEl>
                                        <p:attrNameLst>
                                          <p:attrName>style.visibility</p:attrName>
                                        </p:attrNameLst>
                                      </p:cBhvr>
                                      <p:to>
                                        <p:strVal val="visible"/>
                                      </p:to>
                                    </p:set>
                                    <p:animEffect transition="in" filter="wipe(down)">
                                      <p:cBhvr>
                                        <p:cTn id="25" dur="500"/>
                                        <p:tgtEl>
                                          <p:spTgt spid="1568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6870"/>
                                        </p:tgtEl>
                                        <p:attrNameLst>
                                          <p:attrName>style.visibility</p:attrName>
                                        </p:attrNameLst>
                                      </p:cBhvr>
                                      <p:to>
                                        <p:strVal val="visible"/>
                                      </p:to>
                                    </p:set>
                                    <p:animEffect transition="in" filter="wipe(down)">
                                      <p:cBhvr>
                                        <p:cTn id="30" dur="500"/>
                                        <p:tgtEl>
                                          <p:spTgt spid="15687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6936"/>
                                        </p:tgtEl>
                                        <p:attrNameLst>
                                          <p:attrName>style.visibility</p:attrName>
                                        </p:attrNameLst>
                                      </p:cBhvr>
                                      <p:to>
                                        <p:strVal val="visible"/>
                                      </p:to>
                                    </p:set>
                                    <p:animEffect transition="in" filter="circle(in)">
                                      <p:cBhvr>
                                        <p:cTn id="35" dur="2000"/>
                                        <p:tgtEl>
                                          <p:spTgt spid="15693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56872"/>
                                        </p:tgtEl>
                                        <p:attrNameLst>
                                          <p:attrName>style.visibility</p:attrName>
                                        </p:attrNameLst>
                                      </p:cBhvr>
                                      <p:to>
                                        <p:strVal val="visible"/>
                                      </p:to>
                                    </p:set>
                                    <p:animEffect transition="in" filter="randombar(horizontal)">
                                      <p:cBhvr>
                                        <p:cTn id="40" dur="500"/>
                                        <p:tgtEl>
                                          <p:spTgt spid="15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animBg="1"/>
      <p:bldP spid="156677" grpId="0" animBg="1"/>
      <p:bldP spid="156870" grpId="0" animBg="1"/>
      <p:bldP spid="156872" grpId="0" animBg="1"/>
      <p:bldP spid="156936" grpId="0" animBg="1"/>
      <p:bldP spid="1568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CE899A74-9022-4122-A9EE-184A27190A53}"/>
                  </a:ext>
                </a:extLst>
              </p:cNvPr>
              <p:cNvSpPr/>
              <p:nvPr/>
            </p:nvSpPr>
            <p:spPr>
              <a:xfrm>
                <a:off x="937625" y="982671"/>
                <a:ext cx="3862735" cy="1753100"/>
              </a:xfrm>
              <a:prstGeom prst="rect">
                <a:avLst/>
              </a:prstGeom>
            </p:spPr>
            <p:txBody>
              <a:bodyPr wrap="square">
                <a:spAutoFit/>
              </a:bodyPr>
              <a:lstStyle/>
              <a:p>
                <a:pPr algn="just"/>
                <a:r>
                  <a:rPr lang="es-ES" sz="1799" b="1" dirty="0"/>
                  <a:t>Si una función </a:t>
                </a:r>
                <a14:m>
                  <m:oMath xmlns:m="http://schemas.openxmlformats.org/officeDocument/2006/math">
                    <m:r>
                      <a:rPr lang="es-ES" sz="1799" b="1" i="1" dirty="0">
                        <a:latin typeface="Cambria Math" panose="02040503050406030204" pitchFamily="18" charset="0"/>
                      </a:rPr>
                      <m:t>𝒇</m:t>
                    </m:r>
                  </m:oMath>
                </a14:m>
                <a:r>
                  <a:rPr lang="es-ES" sz="1799" b="1" dirty="0"/>
                  <a:t> asocia un elemento </a:t>
                </a:r>
                <a14:m>
                  <m:oMath xmlns:m="http://schemas.openxmlformats.org/officeDocument/2006/math">
                    <m:r>
                      <a:rPr lang="es-ES" sz="1799" b="1" i="1" dirty="0">
                        <a:latin typeface="Cambria Math" panose="02040503050406030204" pitchFamily="18" charset="0"/>
                      </a:rPr>
                      <m:t>𝒂</m:t>
                    </m:r>
                    <m:r>
                      <a:rPr lang="es-ES" sz="1799" b="1" i="1" dirty="0">
                        <a:latin typeface="Cambria Math" panose="02040503050406030204" pitchFamily="18" charset="0"/>
                        <a:ea typeface="Cambria Math" panose="02040503050406030204" pitchFamily="18" charset="0"/>
                      </a:rPr>
                      <m:t>∈</m:t>
                    </m:r>
                    <m:r>
                      <a:rPr lang="es-ES" sz="1799" b="1" i="1" dirty="0" err="1">
                        <a:latin typeface="Cambria Math" panose="02040503050406030204" pitchFamily="18" charset="0"/>
                      </a:rPr>
                      <m:t>𝑨</m:t>
                    </m:r>
                    <m:r>
                      <a:rPr lang="es-ES" sz="1799" b="1" i="1" dirty="0">
                        <a:latin typeface="Cambria Math" panose="02040503050406030204" pitchFamily="18" charset="0"/>
                      </a:rPr>
                      <m:t> </m:t>
                    </m:r>
                  </m:oMath>
                </a14:m>
                <a:r>
                  <a:rPr lang="es-ES" sz="1799" b="1" dirty="0"/>
                  <a:t>con un elemento </a:t>
                </a:r>
                <a14:m>
                  <m:oMath xmlns:m="http://schemas.openxmlformats.org/officeDocument/2006/math">
                    <m:r>
                      <a:rPr lang="es-ES" sz="1799" b="1" i="1" dirty="0">
                        <a:latin typeface="Cambria Math" panose="02040503050406030204" pitchFamily="18" charset="0"/>
                      </a:rPr>
                      <m:t>𝒃</m:t>
                    </m:r>
                    <m:r>
                      <a:rPr lang="es-ES" sz="1799" b="1" i="1" dirty="0">
                        <a:latin typeface="Cambria Math" panose="02040503050406030204" pitchFamily="18" charset="0"/>
                        <a:ea typeface="Cambria Math" panose="02040503050406030204" pitchFamily="18" charset="0"/>
                      </a:rPr>
                      <m:t>∈</m:t>
                    </m:r>
                    <m:r>
                      <a:rPr lang="es-ES" sz="1799" b="1" i="1" dirty="0" err="1">
                        <a:latin typeface="Cambria Math" panose="02040503050406030204" pitchFamily="18" charset="0"/>
                      </a:rPr>
                      <m:t>𝑩</m:t>
                    </m:r>
                  </m:oMath>
                </a14:m>
                <a:r>
                  <a:rPr lang="es-ES" sz="1799" b="1" dirty="0"/>
                  <a:t>, se dice que “b es la imagen de a” según </a:t>
                </a:r>
                <a14:m>
                  <m:oMath xmlns:m="http://schemas.openxmlformats.org/officeDocument/2006/math">
                    <m:r>
                      <a:rPr lang="es-ES" sz="1799" b="1" i="1" dirty="0">
                        <a:latin typeface="Cambria Math" panose="02040503050406030204" pitchFamily="18" charset="0"/>
                      </a:rPr>
                      <m:t>𝒇</m:t>
                    </m:r>
                  </m:oMath>
                </a14:m>
                <a:r>
                  <a:rPr lang="es-ES" sz="1799" b="1" dirty="0"/>
                  <a:t>, lo que simbolizamos como: f(a) = b (se lee</a:t>
                </a:r>
                <a14:m>
                  <m:oMath xmlns:m="http://schemas.openxmlformats.org/officeDocument/2006/math">
                    <m:r>
                      <a:rPr lang="es-ES" sz="1799" b="1" i="1" dirty="0">
                        <a:latin typeface="Cambria Math" panose="02040503050406030204" pitchFamily="18" charset="0"/>
                      </a:rPr>
                      <m:t> </m:t>
                    </m:r>
                    <m:r>
                      <a:rPr lang="es-ES" sz="1799" b="1" i="1" dirty="0">
                        <a:latin typeface="Cambria Math" panose="02040503050406030204" pitchFamily="18" charset="0"/>
                      </a:rPr>
                      <m:t>𝒇</m:t>
                    </m:r>
                    <m:r>
                      <a:rPr lang="es-ES" sz="1799" b="1" i="1" dirty="0">
                        <a:latin typeface="Cambria Math" panose="02040503050406030204" pitchFamily="18" charset="0"/>
                      </a:rPr>
                      <m:t> </m:t>
                    </m:r>
                  </m:oMath>
                </a14:m>
                <a:r>
                  <a:rPr lang="es-ES" sz="1799" b="1" dirty="0"/>
                  <a:t>de</a:t>
                </a:r>
                <a14:m>
                  <m:oMath xmlns:m="http://schemas.openxmlformats.org/officeDocument/2006/math">
                    <m:r>
                      <a:rPr lang="es-ES" sz="1799" b="1" i="1" dirty="0">
                        <a:latin typeface="Cambria Math" panose="02040503050406030204" pitchFamily="18" charset="0"/>
                      </a:rPr>
                      <m:t> </m:t>
                    </m:r>
                    <m:r>
                      <a:rPr lang="es-ES" sz="1799" b="1" i="1" dirty="0">
                        <a:latin typeface="Cambria Math" panose="02040503050406030204" pitchFamily="18" charset="0"/>
                      </a:rPr>
                      <m:t>𝒂</m:t>
                    </m:r>
                    <m:r>
                      <a:rPr lang="es-ES" sz="1799" b="1" i="1" dirty="0">
                        <a:latin typeface="Cambria Math" panose="02040503050406030204" pitchFamily="18" charset="0"/>
                      </a:rPr>
                      <m:t> </m:t>
                    </m:r>
                  </m:oMath>
                </a14:m>
                <a:r>
                  <a:rPr lang="es-ES" sz="1799" b="1" dirty="0"/>
                  <a:t>es igual </a:t>
                </a:r>
                <a14:m>
                  <m:oMath xmlns:m="http://schemas.openxmlformats.org/officeDocument/2006/math">
                    <m:r>
                      <a:rPr lang="es-ES" sz="1799" b="1" i="1" dirty="0">
                        <a:latin typeface="Cambria Math" panose="02040503050406030204" pitchFamily="18" charset="0"/>
                      </a:rPr>
                      <m:t>𝒃</m:t>
                    </m:r>
                  </m:oMath>
                </a14:m>
                <a:r>
                  <a:rPr lang="es-ES" sz="1799" b="1" dirty="0"/>
                  <a:t>).</a:t>
                </a:r>
                <a:endParaRPr lang="en-US" sz="1799" b="1" dirty="0"/>
              </a:p>
            </p:txBody>
          </p:sp>
        </mc:Choice>
        <mc:Fallback xmlns="">
          <p:sp>
            <p:nvSpPr>
              <p:cNvPr id="3" name="Rectángulo 2">
                <a:extLst>
                  <a:ext uri="{FF2B5EF4-FFF2-40B4-BE49-F238E27FC236}">
                    <a16:creationId xmlns:a16="http://schemas.microsoft.com/office/drawing/2014/main" id="{CE899A74-9022-4122-A9EE-184A27190A53}"/>
                  </a:ext>
                </a:extLst>
              </p:cNvPr>
              <p:cNvSpPr>
                <a:spLocks noRot="1" noChangeAspect="1" noMove="1" noResize="1" noEditPoints="1" noAdjustHandles="1" noChangeArrowheads="1" noChangeShapeType="1" noTextEdit="1"/>
              </p:cNvSpPr>
              <p:nvPr/>
            </p:nvSpPr>
            <p:spPr>
              <a:xfrm>
                <a:off x="937625" y="982671"/>
                <a:ext cx="3862735" cy="1753100"/>
              </a:xfrm>
              <a:prstGeom prst="rect">
                <a:avLst/>
              </a:prstGeom>
              <a:blipFill>
                <a:blip r:embed="rId2"/>
                <a:stretch>
                  <a:fillRect l="-1264" t="-1042" r="-1264" b="-4167"/>
                </a:stretch>
              </a:blipFill>
            </p:spPr>
            <p:txBody>
              <a:bodyPr/>
              <a:lstStyle/>
              <a:p>
                <a:r>
                  <a:rPr lang="es-EC">
                    <a:noFill/>
                  </a:rPr>
                  <a:t> </a:t>
                </a:r>
              </a:p>
            </p:txBody>
          </p:sp>
        </mc:Fallback>
      </mc:AlternateContent>
      <p:sp>
        <p:nvSpPr>
          <p:cNvPr id="7" name="Rectángulo 6">
            <a:extLst>
              <a:ext uri="{FF2B5EF4-FFF2-40B4-BE49-F238E27FC236}">
                <a16:creationId xmlns:a16="http://schemas.microsoft.com/office/drawing/2014/main" id="{E136EBD5-765E-4358-B2E6-5C8A32BA8AFB}"/>
              </a:ext>
            </a:extLst>
          </p:cNvPr>
          <p:cNvSpPr/>
          <p:nvPr/>
        </p:nvSpPr>
        <p:spPr>
          <a:xfrm>
            <a:off x="566306" y="432614"/>
            <a:ext cx="3799821" cy="707886"/>
          </a:xfrm>
          <a:prstGeom prst="rect">
            <a:avLst/>
          </a:prstGeom>
        </p:spPr>
        <p:txBody>
          <a:bodyPr wrap="square">
            <a:spAutoFit/>
          </a:bodyPr>
          <a:lstStyle/>
          <a:p>
            <a:pPr algn="ctr"/>
            <a:r>
              <a:rPr lang="es-CL" sz="4000" b="1" dirty="0">
                <a:latin typeface="Eternate" pitchFamily="50" charset="0"/>
              </a:rPr>
              <a:t>Ejemplos de función</a:t>
            </a:r>
          </a:p>
        </p:txBody>
      </p:sp>
      <p:pic>
        <p:nvPicPr>
          <p:cNvPr id="64" name="Imagen 63">
            <a:extLst>
              <a:ext uri="{FF2B5EF4-FFF2-40B4-BE49-F238E27FC236}">
                <a16:creationId xmlns:a16="http://schemas.microsoft.com/office/drawing/2014/main" id="{E6214858-9A82-4151-A108-4BB365089032}"/>
              </a:ext>
            </a:extLst>
          </p:cNvPr>
          <p:cNvPicPr>
            <a:picLocks noChangeAspect="1"/>
          </p:cNvPicPr>
          <p:nvPr/>
        </p:nvPicPr>
        <p:blipFill rotWithShape="1">
          <a:blip r:embed="rId3"/>
          <a:srcRect l="27141" t="49851" r="41467" b="23039"/>
          <a:stretch/>
        </p:blipFill>
        <p:spPr>
          <a:xfrm>
            <a:off x="950231" y="2978615"/>
            <a:ext cx="4503422" cy="1729877"/>
          </a:xfrm>
          <a:prstGeom prst="rect">
            <a:avLst/>
          </a:prstGeom>
        </p:spPr>
      </p:pic>
      <p:pic>
        <p:nvPicPr>
          <p:cNvPr id="65" name="Imagen 64">
            <a:extLst>
              <a:ext uri="{FF2B5EF4-FFF2-40B4-BE49-F238E27FC236}">
                <a16:creationId xmlns:a16="http://schemas.microsoft.com/office/drawing/2014/main" id="{A44C1693-C388-4EB9-A1BF-C0E31D77BB24}"/>
              </a:ext>
            </a:extLst>
          </p:cNvPr>
          <p:cNvPicPr>
            <a:picLocks noChangeAspect="1"/>
          </p:cNvPicPr>
          <p:nvPr/>
        </p:nvPicPr>
        <p:blipFill rotWithShape="1">
          <a:blip r:embed="rId4"/>
          <a:srcRect l="42950" t="30815" r="30425" b="44660"/>
          <a:stretch/>
        </p:blipFill>
        <p:spPr>
          <a:xfrm>
            <a:off x="1395944" y="4818964"/>
            <a:ext cx="3876098" cy="1511278"/>
          </a:xfrm>
          <a:prstGeom prst="rect">
            <a:avLst/>
          </a:prstGeom>
        </p:spPr>
      </p:pic>
      <p:sp>
        <p:nvSpPr>
          <p:cNvPr id="66" name="Rectángulo 65">
            <a:extLst>
              <a:ext uri="{FF2B5EF4-FFF2-40B4-BE49-F238E27FC236}">
                <a16:creationId xmlns:a16="http://schemas.microsoft.com/office/drawing/2014/main" id="{193BE6F5-8841-4ED1-91F9-308223AB2E4D}"/>
              </a:ext>
            </a:extLst>
          </p:cNvPr>
          <p:cNvSpPr/>
          <p:nvPr/>
        </p:nvSpPr>
        <p:spPr>
          <a:xfrm>
            <a:off x="7817023" y="443337"/>
            <a:ext cx="2559649" cy="584495"/>
          </a:xfrm>
          <a:prstGeom prst="rect">
            <a:avLst/>
          </a:prstGeom>
        </p:spPr>
        <p:txBody>
          <a:bodyPr wrap="none">
            <a:spAutoFit/>
          </a:bodyPr>
          <a:lstStyle/>
          <a:p>
            <a:pPr algn="ctr"/>
            <a:r>
              <a:rPr lang="es-CL" sz="3199" b="1" dirty="0">
                <a:latin typeface="Eternate" pitchFamily="50" charset="0"/>
              </a:rPr>
              <a:t>Ejemplos de función</a:t>
            </a:r>
          </a:p>
        </p:txBody>
      </p:sp>
      <p:pic>
        <p:nvPicPr>
          <p:cNvPr id="71" name="Imagen 70">
            <a:extLst>
              <a:ext uri="{FF2B5EF4-FFF2-40B4-BE49-F238E27FC236}">
                <a16:creationId xmlns:a16="http://schemas.microsoft.com/office/drawing/2014/main" id="{19C39618-F811-439A-9BAE-A26785F42E0A}"/>
              </a:ext>
            </a:extLst>
          </p:cNvPr>
          <p:cNvPicPr>
            <a:picLocks noChangeAspect="1"/>
          </p:cNvPicPr>
          <p:nvPr/>
        </p:nvPicPr>
        <p:blipFill rotWithShape="1">
          <a:blip r:embed="rId3"/>
          <a:srcRect l="59194" t="49851" r="30837" b="26393"/>
          <a:stretch/>
        </p:blipFill>
        <p:spPr>
          <a:xfrm>
            <a:off x="6806229" y="1121548"/>
            <a:ext cx="1768351" cy="1857067"/>
          </a:xfrm>
          <a:prstGeom prst="rect">
            <a:avLst/>
          </a:prstGeom>
        </p:spPr>
      </p:pic>
      <p:pic>
        <p:nvPicPr>
          <p:cNvPr id="72" name="Imagen 71">
            <a:extLst>
              <a:ext uri="{FF2B5EF4-FFF2-40B4-BE49-F238E27FC236}">
                <a16:creationId xmlns:a16="http://schemas.microsoft.com/office/drawing/2014/main" id="{68784B1B-ADD0-42FE-9BA3-F4D7E29E3CDC}"/>
              </a:ext>
            </a:extLst>
          </p:cNvPr>
          <p:cNvPicPr>
            <a:picLocks noChangeAspect="1"/>
          </p:cNvPicPr>
          <p:nvPr/>
        </p:nvPicPr>
        <p:blipFill rotWithShape="1">
          <a:blip r:embed="rId4"/>
          <a:srcRect l="27879" t="30815" r="59373" b="44660"/>
          <a:stretch/>
        </p:blipFill>
        <p:spPr>
          <a:xfrm>
            <a:off x="9034335" y="1226871"/>
            <a:ext cx="2184339" cy="1562121"/>
          </a:xfrm>
          <a:prstGeom prst="rect">
            <a:avLst/>
          </a:prstGeom>
        </p:spPr>
      </p:pic>
      <p:pic>
        <p:nvPicPr>
          <p:cNvPr id="76" name="Imagen 75">
            <a:extLst>
              <a:ext uri="{FF2B5EF4-FFF2-40B4-BE49-F238E27FC236}">
                <a16:creationId xmlns:a16="http://schemas.microsoft.com/office/drawing/2014/main" id="{B3B2E0B9-CB82-4CD1-81BA-2EF5E1FE7041}"/>
              </a:ext>
            </a:extLst>
          </p:cNvPr>
          <p:cNvPicPr>
            <a:picLocks noChangeAspect="1"/>
          </p:cNvPicPr>
          <p:nvPr/>
        </p:nvPicPr>
        <p:blipFill rotWithShape="1">
          <a:blip r:embed="rId5"/>
          <a:srcRect l="43265" t="54601" r="31665" b="22192"/>
          <a:stretch/>
        </p:blipFill>
        <p:spPr>
          <a:xfrm>
            <a:off x="7088933" y="4093370"/>
            <a:ext cx="4175193" cy="1426715"/>
          </a:xfrm>
          <a:prstGeom prst="rect">
            <a:avLst/>
          </a:prstGeom>
        </p:spPr>
      </p:pic>
    </p:spTree>
    <p:extLst>
      <p:ext uri="{BB962C8B-B14F-4D97-AF65-F5344CB8AC3E}">
        <p14:creationId xmlns:p14="http://schemas.microsoft.com/office/powerpoint/2010/main" val="14599770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circle(in)">
                                      <p:cBhvr>
                                        <p:cTn id="17" dur="20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circle(in)">
                                      <p:cBhvr>
                                        <p:cTn id="29" dur="20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80">
                                          <p:stCondLst>
                                            <p:cond delay="0"/>
                                          </p:stCondLst>
                                        </p:cTn>
                                        <p:tgtEl>
                                          <p:spTgt spid="71"/>
                                        </p:tgtEl>
                                      </p:cBhvr>
                                    </p:animEffect>
                                    <p:anim calcmode="lin" valueType="num">
                                      <p:cBhvr>
                                        <p:cTn id="35"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0" dur="26">
                                          <p:stCondLst>
                                            <p:cond delay="650"/>
                                          </p:stCondLst>
                                        </p:cTn>
                                        <p:tgtEl>
                                          <p:spTgt spid="71"/>
                                        </p:tgtEl>
                                      </p:cBhvr>
                                      <p:to x="100000" y="60000"/>
                                    </p:animScale>
                                    <p:animScale>
                                      <p:cBhvr>
                                        <p:cTn id="41" dur="166" decel="50000">
                                          <p:stCondLst>
                                            <p:cond delay="676"/>
                                          </p:stCondLst>
                                        </p:cTn>
                                        <p:tgtEl>
                                          <p:spTgt spid="71"/>
                                        </p:tgtEl>
                                      </p:cBhvr>
                                      <p:to x="100000" y="100000"/>
                                    </p:animScale>
                                    <p:animScale>
                                      <p:cBhvr>
                                        <p:cTn id="42" dur="26">
                                          <p:stCondLst>
                                            <p:cond delay="1312"/>
                                          </p:stCondLst>
                                        </p:cTn>
                                        <p:tgtEl>
                                          <p:spTgt spid="71"/>
                                        </p:tgtEl>
                                      </p:cBhvr>
                                      <p:to x="100000" y="80000"/>
                                    </p:animScale>
                                    <p:animScale>
                                      <p:cBhvr>
                                        <p:cTn id="43" dur="166" decel="50000">
                                          <p:stCondLst>
                                            <p:cond delay="1338"/>
                                          </p:stCondLst>
                                        </p:cTn>
                                        <p:tgtEl>
                                          <p:spTgt spid="71"/>
                                        </p:tgtEl>
                                      </p:cBhvr>
                                      <p:to x="100000" y="100000"/>
                                    </p:animScale>
                                    <p:animScale>
                                      <p:cBhvr>
                                        <p:cTn id="44" dur="26">
                                          <p:stCondLst>
                                            <p:cond delay="1642"/>
                                          </p:stCondLst>
                                        </p:cTn>
                                        <p:tgtEl>
                                          <p:spTgt spid="71"/>
                                        </p:tgtEl>
                                      </p:cBhvr>
                                      <p:to x="100000" y="90000"/>
                                    </p:animScale>
                                    <p:animScale>
                                      <p:cBhvr>
                                        <p:cTn id="45" dur="166" decel="50000">
                                          <p:stCondLst>
                                            <p:cond delay="1668"/>
                                          </p:stCondLst>
                                        </p:cTn>
                                        <p:tgtEl>
                                          <p:spTgt spid="71"/>
                                        </p:tgtEl>
                                      </p:cBhvr>
                                      <p:to x="100000" y="100000"/>
                                    </p:animScale>
                                    <p:animScale>
                                      <p:cBhvr>
                                        <p:cTn id="46" dur="26">
                                          <p:stCondLst>
                                            <p:cond delay="1808"/>
                                          </p:stCondLst>
                                        </p:cTn>
                                        <p:tgtEl>
                                          <p:spTgt spid="71"/>
                                        </p:tgtEl>
                                      </p:cBhvr>
                                      <p:to x="100000" y="95000"/>
                                    </p:animScale>
                                    <p:animScale>
                                      <p:cBhvr>
                                        <p:cTn id="47" dur="166" decel="50000">
                                          <p:stCondLst>
                                            <p:cond delay="1834"/>
                                          </p:stCondLst>
                                        </p:cTn>
                                        <p:tgtEl>
                                          <p:spTgt spid="7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arn(inVertic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superiores redondeadas 3">
            <a:extLst>
              <a:ext uri="{FF2B5EF4-FFF2-40B4-BE49-F238E27FC236}">
                <a16:creationId xmlns:a16="http://schemas.microsoft.com/office/drawing/2014/main" id="{80033E61-8173-4C04-9E9D-DF2D6B2E4DEE}"/>
              </a:ext>
            </a:extLst>
          </p:cNvPr>
          <p:cNvSpPr/>
          <p:nvPr/>
        </p:nvSpPr>
        <p:spPr>
          <a:xfrm rot="5400000">
            <a:off x="5763888" y="515724"/>
            <a:ext cx="6406506" cy="5745458"/>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 name="Rectángulo: esquinas superiores redondeadas 4">
            <a:extLst>
              <a:ext uri="{FF2B5EF4-FFF2-40B4-BE49-F238E27FC236}">
                <a16:creationId xmlns:a16="http://schemas.microsoft.com/office/drawing/2014/main" id="{6701A22F-6640-4A14-805F-A5381A1BD209}"/>
              </a:ext>
            </a:extLst>
          </p:cNvPr>
          <p:cNvSpPr/>
          <p:nvPr/>
        </p:nvSpPr>
        <p:spPr>
          <a:xfrm rot="5400000">
            <a:off x="5819929" y="604196"/>
            <a:ext cx="6148477" cy="5568523"/>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0" name="Rectángulo: esquinas superiores redondeadas 9">
            <a:extLst>
              <a:ext uri="{FF2B5EF4-FFF2-40B4-BE49-F238E27FC236}">
                <a16:creationId xmlns:a16="http://schemas.microsoft.com/office/drawing/2014/main" id="{9D50907B-ED76-4191-8883-822949AC7284}"/>
              </a:ext>
            </a:extLst>
          </p:cNvPr>
          <p:cNvSpPr/>
          <p:nvPr/>
        </p:nvSpPr>
        <p:spPr>
          <a:xfrm rot="16200000" flipH="1">
            <a:off x="5433" y="513144"/>
            <a:ext cx="6406506" cy="5745458"/>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1" name="Rectángulo: esquinas superiores redondeadas 10">
            <a:extLst>
              <a:ext uri="{FF2B5EF4-FFF2-40B4-BE49-F238E27FC236}">
                <a16:creationId xmlns:a16="http://schemas.microsoft.com/office/drawing/2014/main" id="{DC073698-6A34-459E-8F5A-8BA9373678DE}"/>
              </a:ext>
            </a:extLst>
          </p:cNvPr>
          <p:cNvSpPr/>
          <p:nvPr/>
        </p:nvSpPr>
        <p:spPr>
          <a:xfrm rot="16200000" flipH="1">
            <a:off x="185428" y="601614"/>
            <a:ext cx="6148477" cy="5568523"/>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nvGrpSpPr>
          <p:cNvPr id="16" name="Grupo 15">
            <a:extLst>
              <a:ext uri="{FF2B5EF4-FFF2-40B4-BE49-F238E27FC236}">
                <a16:creationId xmlns:a16="http://schemas.microsoft.com/office/drawing/2014/main" id="{A9FEFC94-9BE6-413A-9768-544A72C50F15}"/>
              </a:ext>
            </a:extLst>
          </p:cNvPr>
          <p:cNvGrpSpPr/>
          <p:nvPr/>
        </p:nvGrpSpPr>
        <p:grpSpPr>
          <a:xfrm>
            <a:off x="5586685" y="483714"/>
            <a:ext cx="1031908" cy="5850786"/>
            <a:chOff x="5588140" y="482947"/>
            <a:chExt cx="1032177" cy="5852310"/>
          </a:xfrm>
        </p:grpSpPr>
        <p:grpSp>
          <p:nvGrpSpPr>
            <p:cNvPr id="17" name="Grupo 16">
              <a:extLst>
                <a:ext uri="{FF2B5EF4-FFF2-40B4-BE49-F238E27FC236}">
                  <a16:creationId xmlns:a16="http://schemas.microsoft.com/office/drawing/2014/main" id="{239EA1D0-6A6F-4CE7-81A5-150DB498B5DA}"/>
                </a:ext>
              </a:extLst>
            </p:cNvPr>
            <p:cNvGrpSpPr/>
            <p:nvPr/>
          </p:nvGrpSpPr>
          <p:grpSpPr>
            <a:xfrm>
              <a:off x="5588140" y="482947"/>
              <a:ext cx="964642" cy="252000"/>
              <a:chOff x="5588140" y="560439"/>
              <a:chExt cx="964642" cy="252000"/>
            </a:xfrm>
          </p:grpSpPr>
          <p:sp>
            <p:nvSpPr>
              <p:cNvPr id="58" name="Elipse 57">
                <a:extLst>
                  <a:ext uri="{FF2B5EF4-FFF2-40B4-BE49-F238E27FC236}">
                    <a16:creationId xmlns:a16="http://schemas.microsoft.com/office/drawing/2014/main" id="{303CD9A2-9C6A-4FF5-ABFB-557BD28E52EA}"/>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9" name="Elipse 58">
                <a:extLst>
                  <a:ext uri="{FF2B5EF4-FFF2-40B4-BE49-F238E27FC236}">
                    <a16:creationId xmlns:a16="http://schemas.microsoft.com/office/drawing/2014/main" id="{6FD4E39E-07D8-4CD8-BFB2-4F5C2889713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0" name="Rectángulo 59">
                <a:extLst>
                  <a:ext uri="{FF2B5EF4-FFF2-40B4-BE49-F238E27FC236}">
                    <a16:creationId xmlns:a16="http://schemas.microsoft.com/office/drawing/2014/main" id="{45452249-653D-483B-B368-AEE5E05E008D}"/>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1" name="Rectángulo 60">
                <a:extLst>
                  <a:ext uri="{FF2B5EF4-FFF2-40B4-BE49-F238E27FC236}">
                    <a16:creationId xmlns:a16="http://schemas.microsoft.com/office/drawing/2014/main" id="{DA77D4C4-39B1-414B-8A59-2A9060E7172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8" name="Grupo 17">
              <a:extLst>
                <a:ext uri="{FF2B5EF4-FFF2-40B4-BE49-F238E27FC236}">
                  <a16:creationId xmlns:a16="http://schemas.microsoft.com/office/drawing/2014/main" id="{5CA78E96-5D4D-4776-9046-D158D5AC15E9}"/>
                </a:ext>
              </a:extLst>
            </p:cNvPr>
            <p:cNvGrpSpPr/>
            <p:nvPr/>
          </p:nvGrpSpPr>
          <p:grpSpPr>
            <a:xfrm>
              <a:off x="5613679" y="1100296"/>
              <a:ext cx="964642" cy="252000"/>
              <a:chOff x="5588140" y="560439"/>
              <a:chExt cx="964642" cy="252000"/>
            </a:xfrm>
          </p:grpSpPr>
          <p:sp>
            <p:nvSpPr>
              <p:cNvPr id="54" name="Elipse 53">
                <a:extLst>
                  <a:ext uri="{FF2B5EF4-FFF2-40B4-BE49-F238E27FC236}">
                    <a16:creationId xmlns:a16="http://schemas.microsoft.com/office/drawing/2014/main" id="{A4B15703-A53B-414A-BA34-D99AA5D5E5B8}"/>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5" name="Elipse 54">
                <a:extLst>
                  <a:ext uri="{FF2B5EF4-FFF2-40B4-BE49-F238E27FC236}">
                    <a16:creationId xmlns:a16="http://schemas.microsoft.com/office/drawing/2014/main" id="{95D92C3A-8DF8-4DBE-8D67-7FF2847FFD2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6" name="Rectángulo 55">
                <a:extLst>
                  <a:ext uri="{FF2B5EF4-FFF2-40B4-BE49-F238E27FC236}">
                    <a16:creationId xmlns:a16="http://schemas.microsoft.com/office/drawing/2014/main" id="{3DAA805B-6DD1-4860-AD7F-D3307299CBF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7" name="Rectángulo 56">
                <a:extLst>
                  <a:ext uri="{FF2B5EF4-FFF2-40B4-BE49-F238E27FC236}">
                    <a16:creationId xmlns:a16="http://schemas.microsoft.com/office/drawing/2014/main" id="{94B8CD76-1279-402A-80D1-733BDE97100C}"/>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9" name="Grupo 18">
              <a:extLst>
                <a:ext uri="{FF2B5EF4-FFF2-40B4-BE49-F238E27FC236}">
                  <a16:creationId xmlns:a16="http://schemas.microsoft.com/office/drawing/2014/main" id="{FCBF02F8-5EC0-4BAC-BF30-41F40F1C1C1D}"/>
                </a:ext>
              </a:extLst>
            </p:cNvPr>
            <p:cNvGrpSpPr/>
            <p:nvPr/>
          </p:nvGrpSpPr>
          <p:grpSpPr>
            <a:xfrm>
              <a:off x="5601720" y="1906209"/>
              <a:ext cx="964642" cy="252000"/>
              <a:chOff x="5588140" y="560439"/>
              <a:chExt cx="964642" cy="252000"/>
            </a:xfrm>
          </p:grpSpPr>
          <p:sp>
            <p:nvSpPr>
              <p:cNvPr id="50" name="Elipse 49">
                <a:extLst>
                  <a:ext uri="{FF2B5EF4-FFF2-40B4-BE49-F238E27FC236}">
                    <a16:creationId xmlns:a16="http://schemas.microsoft.com/office/drawing/2014/main" id="{3F0F28EB-A25D-4BAE-90CB-64F1CC64E519}"/>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1" name="Elipse 50">
                <a:extLst>
                  <a:ext uri="{FF2B5EF4-FFF2-40B4-BE49-F238E27FC236}">
                    <a16:creationId xmlns:a16="http://schemas.microsoft.com/office/drawing/2014/main" id="{143339AC-583A-4CC9-939A-F992416E8E2D}"/>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2" name="Rectángulo 51">
                <a:extLst>
                  <a:ext uri="{FF2B5EF4-FFF2-40B4-BE49-F238E27FC236}">
                    <a16:creationId xmlns:a16="http://schemas.microsoft.com/office/drawing/2014/main" id="{8628237B-3A61-47E3-969F-8F52536EFF52}"/>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3" name="Rectángulo 52">
                <a:extLst>
                  <a:ext uri="{FF2B5EF4-FFF2-40B4-BE49-F238E27FC236}">
                    <a16:creationId xmlns:a16="http://schemas.microsoft.com/office/drawing/2014/main" id="{33668787-CEF5-4955-91B7-24BD240B37A4}"/>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0" name="Grupo 19">
              <a:extLst>
                <a:ext uri="{FF2B5EF4-FFF2-40B4-BE49-F238E27FC236}">
                  <a16:creationId xmlns:a16="http://schemas.microsoft.com/office/drawing/2014/main" id="{4B3E9BEB-EB57-4F18-91AE-389BF0BA3047}"/>
                </a:ext>
              </a:extLst>
            </p:cNvPr>
            <p:cNvGrpSpPr/>
            <p:nvPr/>
          </p:nvGrpSpPr>
          <p:grpSpPr>
            <a:xfrm>
              <a:off x="5627259" y="2523558"/>
              <a:ext cx="964642" cy="252000"/>
              <a:chOff x="5588140" y="560439"/>
              <a:chExt cx="964642" cy="252000"/>
            </a:xfrm>
          </p:grpSpPr>
          <p:sp>
            <p:nvSpPr>
              <p:cNvPr id="46" name="Elipse 45">
                <a:extLst>
                  <a:ext uri="{FF2B5EF4-FFF2-40B4-BE49-F238E27FC236}">
                    <a16:creationId xmlns:a16="http://schemas.microsoft.com/office/drawing/2014/main" id="{102EDB9A-7A11-4944-92E0-31D7107AE6D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7" name="Elipse 46">
                <a:extLst>
                  <a:ext uri="{FF2B5EF4-FFF2-40B4-BE49-F238E27FC236}">
                    <a16:creationId xmlns:a16="http://schemas.microsoft.com/office/drawing/2014/main" id="{E8A595EC-0005-480E-9E81-4D7CA9014DAF}"/>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8" name="Rectángulo 47">
                <a:extLst>
                  <a:ext uri="{FF2B5EF4-FFF2-40B4-BE49-F238E27FC236}">
                    <a16:creationId xmlns:a16="http://schemas.microsoft.com/office/drawing/2014/main" id="{B0E666CA-9251-4C31-A460-F545FF3F743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9" name="Rectángulo 48">
                <a:extLst>
                  <a:ext uri="{FF2B5EF4-FFF2-40B4-BE49-F238E27FC236}">
                    <a16:creationId xmlns:a16="http://schemas.microsoft.com/office/drawing/2014/main" id="{65BD3F67-8FE4-4E07-8069-5921209CA0E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1" name="Grupo 20">
              <a:extLst>
                <a:ext uri="{FF2B5EF4-FFF2-40B4-BE49-F238E27FC236}">
                  <a16:creationId xmlns:a16="http://schemas.microsoft.com/office/drawing/2014/main" id="{ACA64F3F-CABD-43AE-B318-914201CCADDF}"/>
                </a:ext>
              </a:extLst>
            </p:cNvPr>
            <p:cNvGrpSpPr/>
            <p:nvPr/>
          </p:nvGrpSpPr>
          <p:grpSpPr>
            <a:xfrm>
              <a:off x="5616556" y="3301060"/>
              <a:ext cx="964642" cy="252000"/>
              <a:chOff x="5588140" y="560439"/>
              <a:chExt cx="964642" cy="252000"/>
            </a:xfrm>
          </p:grpSpPr>
          <p:sp>
            <p:nvSpPr>
              <p:cNvPr id="42" name="Elipse 41">
                <a:extLst>
                  <a:ext uri="{FF2B5EF4-FFF2-40B4-BE49-F238E27FC236}">
                    <a16:creationId xmlns:a16="http://schemas.microsoft.com/office/drawing/2014/main" id="{BA9DB1F7-BB49-48AF-A218-0CCCCD99E170}"/>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3" name="Elipse 42">
                <a:extLst>
                  <a:ext uri="{FF2B5EF4-FFF2-40B4-BE49-F238E27FC236}">
                    <a16:creationId xmlns:a16="http://schemas.microsoft.com/office/drawing/2014/main" id="{0571100E-F27E-4F52-A568-D0C803D91E88}"/>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4" name="Rectángulo 43">
                <a:extLst>
                  <a:ext uri="{FF2B5EF4-FFF2-40B4-BE49-F238E27FC236}">
                    <a16:creationId xmlns:a16="http://schemas.microsoft.com/office/drawing/2014/main" id="{AE201C9B-062A-442D-86FC-F46AFFDAE17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5" name="Rectángulo 44">
                <a:extLst>
                  <a:ext uri="{FF2B5EF4-FFF2-40B4-BE49-F238E27FC236}">
                    <a16:creationId xmlns:a16="http://schemas.microsoft.com/office/drawing/2014/main" id="{2231E0E0-8245-4296-AFE9-A644B955FD7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2" name="Grupo 21">
              <a:extLst>
                <a:ext uri="{FF2B5EF4-FFF2-40B4-BE49-F238E27FC236}">
                  <a16:creationId xmlns:a16="http://schemas.microsoft.com/office/drawing/2014/main" id="{98887A5A-52E6-44CE-A45F-13BF23A25764}"/>
                </a:ext>
              </a:extLst>
            </p:cNvPr>
            <p:cNvGrpSpPr/>
            <p:nvPr/>
          </p:nvGrpSpPr>
          <p:grpSpPr>
            <a:xfrm>
              <a:off x="5642095" y="3918409"/>
              <a:ext cx="964642" cy="252000"/>
              <a:chOff x="5588140" y="560439"/>
              <a:chExt cx="964642" cy="252000"/>
            </a:xfrm>
          </p:grpSpPr>
          <p:sp>
            <p:nvSpPr>
              <p:cNvPr id="38" name="Elipse 37">
                <a:extLst>
                  <a:ext uri="{FF2B5EF4-FFF2-40B4-BE49-F238E27FC236}">
                    <a16:creationId xmlns:a16="http://schemas.microsoft.com/office/drawing/2014/main" id="{E77C4725-7337-4DF9-85BC-992252E83E7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9" name="Elipse 38">
                <a:extLst>
                  <a:ext uri="{FF2B5EF4-FFF2-40B4-BE49-F238E27FC236}">
                    <a16:creationId xmlns:a16="http://schemas.microsoft.com/office/drawing/2014/main" id="{6EBBCF41-1DD1-43B6-8DF8-1BF87FBAFE7B}"/>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0" name="Rectángulo 39">
                <a:extLst>
                  <a:ext uri="{FF2B5EF4-FFF2-40B4-BE49-F238E27FC236}">
                    <a16:creationId xmlns:a16="http://schemas.microsoft.com/office/drawing/2014/main" id="{79D23807-867F-49AE-BE55-3794671D4A14}"/>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1" name="Rectángulo 40">
                <a:extLst>
                  <a:ext uri="{FF2B5EF4-FFF2-40B4-BE49-F238E27FC236}">
                    <a16:creationId xmlns:a16="http://schemas.microsoft.com/office/drawing/2014/main" id="{D5635F0D-7955-4B29-99CA-D4C0749A8272}"/>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3" name="Grupo 22">
              <a:extLst>
                <a:ext uri="{FF2B5EF4-FFF2-40B4-BE49-F238E27FC236}">
                  <a16:creationId xmlns:a16="http://schemas.microsoft.com/office/drawing/2014/main" id="{CC37A4A4-E6F0-4C66-A8B9-F568A454E7C2}"/>
                </a:ext>
              </a:extLst>
            </p:cNvPr>
            <p:cNvGrpSpPr/>
            <p:nvPr/>
          </p:nvGrpSpPr>
          <p:grpSpPr>
            <a:xfrm>
              <a:off x="5630136" y="4724322"/>
              <a:ext cx="964642" cy="252000"/>
              <a:chOff x="5588140" y="560439"/>
              <a:chExt cx="964642" cy="252000"/>
            </a:xfrm>
          </p:grpSpPr>
          <p:sp>
            <p:nvSpPr>
              <p:cNvPr id="34" name="Elipse 33">
                <a:extLst>
                  <a:ext uri="{FF2B5EF4-FFF2-40B4-BE49-F238E27FC236}">
                    <a16:creationId xmlns:a16="http://schemas.microsoft.com/office/drawing/2014/main" id="{5B0E0A75-997D-4EE1-8057-5C2A9A2EC35F}"/>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5" name="Elipse 34">
                <a:extLst>
                  <a:ext uri="{FF2B5EF4-FFF2-40B4-BE49-F238E27FC236}">
                    <a16:creationId xmlns:a16="http://schemas.microsoft.com/office/drawing/2014/main" id="{5B644C75-F49E-4637-96DF-2DC64847C2E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6" name="Rectángulo 35">
                <a:extLst>
                  <a:ext uri="{FF2B5EF4-FFF2-40B4-BE49-F238E27FC236}">
                    <a16:creationId xmlns:a16="http://schemas.microsoft.com/office/drawing/2014/main" id="{13C3E812-7A5B-4C0E-86F2-C7E91ADF581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7" name="Rectángulo 36">
                <a:extLst>
                  <a:ext uri="{FF2B5EF4-FFF2-40B4-BE49-F238E27FC236}">
                    <a16:creationId xmlns:a16="http://schemas.microsoft.com/office/drawing/2014/main" id="{77693675-5EC0-46B6-B7DF-4E8E8F9E4601}"/>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4" name="Grupo 23">
              <a:extLst>
                <a:ext uri="{FF2B5EF4-FFF2-40B4-BE49-F238E27FC236}">
                  <a16:creationId xmlns:a16="http://schemas.microsoft.com/office/drawing/2014/main" id="{6C06DC0F-E290-4567-88E9-CB3876B5B6E2}"/>
                </a:ext>
              </a:extLst>
            </p:cNvPr>
            <p:cNvGrpSpPr/>
            <p:nvPr/>
          </p:nvGrpSpPr>
          <p:grpSpPr>
            <a:xfrm>
              <a:off x="5655675" y="5341671"/>
              <a:ext cx="964642" cy="252000"/>
              <a:chOff x="5588140" y="560439"/>
              <a:chExt cx="964642" cy="252000"/>
            </a:xfrm>
          </p:grpSpPr>
          <p:sp>
            <p:nvSpPr>
              <p:cNvPr id="30" name="Elipse 29">
                <a:extLst>
                  <a:ext uri="{FF2B5EF4-FFF2-40B4-BE49-F238E27FC236}">
                    <a16:creationId xmlns:a16="http://schemas.microsoft.com/office/drawing/2014/main" id="{BFBA6440-DE1B-45DB-A21F-BF5B7B19F971}"/>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1" name="Elipse 30">
                <a:extLst>
                  <a:ext uri="{FF2B5EF4-FFF2-40B4-BE49-F238E27FC236}">
                    <a16:creationId xmlns:a16="http://schemas.microsoft.com/office/drawing/2014/main" id="{3D99CDF6-AC22-4D0A-8B50-255E22A5E8F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2" name="Rectángulo 31">
                <a:extLst>
                  <a:ext uri="{FF2B5EF4-FFF2-40B4-BE49-F238E27FC236}">
                    <a16:creationId xmlns:a16="http://schemas.microsoft.com/office/drawing/2014/main" id="{65CA5DA0-1005-49D5-80DE-BB5FE97E601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3" name="Rectángulo 32">
                <a:extLst>
                  <a:ext uri="{FF2B5EF4-FFF2-40B4-BE49-F238E27FC236}">
                    <a16:creationId xmlns:a16="http://schemas.microsoft.com/office/drawing/2014/main" id="{3F4775E0-B985-4F09-9A3A-76FFF6E8AD5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5" name="Grupo 24">
              <a:extLst>
                <a:ext uri="{FF2B5EF4-FFF2-40B4-BE49-F238E27FC236}">
                  <a16:creationId xmlns:a16="http://schemas.microsoft.com/office/drawing/2014/main" id="{E712A1DA-FB11-48C0-B9E3-5405BB579466}"/>
                </a:ext>
              </a:extLst>
            </p:cNvPr>
            <p:cNvGrpSpPr/>
            <p:nvPr/>
          </p:nvGrpSpPr>
          <p:grpSpPr>
            <a:xfrm>
              <a:off x="5642095" y="6083257"/>
              <a:ext cx="964642" cy="252000"/>
              <a:chOff x="5588140" y="560439"/>
              <a:chExt cx="964642" cy="252000"/>
            </a:xfrm>
          </p:grpSpPr>
          <p:sp>
            <p:nvSpPr>
              <p:cNvPr id="26" name="Elipse 25">
                <a:extLst>
                  <a:ext uri="{FF2B5EF4-FFF2-40B4-BE49-F238E27FC236}">
                    <a16:creationId xmlns:a16="http://schemas.microsoft.com/office/drawing/2014/main" id="{D6401BDF-1C27-422B-9F8F-C3B090BDC433}"/>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7" name="Elipse 26">
                <a:extLst>
                  <a:ext uri="{FF2B5EF4-FFF2-40B4-BE49-F238E27FC236}">
                    <a16:creationId xmlns:a16="http://schemas.microsoft.com/office/drawing/2014/main" id="{6BE2C472-B9B5-44A2-89A0-79C5C559FD21}"/>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8" name="Rectángulo 27">
                <a:extLst>
                  <a:ext uri="{FF2B5EF4-FFF2-40B4-BE49-F238E27FC236}">
                    <a16:creationId xmlns:a16="http://schemas.microsoft.com/office/drawing/2014/main" id="{CBEC6F9A-C6A1-41BC-A970-82FA8F39A7D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9" name="Rectángulo 28">
                <a:extLst>
                  <a:ext uri="{FF2B5EF4-FFF2-40B4-BE49-F238E27FC236}">
                    <a16:creationId xmlns:a16="http://schemas.microsoft.com/office/drawing/2014/main" id="{764866FD-874E-4413-821D-CAF2F1F7D85D}"/>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grpSp>
        <p:nvGrpSpPr>
          <p:cNvPr id="67" name="Grupo 66">
            <a:extLst>
              <a:ext uri="{FF2B5EF4-FFF2-40B4-BE49-F238E27FC236}">
                <a16:creationId xmlns:a16="http://schemas.microsoft.com/office/drawing/2014/main" id="{6A819925-C1EB-4FF2-B74C-ECE96E098793}"/>
              </a:ext>
            </a:extLst>
          </p:cNvPr>
          <p:cNvGrpSpPr/>
          <p:nvPr/>
        </p:nvGrpSpPr>
        <p:grpSpPr>
          <a:xfrm>
            <a:off x="6495514" y="578693"/>
            <a:ext cx="4691348" cy="5709325"/>
            <a:chOff x="6497206" y="577951"/>
            <a:chExt cx="4692570" cy="5710812"/>
          </a:xfrm>
        </p:grpSpPr>
        <p:cxnSp>
          <p:nvCxnSpPr>
            <p:cNvPr id="62" name="Conector recto 61">
              <a:extLst>
                <a:ext uri="{FF2B5EF4-FFF2-40B4-BE49-F238E27FC236}">
                  <a16:creationId xmlns:a16="http://schemas.microsoft.com/office/drawing/2014/main" id="{942309B6-EA9F-4451-B187-197333E39B1D}"/>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3" name="Conector recto 62">
              <a:extLst>
                <a:ext uri="{FF2B5EF4-FFF2-40B4-BE49-F238E27FC236}">
                  <a16:creationId xmlns:a16="http://schemas.microsoft.com/office/drawing/2014/main" id="{6F778328-5E54-4881-AEC5-9ECE62D6C63B}"/>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68" name="Grupo 67">
            <a:extLst>
              <a:ext uri="{FF2B5EF4-FFF2-40B4-BE49-F238E27FC236}">
                <a16:creationId xmlns:a16="http://schemas.microsoft.com/office/drawing/2014/main" id="{36A44DBB-760B-462E-9D9B-D1870318F0DE}"/>
              </a:ext>
            </a:extLst>
          </p:cNvPr>
          <p:cNvGrpSpPr/>
          <p:nvPr/>
        </p:nvGrpSpPr>
        <p:grpSpPr>
          <a:xfrm>
            <a:off x="698078" y="576113"/>
            <a:ext cx="4691348" cy="5709325"/>
            <a:chOff x="6497206" y="577951"/>
            <a:chExt cx="4692570" cy="5710812"/>
          </a:xfrm>
        </p:grpSpPr>
        <p:cxnSp>
          <p:nvCxnSpPr>
            <p:cNvPr id="69" name="Conector recto 68">
              <a:extLst>
                <a:ext uri="{FF2B5EF4-FFF2-40B4-BE49-F238E27FC236}">
                  <a16:creationId xmlns:a16="http://schemas.microsoft.com/office/drawing/2014/main" id="{2EB0AF4E-771E-412B-87DA-D7B458F90A70}"/>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0" name="Conector recto 69">
              <a:extLst>
                <a:ext uri="{FF2B5EF4-FFF2-40B4-BE49-F238E27FC236}">
                  <a16:creationId xmlns:a16="http://schemas.microsoft.com/office/drawing/2014/main" id="{8454EC87-CE83-4F14-8D67-DA1D3F8F321C}"/>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64" name="CuadroTexto 63">
            <a:extLst>
              <a:ext uri="{FF2B5EF4-FFF2-40B4-BE49-F238E27FC236}">
                <a16:creationId xmlns:a16="http://schemas.microsoft.com/office/drawing/2014/main" id="{4815F3E0-6BBE-4E9E-8B50-38CF37105046}"/>
              </a:ext>
            </a:extLst>
          </p:cNvPr>
          <p:cNvSpPr txBox="1"/>
          <p:nvPr/>
        </p:nvSpPr>
        <p:spPr>
          <a:xfrm>
            <a:off x="2057736" y="506712"/>
            <a:ext cx="2897984" cy="1076681"/>
          </a:xfrm>
          <a:prstGeom prst="rect">
            <a:avLst/>
          </a:prstGeom>
          <a:noFill/>
        </p:spPr>
        <p:txBody>
          <a:bodyPr wrap="square" rtlCol="0">
            <a:spAutoFit/>
          </a:bodyPr>
          <a:lstStyle/>
          <a:p>
            <a:r>
              <a:rPr lang="es-CL" sz="3199" b="1" dirty="0">
                <a:latin typeface="Modern Love" panose="04090805081005020601" pitchFamily="82" charset="0"/>
              </a:rPr>
              <a:t>Par ordenado</a:t>
            </a:r>
          </a:p>
        </p:txBody>
      </p:sp>
      <p:sp>
        <p:nvSpPr>
          <p:cNvPr id="65" name="CuadroTexto 64">
            <a:extLst>
              <a:ext uri="{FF2B5EF4-FFF2-40B4-BE49-F238E27FC236}">
                <a16:creationId xmlns:a16="http://schemas.microsoft.com/office/drawing/2014/main" id="{AF722EAF-1063-490F-A92E-A32844CD1A0A}"/>
              </a:ext>
            </a:extLst>
          </p:cNvPr>
          <p:cNvSpPr txBox="1"/>
          <p:nvPr/>
        </p:nvSpPr>
        <p:spPr>
          <a:xfrm>
            <a:off x="7032856" y="483714"/>
            <a:ext cx="4140016" cy="1076681"/>
          </a:xfrm>
          <a:prstGeom prst="rect">
            <a:avLst/>
          </a:prstGeom>
          <a:noFill/>
        </p:spPr>
        <p:txBody>
          <a:bodyPr wrap="square" rtlCol="0">
            <a:spAutoFit/>
          </a:bodyPr>
          <a:lstStyle/>
          <a:p>
            <a:r>
              <a:rPr lang="es-CL" sz="3199" b="1" dirty="0">
                <a:latin typeface="Modern Love" panose="04090805081005020601" pitchFamily="82" charset="0"/>
              </a:rPr>
              <a:t>Producto cartesiano</a:t>
            </a:r>
          </a:p>
        </p:txBody>
      </p:sp>
      <p:sp>
        <p:nvSpPr>
          <p:cNvPr id="2" name="Rectángulo 1">
            <a:extLst>
              <a:ext uri="{FF2B5EF4-FFF2-40B4-BE49-F238E27FC236}">
                <a16:creationId xmlns:a16="http://schemas.microsoft.com/office/drawing/2014/main" id="{9BD633FC-220E-414A-B393-2DEB874E5AA0}"/>
              </a:ext>
            </a:extLst>
          </p:cNvPr>
          <p:cNvSpPr/>
          <p:nvPr/>
        </p:nvSpPr>
        <p:spPr>
          <a:xfrm>
            <a:off x="1620299" y="1668257"/>
            <a:ext cx="3447682" cy="3414277"/>
          </a:xfrm>
          <a:prstGeom prst="rect">
            <a:avLst/>
          </a:prstGeom>
        </p:spPr>
        <p:txBody>
          <a:bodyPr wrap="square">
            <a:spAutoFit/>
          </a:bodyPr>
          <a:lstStyle/>
          <a:p>
            <a:pPr algn="just"/>
            <a:r>
              <a:rPr lang="es-CL" sz="2399" b="1" dirty="0"/>
              <a:t>Conjunto de dos elementos, tal que al elemento de la izquierda se le denomina primera componente y al de la derecha se le denomina segunda componente. </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05206393-6B50-4B2E-9C7F-86FB88612DFC}"/>
                  </a:ext>
                </a:extLst>
              </p:cNvPr>
              <p:cNvSpPr/>
              <p:nvPr/>
            </p:nvSpPr>
            <p:spPr>
              <a:xfrm>
                <a:off x="2006010" y="4978531"/>
                <a:ext cx="3180939" cy="584495"/>
              </a:xfrm>
              <a:prstGeom prst="rect">
                <a:avLst/>
              </a:prstGeom>
            </p:spPr>
            <p:txBody>
              <a:bodyPr wrap="none">
                <a:spAutoFit/>
              </a:bodyPr>
              <a:lstStyle/>
              <a:p>
                <a:r>
                  <a:rPr lang="es-CL" sz="3199" b="1" dirty="0"/>
                  <a:t>Notación: </a:t>
                </a:r>
                <a14:m>
                  <m:oMath xmlns:m="http://schemas.openxmlformats.org/officeDocument/2006/math">
                    <m:r>
                      <a:rPr lang="es-CL" sz="3199" b="1" i="1" dirty="0">
                        <a:latin typeface="Cambria Math" panose="02040503050406030204" pitchFamily="18" charset="0"/>
                      </a:rPr>
                      <m:t>(</m:t>
                    </m:r>
                    <m:r>
                      <a:rPr lang="es-CL" sz="3199" b="1" i="1" dirty="0">
                        <a:latin typeface="Cambria Math" panose="02040503050406030204" pitchFamily="18" charset="0"/>
                      </a:rPr>
                      <m:t>𝒂</m:t>
                    </m:r>
                    <m:r>
                      <a:rPr lang="es-CL" sz="3199" b="1" i="1" dirty="0">
                        <a:latin typeface="Cambria Math" panose="02040503050406030204" pitchFamily="18" charset="0"/>
                      </a:rPr>
                      <m:t>, </m:t>
                    </m:r>
                    <m:r>
                      <a:rPr lang="es-CL" sz="3199" b="1" i="1" dirty="0">
                        <a:latin typeface="Cambria Math" panose="02040503050406030204" pitchFamily="18" charset="0"/>
                      </a:rPr>
                      <m:t>𝒃</m:t>
                    </m:r>
                    <m:r>
                      <a:rPr lang="es-CL" sz="3199" b="1" i="1" dirty="0">
                        <a:latin typeface="Cambria Math" panose="02040503050406030204" pitchFamily="18" charset="0"/>
                      </a:rPr>
                      <m:t>)</m:t>
                    </m:r>
                  </m:oMath>
                </a14:m>
                <a:endParaRPr lang="es-CL" sz="3199" dirty="0"/>
              </a:p>
            </p:txBody>
          </p:sp>
        </mc:Choice>
        <mc:Fallback xmlns="">
          <p:sp>
            <p:nvSpPr>
              <p:cNvPr id="3" name="Rectángulo 2">
                <a:extLst>
                  <a:ext uri="{FF2B5EF4-FFF2-40B4-BE49-F238E27FC236}">
                    <a16:creationId xmlns:a16="http://schemas.microsoft.com/office/drawing/2014/main" id="{05206393-6B50-4B2E-9C7F-86FB88612DFC}"/>
                  </a:ext>
                </a:extLst>
              </p:cNvPr>
              <p:cNvSpPr>
                <a:spLocks noRot="1" noChangeAspect="1" noMove="1" noResize="1" noEditPoints="1" noAdjustHandles="1" noChangeArrowheads="1" noChangeShapeType="1" noTextEdit="1"/>
              </p:cNvSpPr>
              <p:nvPr/>
            </p:nvSpPr>
            <p:spPr>
              <a:xfrm>
                <a:off x="2006010" y="4978531"/>
                <a:ext cx="3180939" cy="584495"/>
              </a:xfrm>
              <a:prstGeom prst="rect">
                <a:avLst/>
              </a:prstGeom>
              <a:blipFill>
                <a:blip r:embed="rId2"/>
                <a:stretch>
                  <a:fillRect l="-4789" t="-13542" b="-33333"/>
                </a:stretch>
              </a:blipFill>
            </p:spPr>
            <p:txBody>
              <a:bodyPr/>
              <a:lstStyle/>
              <a:p>
                <a:r>
                  <a:rPr lang="es-EC">
                    <a:noFill/>
                  </a:rPr>
                  <a:t> </a:t>
                </a:r>
              </a:p>
            </p:txBody>
          </p:sp>
        </mc:Fallback>
      </mc:AlternateContent>
      <p:sp>
        <p:nvSpPr>
          <p:cNvPr id="6" name="Rectángulo 5">
            <a:extLst>
              <a:ext uri="{FF2B5EF4-FFF2-40B4-BE49-F238E27FC236}">
                <a16:creationId xmlns:a16="http://schemas.microsoft.com/office/drawing/2014/main" id="{8C4B421C-0D79-4519-9745-9139CD2B6B90}"/>
              </a:ext>
            </a:extLst>
          </p:cNvPr>
          <p:cNvSpPr/>
          <p:nvPr/>
        </p:nvSpPr>
        <p:spPr>
          <a:xfrm>
            <a:off x="6933308" y="1514259"/>
            <a:ext cx="4518253" cy="3414277"/>
          </a:xfrm>
          <a:prstGeom prst="rect">
            <a:avLst/>
          </a:prstGeom>
        </p:spPr>
        <p:txBody>
          <a:bodyPr wrap="square">
            <a:spAutoFit/>
          </a:bodyPr>
          <a:lstStyle/>
          <a:p>
            <a:pPr algn="just"/>
            <a:r>
              <a:rPr lang="es-CL" sz="2399" b="1" dirty="0"/>
              <a:t>Se define como producto cartesiano entre dos conjuntos, no vacíos, A y B al conjunto de todos los pares ordenados que tienen como primera componente a un elemento de A y como segunda componente a un elemento de B.</a:t>
            </a:r>
            <a:endParaRPr lang="es-CL" sz="1799"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32721A97-423C-49C0-8234-FDE7FE9F23BF}"/>
                  </a:ext>
                </a:extLst>
              </p:cNvPr>
              <p:cNvSpPr/>
              <p:nvPr/>
            </p:nvSpPr>
            <p:spPr>
              <a:xfrm>
                <a:off x="7410162" y="4914305"/>
                <a:ext cx="3456713" cy="584495"/>
              </a:xfrm>
              <a:prstGeom prst="rect">
                <a:avLst/>
              </a:prstGeom>
            </p:spPr>
            <p:txBody>
              <a:bodyPr wrap="none">
                <a:spAutoFit/>
              </a:bodyPr>
              <a:lstStyle/>
              <a:p>
                <a:pPr algn="just"/>
                <a:r>
                  <a:rPr lang="es-CL" sz="3199" b="1" dirty="0"/>
                  <a:t>Notación: </a:t>
                </a:r>
                <a14:m>
                  <m:oMath xmlns:m="http://schemas.openxmlformats.org/officeDocument/2006/math">
                    <m:r>
                      <a:rPr lang="es-CL" sz="3199" b="1" i="1" dirty="0">
                        <a:latin typeface="Cambria Math" panose="02040503050406030204" pitchFamily="18" charset="0"/>
                      </a:rPr>
                      <m:t>𝑨</m:t>
                    </m:r>
                    <m:r>
                      <a:rPr lang="es-CL" sz="3199" b="1" i="1" dirty="0">
                        <a:latin typeface="Cambria Math" panose="02040503050406030204" pitchFamily="18" charset="0"/>
                        <a:ea typeface="Cambria Math" panose="02040503050406030204" pitchFamily="18" charset="0"/>
                      </a:rPr>
                      <m:t>×</m:t>
                    </m:r>
                    <m:r>
                      <a:rPr lang="es-CL" sz="3199" b="1" i="1" dirty="0">
                        <a:latin typeface="Cambria Math" panose="02040503050406030204" pitchFamily="18" charset="0"/>
                      </a:rPr>
                      <m:t>𝑩</m:t>
                    </m:r>
                  </m:oMath>
                </a14:m>
                <a:r>
                  <a:rPr lang="es-CL" sz="3199" b="1" dirty="0"/>
                  <a:t>  </a:t>
                </a:r>
              </a:p>
            </p:txBody>
          </p:sp>
        </mc:Choice>
        <mc:Fallback xmlns="">
          <p:sp>
            <p:nvSpPr>
              <p:cNvPr id="7" name="Rectángulo 6">
                <a:extLst>
                  <a:ext uri="{FF2B5EF4-FFF2-40B4-BE49-F238E27FC236}">
                    <a16:creationId xmlns:a16="http://schemas.microsoft.com/office/drawing/2014/main" id="{32721A97-423C-49C0-8234-FDE7FE9F23BF}"/>
                  </a:ext>
                </a:extLst>
              </p:cNvPr>
              <p:cNvSpPr>
                <a:spLocks noRot="1" noChangeAspect="1" noMove="1" noResize="1" noEditPoints="1" noAdjustHandles="1" noChangeArrowheads="1" noChangeShapeType="1" noTextEdit="1"/>
              </p:cNvSpPr>
              <p:nvPr/>
            </p:nvSpPr>
            <p:spPr>
              <a:xfrm>
                <a:off x="7410162" y="4914305"/>
                <a:ext cx="3456713" cy="584495"/>
              </a:xfrm>
              <a:prstGeom prst="rect">
                <a:avLst/>
              </a:prstGeom>
              <a:blipFill>
                <a:blip r:embed="rId3"/>
                <a:stretch>
                  <a:fillRect l="-4586" t="-13542" b="-33333"/>
                </a:stretch>
              </a:blipFill>
            </p:spPr>
            <p:txBody>
              <a:bodyPr/>
              <a:lstStyle/>
              <a:p>
                <a:r>
                  <a:rPr lang="es-EC">
                    <a:noFill/>
                  </a:rPr>
                  <a:t> </a:t>
                </a:r>
              </a:p>
            </p:txBody>
          </p:sp>
        </mc:Fallback>
      </mc:AlternateContent>
    </p:spTree>
    <p:extLst>
      <p:ext uri="{BB962C8B-B14F-4D97-AF65-F5344CB8AC3E}">
        <p14:creationId xmlns:p14="http://schemas.microsoft.com/office/powerpoint/2010/main" val="2789729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80">
                                          <p:stCondLst>
                                            <p:cond delay="0"/>
                                          </p:stCondLst>
                                        </p:cTn>
                                        <p:tgtEl>
                                          <p:spTgt spid="65"/>
                                        </p:tgtEl>
                                      </p:cBhvr>
                                    </p:animEffect>
                                    <p:anim calcmode="lin" valueType="num">
                                      <p:cBhvr>
                                        <p:cTn id="2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8" dur="26">
                                          <p:stCondLst>
                                            <p:cond delay="650"/>
                                          </p:stCondLst>
                                        </p:cTn>
                                        <p:tgtEl>
                                          <p:spTgt spid="65"/>
                                        </p:tgtEl>
                                      </p:cBhvr>
                                      <p:to x="100000" y="60000"/>
                                    </p:animScale>
                                    <p:animScale>
                                      <p:cBhvr>
                                        <p:cTn id="29" dur="166" decel="50000">
                                          <p:stCondLst>
                                            <p:cond delay="676"/>
                                          </p:stCondLst>
                                        </p:cTn>
                                        <p:tgtEl>
                                          <p:spTgt spid="65"/>
                                        </p:tgtEl>
                                      </p:cBhvr>
                                      <p:to x="100000" y="100000"/>
                                    </p:animScale>
                                    <p:animScale>
                                      <p:cBhvr>
                                        <p:cTn id="30" dur="26">
                                          <p:stCondLst>
                                            <p:cond delay="1312"/>
                                          </p:stCondLst>
                                        </p:cTn>
                                        <p:tgtEl>
                                          <p:spTgt spid="65"/>
                                        </p:tgtEl>
                                      </p:cBhvr>
                                      <p:to x="100000" y="80000"/>
                                    </p:animScale>
                                    <p:animScale>
                                      <p:cBhvr>
                                        <p:cTn id="31" dur="166" decel="50000">
                                          <p:stCondLst>
                                            <p:cond delay="1338"/>
                                          </p:stCondLst>
                                        </p:cTn>
                                        <p:tgtEl>
                                          <p:spTgt spid="65"/>
                                        </p:tgtEl>
                                      </p:cBhvr>
                                      <p:to x="100000" y="100000"/>
                                    </p:animScale>
                                    <p:animScale>
                                      <p:cBhvr>
                                        <p:cTn id="32" dur="26">
                                          <p:stCondLst>
                                            <p:cond delay="1642"/>
                                          </p:stCondLst>
                                        </p:cTn>
                                        <p:tgtEl>
                                          <p:spTgt spid="65"/>
                                        </p:tgtEl>
                                      </p:cBhvr>
                                      <p:to x="100000" y="90000"/>
                                    </p:animScale>
                                    <p:animScale>
                                      <p:cBhvr>
                                        <p:cTn id="33" dur="166" decel="50000">
                                          <p:stCondLst>
                                            <p:cond delay="1668"/>
                                          </p:stCondLst>
                                        </p:cTn>
                                        <p:tgtEl>
                                          <p:spTgt spid="65"/>
                                        </p:tgtEl>
                                      </p:cBhvr>
                                      <p:to x="100000" y="100000"/>
                                    </p:animScale>
                                    <p:animScale>
                                      <p:cBhvr>
                                        <p:cTn id="34" dur="26">
                                          <p:stCondLst>
                                            <p:cond delay="1808"/>
                                          </p:stCondLst>
                                        </p:cTn>
                                        <p:tgtEl>
                                          <p:spTgt spid="65"/>
                                        </p:tgtEl>
                                      </p:cBhvr>
                                      <p:to x="100000" y="95000"/>
                                    </p:animScale>
                                    <p:animScale>
                                      <p:cBhvr>
                                        <p:cTn id="35" dur="166" decel="50000">
                                          <p:stCondLst>
                                            <p:cond delay="1834"/>
                                          </p:stCondLst>
                                        </p:cTn>
                                        <p:tgtEl>
                                          <p:spTgt spid="6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anim calcmode="lin" valueType="num">
                                      <p:cBhvr>
                                        <p:cTn id="41" dur="2000" fill="hold"/>
                                        <p:tgtEl>
                                          <p:spTgt spid="6"/>
                                        </p:tgtEl>
                                        <p:attrNameLst>
                                          <p:attrName>ppt_w</p:attrName>
                                        </p:attrNameLst>
                                      </p:cBhvr>
                                      <p:tavLst>
                                        <p:tav tm="0" fmla="#ppt_w*sin(2.5*pi*$)">
                                          <p:val>
                                            <p:fltVal val="0"/>
                                          </p:val>
                                        </p:tav>
                                        <p:tav tm="100000">
                                          <p:val>
                                            <p:fltVal val="1"/>
                                          </p:val>
                                        </p:tav>
                                      </p:tavLst>
                                    </p:anim>
                                    <p:anim calcmode="lin" valueType="num">
                                      <p:cBhvr>
                                        <p:cTn id="4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2" grpId="0"/>
      <p:bldP spid="3"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a:extLst>
              <a:ext uri="{FF2B5EF4-FFF2-40B4-BE49-F238E27FC236}">
                <a16:creationId xmlns:a16="http://schemas.microsoft.com/office/drawing/2014/main" id="{3AD1FD0F-B68F-6BCB-47DB-0AB174481FC7}"/>
              </a:ext>
            </a:extLst>
          </p:cNvPr>
          <p:cNvSpPr>
            <a:spLocks noGrp="1"/>
          </p:cNvSpPr>
          <p:nvPr>
            <p:ph sz="quarter" idx="1"/>
          </p:nvPr>
        </p:nvSpPr>
        <p:spPr>
          <a:xfrm>
            <a:off x="1979612" y="1000125"/>
            <a:ext cx="7467600" cy="5473700"/>
          </a:xfrm>
        </p:spPr>
        <p:txBody>
          <a:bodyPr/>
          <a:lstStyle/>
          <a:p>
            <a:pPr eaLnBrk="1" hangingPunct="1"/>
            <a:endParaRPr lang="es-ES_tradnl" altLang="en-US"/>
          </a:p>
          <a:p>
            <a:pPr lvl="1" eaLnBrk="1" hangingPunct="1"/>
            <a:r>
              <a:rPr lang="es-ES_tradnl" altLang="en-US" sz="1800"/>
              <a:t>Rango o Recorrido de </a:t>
            </a:r>
            <a:r>
              <a:rPr lang="es-ES_tradnl" altLang="en-US" sz="1800" i="1"/>
              <a:t>f:</a:t>
            </a:r>
          </a:p>
          <a:p>
            <a:pPr lvl="1" eaLnBrk="1" hangingPunct="1">
              <a:buFont typeface="Wingdings 2" panose="05020102010507070707" pitchFamily="18" charset="2"/>
              <a:buNone/>
            </a:pPr>
            <a:r>
              <a:rPr lang="es-ES_tradnl" altLang="en-US" sz="1800"/>
              <a:t>	Es aquel subconjunto del codominio en el cual todos sus elementos son imagen de alguna preimagen del dominio o conjunto de partida. Se denota por </a:t>
            </a:r>
            <a:r>
              <a:rPr lang="es-ES_tradnl" altLang="en-US" sz="1800" b="1"/>
              <a:t>Rec </a:t>
            </a:r>
            <a:r>
              <a:rPr lang="es-ES_tradnl" altLang="en-US" sz="1800" b="1" i="1"/>
              <a:t>f</a:t>
            </a:r>
            <a:r>
              <a:rPr lang="es-ES_tradnl" altLang="en-US" sz="1800"/>
              <a:t>.</a:t>
            </a:r>
          </a:p>
          <a:p>
            <a:pPr lvl="1" eaLnBrk="1" hangingPunct="1">
              <a:buFont typeface="Wingdings 2" panose="05020102010507070707" pitchFamily="18" charset="2"/>
              <a:buNone/>
            </a:pPr>
            <a:endParaRPr lang="es-ES_tradnl" altLang="en-US" sz="1800"/>
          </a:p>
        </p:txBody>
      </p:sp>
      <p:sp>
        <p:nvSpPr>
          <p:cNvPr id="5" name="4 Elipse">
            <a:extLst>
              <a:ext uri="{FF2B5EF4-FFF2-40B4-BE49-F238E27FC236}">
                <a16:creationId xmlns:a16="http://schemas.microsoft.com/office/drawing/2014/main" id="{1FABAD34-9438-1DEC-FDC0-67035F42B9B4}"/>
              </a:ext>
            </a:extLst>
          </p:cNvPr>
          <p:cNvSpPr/>
          <p:nvPr/>
        </p:nvSpPr>
        <p:spPr>
          <a:xfrm>
            <a:off x="6308726" y="3214686"/>
            <a:ext cx="1285884" cy="207170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6390" name="6 CuadroTexto">
            <a:extLst>
              <a:ext uri="{FF2B5EF4-FFF2-40B4-BE49-F238E27FC236}">
                <a16:creationId xmlns:a16="http://schemas.microsoft.com/office/drawing/2014/main" id="{136E2484-A16E-A0B9-325F-752D86FE277E}"/>
              </a:ext>
            </a:extLst>
          </p:cNvPr>
          <p:cNvSpPr txBox="1">
            <a:spLocks noChangeArrowheads="1"/>
          </p:cNvSpPr>
          <p:nvPr/>
        </p:nvSpPr>
        <p:spPr bwMode="auto">
          <a:xfrm>
            <a:off x="6808787" y="3254375"/>
            <a:ext cx="3571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a:p>
            <a:pPr eaLnBrk="1" hangingPunct="1">
              <a:spcBef>
                <a:spcPct val="0"/>
              </a:spcBef>
              <a:buClrTx/>
              <a:buSzTx/>
              <a:buFontTx/>
              <a:buNone/>
            </a:pPr>
            <a:r>
              <a:rPr lang="es-ES_tradnl" altLang="en-US" sz="1800"/>
              <a:t>2</a:t>
            </a:r>
          </a:p>
          <a:p>
            <a:pPr eaLnBrk="1" hangingPunct="1">
              <a:spcBef>
                <a:spcPct val="0"/>
              </a:spcBef>
              <a:buClrTx/>
              <a:buSzTx/>
              <a:buFontTx/>
              <a:buNone/>
            </a:pPr>
            <a:r>
              <a:rPr lang="es-ES_tradnl" altLang="en-US" sz="1800"/>
              <a:t>3</a:t>
            </a:r>
          </a:p>
          <a:p>
            <a:pPr eaLnBrk="1" hangingPunct="1">
              <a:spcBef>
                <a:spcPct val="0"/>
              </a:spcBef>
              <a:buClrTx/>
              <a:buSzTx/>
              <a:buFontTx/>
              <a:buNone/>
            </a:pPr>
            <a:r>
              <a:rPr lang="es-ES_tradnl" altLang="en-US" sz="1800"/>
              <a:t>4</a:t>
            </a:r>
          </a:p>
          <a:p>
            <a:pPr eaLnBrk="1" hangingPunct="1">
              <a:spcBef>
                <a:spcPct val="0"/>
              </a:spcBef>
              <a:buClrTx/>
              <a:buSzTx/>
              <a:buFontTx/>
              <a:buNone/>
            </a:pPr>
            <a:r>
              <a:rPr lang="es-ES_tradnl" altLang="en-US" sz="1800"/>
              <a:t>5</a:t>
            </a:r>
          </a:p>
          <a:p>
            <a:pPr eaLnBrk="1" hangingPunct="1">
              <a:spcBef>
                <a:spcPct val="0"/>
              </a:spcBef>
              <a:buClrTx/>
              <a:buSzTx/>
              <a:buFontTx/>
              <a:buNone/>
            </a:pPr>
            <a:r>
              <a:rPr lang="es-ES_tradnl" altLang="en-US" sz="1800"/>
              <a:t>6</a:t>
            </a:r>
          </a:p>
          <a:p>
            <a:pPr eaLnBrk="1" hangingPunct="1">
              <a:spcBef>
                <a:spcPct val="0"/>
              </a:spcBef>
              <a:buClrTx/>
              <a:buSzTx/>
              <a:buFontTx/>
              <a:buNone/>
            </a:pPr>
            <a:r>
              <a:rPr lang="es-ES_tradnl" altLang="en-US" sz="1800"/>
              <a:t>7</a:t>
            </a:r>
          </a:p>
        </p:txBody>
      </p:sp>
      <p:sp>
        <p:nvSpPr>
          <p:cNvPr id="16391" name="20 CuadroTexto">
            <a:extLst>
              <a:ext uri="{FF2B5EF4-FFF2-40B4-BE49-F238E27FC236}">
                <a16:creationId xmlns:a16="http://schemas.microsoft.com/office/drawing/2014/main" id="{9A69680B-B07F-2E64-6FED-4379B91BA47F}"/>
              </a:ext>
            </a:extLst>
          </p:cNvPr>
          <p:cNvSpPr txBox="1">
            <a:spLocks noChangeArrowheads="1"/>
          </p:cNvSpPr>
          <p:nvPr/>
        </p:nvSpPr>
        <p:spPr bwMode="auto">
          <a:xfrm>
            <a:off x="2593975" y="5786438"/>
            <a:ext cx="6572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Se puede ver que para todo elemento de </a:t>
            </a:r>
            <a:r>
              <a:rPr lang="es-ES_tradnl" altLang="en-US" sz="1800" i="1"/>
              <a:t>A</a:t>
            </a:r>
            <a:r>
              <a:rPr lang="es-ES_tradnl" altLang="en-US" sz="1800"/>
              <a:t>, existe sólo una imagen en </a:t>
            </a:r>
            <a:r>
              <a:rPr lang="es-ES_tradnl" altLang="en-US" sz="1800" i="1"/>
              <a:t>B.</a:t>
            </a:r>
            <a:endParaRPr lang="es-ES_tradnl" altLang="en-US" sz="1800"/>
          </a:p>
        </p:txBody>
      </p:sp>
      <p:grpSp>
        <p:nvGrpSpPr>
          <p:cNvPr id="16392" name="28 Grupo">
            <a:extLst>
              <a:ext uri="{FF2B5EF4-FFF2-40B4-BE49-F238E27FC236}">
                <a16:creationId xmlns:a16="http://schemas.microsoft.com/office/drawing/2014/main" id="{F13B5B8B-43CF-3946-7968-D6AA25990654}"/>
              </a:ext>
            </a:extLst>
          </p:cNvPr>
          <p:cNvGrpSpPr>
            <a:grpSpLocks/>
          </p:cNvGrpSpPr>
          <p:nvPr/>
        </p:nvGrpSpPr>
        <p:grpSpPr bwMode="auto">
          <a:xfrm>
            <a:off x="3879850" y="2714625"/>
            <a:ext cx="3714750" cy="2603500"/>
            <a:chOff x="2357422" y="2714620"/>
            <a:chExt cx="3714776" cy="2602829"/>
          </a:xfrm>
        </p:grpSpPr>
        <p:sp>
          <p:nvSpPr>
            <p:cNvPr id="10" name="9 Elipse">
              <a:extLst>
                <a:ext uri="{FF2B5EF4-FFF2-40B4-BE49-F238E27FC236}">
                  <a16:creationId xmlns:a16="http://schemas.microsoft.com/office/drawing/2014/main" id="{AB21B530-8874-18D8-285A-6E9F5C95CD9F}"/>
                </a:ext>
              </a:extLst>
            </p:cNvPr>
            <p:cNvSpPr/>
            <p:nvPr/>
          </p:nvSpPr>
          <p:spPr>
            <a:xfrm>
              <a:off x="2357422" y="3214686"/>
              <a:ext cx="1285884" cy="207170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6397" name="5 CuadroTexto">
              <a:extLst>
                <a:ext uri="{FF2B5EF4-FFF2-40B4-BE49-F238E27FC236}">
                  <a16:creationId xmlns:a16="http://schemas.microsoft.com/office/drawing/2014/main" id="{49F9D82E-8C19-3359-97CD-04217FA6BD24}"/>
                </a:ext>
              </a:extLst>
            </p:cNvPr>
            <p:cNvSpPr txBox="1">
              <a:spLocks noChangeArrowheads="1"/>
            </p:cNvSpPr>
            <p:nvPr/>
          </p:nvSpPr>
          <p:spPr bwMode="auto">
            <a:xfrm>
              <a:off x="2857488" y="3451870"/>
              <a:ext cx="357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a:p>
              <a:pPr eaLnBrk="1" hangingPunct="1">
                <a:spcBef>
                  <a:spcPct val="0"/>
                </a:spcBef>
                <a:buClrTx/>
                <a:buSzTx/>
                <a:buFontTx/>
                <a:buNone/>
              </a:pPr>
              <a:r>
                <a:rPr lang="es-ES_tradnl" altLang="en-US" sz="1800" i="1"/>
                <a:t>b</a:t>
              </a:r>
            </a:p>
            <a:p>
              <a:pPr eaLnBrk="1" hangingPunct="1">
                <a:spcBef>
                  <a:spcPct val="0"/>
                </a:spcBef>
                <a:buClrTx/>
                <a:buSzTx/>
                <a:buFontTx/>
                <a:buNone/>
              </a:pPr>
              <a:r>
                <a:rPr lang="es-ES_tradnl" altLang="en-US" sz="1800" i="1"/>
                <a:t>c</a:t>
              </a:r>
            </a:p>
            <a:p>
              <a:pPr eaLnBrk="1" hangingPunct="1">
                <a:spcBef>
                  <a:spcPct val="0"/>
                </a:spcBef>
                <a:buClrTx/>
                <a:buSzTx/>
                <a:buFontTx/>
                <a:buNone/>
              </a:pPr>
              <a:r>
                <a:rPr lang="es-ES_tradnl" altLang="en-US" sz="1800" i="1"/>
                <a:t>d</a:t>
              </a:r>
            </a:p>
            <a:p>
              <a:pPr eaLnBrk="1" hangingPunct="1">
                <a:spcBef>
                  <a:spcPct val="0"/>
                </a:spcBef>
                <a:buClrTx/>
                <a:buSzTx/>
                <a:buFontTx/>
                <a:buNone/>
              </a:pPr>
              <a:r>
                <a:rPr lang="es-ES_tradnl" altLang="en-US" sz="1800" i="1"/>
                <a:t>e</a:t>
              </a:r>
            </a:p>
          </p:txBody>
        </p:sp>
        <p:sp>
          <p:nvSpPr>
            <p:cNvPr id="22" name="21 Elipse">
              <a:extLst>
                <a:ext uri="{FF2B5EF4-FFF2-40B4-BE49-F238E27FC236}">
                  <a16:creationId xmlns:a16="http://schemas.microsoft.com/office/drawing/2014/main" id="{9326D4AF-58EE-4E28-56F9-0F4C6B9659CE}"/>
                </a:ext>
              </a:extLst>
            </p:cNvPr>
            <p:cNvSpPr/>
            <p:nvPr/>
          </p:nvSpPr>
          <p:spPr>
            <a:xfrm>
              <a:off x="4786314" y="3245747"/>
              <a:ext cx="1285884" cy="207170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6401" name="22 CuadroTexto">
              <a:extLst>
                <a:ext uri="{FF2B5EF4-FFF2-40B4-BE49-F238E27FC236}">
                  <a16:creationId xmlns:a16="http://schemas.microsoft.com/office/drawing/2014/main" id="{BFA2E18C-A384-0650-BD6B-CAA0CCFA6542}"/>
                </a:ext>
              </a:extLst>
            </p:cNvPr>
            <p:cNvSpPr txBox="1">
              <a:spLocks noChangeArrowheads="1"/>
            </p:cNvSpPr>
            <p:nvPr/>
          </p:nvSpPr>
          <p:spPr bwMode="auto">
            <a:xfrm>
              <a:off x="5286380" y="3286124"/>
              <a:ext cx="35719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a:p>
              <a:pPr eaLnBrk="1" hangingPunct="1">
                <a:spcBef>
                  <a:spcPct val="0"/>
                </a:spcBef>
                <a:buClrTx/>
                <a:buSzTx/>
                <a:buFontTx/>
                <a:buNone/>
              </a:pPr>
              <a:r>
                <a:rPr lang="es-ES_tradnl" altLang="en-US" sz="1800"/>
                <a:t>2</a:t>
              </a:r>
            </a:p>
            <a:p>
              <a:pPr eaLnBrk="1" hangingPunct="1">
                <a:spcBef>
                  <a:spcPct val="0"/>
                </a:spcBef>
                <a:buClrTx/>
                <a:buSzTx/>
                <a:buFontTx/>
                <a:buNone/>
              </a:pPr>
              <a:r>
                <a:rPr lang="es-ES_tradnl" altLang="en-US" sz="1800"/>
                <a:t>3</a:t>
              </a:r>
            </a:p>
            <a:p>
              <a:pPr eaLnBrk="1" hangingPunct="1">
                <a:spcBef>
                  <a:spcPct val="0"/>
                </a:spcBef>
                <a:buClrTx/>
                <a:buSzTx/>
                <a:buFontTx/>
                <a:buNone/>
              </a:pPr>
              <a:r>
                <a:rPr lang="es-ES_tradnl" altLang="en-US" sz="1800"/>
                <a:t>4</a:t>
              </a:r>
            </a:p>
            <a:p>
              <a:pPr eaLnBrk="1" hangingPunct="1">
                <a:spcBef>
                  <a:spcPct val="0"/>
                </a:spcBef>
                <a:buClrTx/>
                <a:buSzTx/>
                <a:buFontTx/>
                <a:buNone/>
              </a:pPr>
              <a:r>
                <a:rPr lang="es-ES_tradnl" altLang="en-US" sz="1800"/>
                <a:t>5</a:t>
              </a:r>
            </a:p>
            <a:p>
              <a:pPr eaLnBrk="1" hangingPunct="1">
                <a:spcBef>
                  <a:spcPct val="0"/>
                </a:spcBef>
                <a:buClrTx/>
                <a:buSzTx/>
                <a:buFontTx/>
                <a:buNone/>
              </a:pPr>
              <a:r>
                <a:rPr lang="es-ES_tradnl" altLang="en-US" sz="1800"/>
                <a:t>6</a:t>
              </a:r>
            </a:p>
            <a:p>
              <a:pPr eaLnBrk="1" hangingPunct="1">
                <a:spcBef>
                  <a:spcPct val="0"/>
                </a:spcBef>
                <a:buClrTx/>
                <a:buSzTx/>
                <a:buFontTx/>
                <a:buNone/>
              </a:pPr>
              <a:r>
                <a:rPr lang="es-ES_tradnl" altLang="en-US" sz="1800"/>
                <a:t>7</a:t>
              </a:r>
            </a:p>
          </p:txBody>
        </p:sp>
        <p:cxnSp>
          <p:nvCxnSpPr>
            <p:cNvPr id="18" name="17 Conector recto de flecha">
              <a:extLst>
                <a:ext uri="{FF2B5EF4-FFF2-40B4-BE49-F238E27FC236}">
                  <a16:creationId xmlns:a16="http://schemas.microsoft.com/office/drawing/2014/main" id="{34EA6202-C286-58A6-C18B-3EDCBCF47385}"/>
                </a:ext>
              </a:extLst>
            </p:cNvPr>
            <p:cNvCxnSpPr/>
            <p:nvPr/>
          </p:nvCxnSpPr>
          <p:spPr>
            <a:xfrm flipV="1">
              <a:off x="3214678" y="4285840"/>
              <a:ext cx="2071701" cy="2142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a:extLst>
                <a:ext uri="{FF2B5EF4-FFF2-40B4-BE49-F238E27FC236}">
                  <a16:creationId xmlns:a16="http://schemas.microsoft.com/office/drawing/2014/main" id="{27D7213D-2C19-CEEE-B775-E12056EA4C90}"/>
                </a:ext>
              </a:extLst>
            </p:cNvPr>
            <p:cNvCxnSpPr>
              <a:stCxn id="16397" idx="3"/>
            </p:cNvCxnSpPr>
            <p:nvPr/>
          </p:nvCxnSpPr>
          <p:spPr>
            <a:xfrm flipV="1">
              <a:off x="3214678" y="4000164"/>
              <a:ext cx="2071701" cy="1904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13 Conector recto de flecha">
              <a:extLst>
                <a:ext uri="{FF2B5EF4-FFF2-40B4-BE49-F238E27FC236}">
                  <a16:creationId xmlns:a16="http://schemas.microsoft.com/office/drawing/2014/main" id="{E7F3F371-1D77-FE0C-6EE0-7AA7F449E3E7}"/>
                </a:ext>
              </a:extLst>
            </p:cNvPr>
            <p:cNvCxnSpPr/>
            <p:nvPr/>
          </p:nvCxnSpPr>
          <p:spPr>
            <a:xfrm flipV="1">
              <a:off x="3214678" y="3714487"/>
              <a:ext cx="2071701" cy="2142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a:extLst>
                <a:ext uri="{FF2B5EF4-FFF2-40B4-BE49-F238E27FC236}">
                  <a16:creationId xmlns:a16="http://schemas.microsoft.com/office/drawing/2014/main" id="{D99E45A0-01E5-3C41-CD52-94B633233091}"/>
                </a:ext>
              </a:extLst>
            </p:cNvPr>
            <p:cNvCxnSpPr/>
            <p:nvPr/>
          </p:nvCxnSpPr>
          <p:spPr>
            <a:xfrm flipV="1">
              <a:off x="3214678" y="3428811"/>
              <a:ext cx="2071701" cy="2142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19 Conector recto de flecha">
              <a:extLst>
                <a:ext uri="{FF2B5EF4-FFF2-40B4-BE49-F238E27FC236}">
                  <a16:creationId xmlns:a16="http://schemas.microsoft.com/office/drawing/2014/main" id="{95191E5B-F923-B4AF-E4CF-075FC074AF9E}"/>
                </a:ext>
              </a:extLst>
            </p:cNvPr>
            <p:cNvCxnSpPr/>
            <p:nvPr/>
          </p:nvCxnSpPr>
          <p:spPr>
            <a:xfrm>
              <a:off x="3214678" y="4785774"/>
              <a:ext cx="2071701" cy="2856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407" name="23 CuadroTexto">
              <a:extLst>
                <a:ext uri="{FF2B5EF4-FFF2-40B4-BE49-F238E27FC236}">
                  <a16:creationId xmlns:a16="http://schemas.microsoft.com/office/drawing/2014/main" id="{23E1A27A-A43E-01AD-3F1F-74EA64265CB2}"/>
                </a:ext>
              </a:extLst>
            </p:cNvPr>
            <p:cNvSpPr txBox="1">
              <a:spLocks noChangeArrowheads="1"/>
            </p:cNvSpPr>
            <p:nvPr/>
          </p:nvSpPr>
          <p:spPr bwMode="auto">
            <a:xfrm>
              <a:off x="2857488" y="291679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p:txBody>
        </p:sp>
        <p:sp>
          <p:nvSpPr>
            <p:cNvPr id="16408" name="24 CuadroTexto">
              <a:extLst>
                <a:ext uri="{FF2B5EF4-FFF2-40B4-BE49-F238E27FC236}">
                  <a16:creationId xmlns:a16="http://schemas.microsoft.com/office/drawing/2014/main" id="{DFCC6119-30EB-4CB1-2192-FD3E3B7A6858}"/>
                </a:ext>
              </a:extLst>
            </p:cNvPr>
            <p:cNvSpPr txBox="1">
              <a:spLocks noChangeArrowheads="1"/>
            </p:cNvSpPr>
            <p:nvPr/>
          </p:nvSpPr>
          <p:spPr bwMode="auto">
            <a:xfrm>
              <a:off x="5286380" y="291679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B</a:t>
              </a:r>
            </a:p>
          </p:txBody>
        </p:sp>
        <p:cxnSp>
          <p:nvCxnSpPr>
            <p:cNvPr id="27" name="26 Conector recto de flecha">
              <a:extLst>
                <a:ext uri="{FF2B5EF4-FFF2-40B4-BE49-F238E27FC236}">
                  <a16:creationId xmlns:a16="http://schemas.microsoft.com/office/drawing/2014/main" id="{E881561A-6A1F-CC1F-B7F1-457B05DE3990}"/>
                </a:ext>
              </a:extLst>
            </p:cNvPr>
            <p:cNvCxnSpPr/>
            <p:nvPr/>
          </p:nvCxnSpPr>
          <p:spPr>
            <a:xfrm>
              <a:off x="3286115" y="3071716"/>
              <a:ext cx="192882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410" name="27 CuadroTexto">
              <a:extLst>
                <a:ext uri="{FF2B5EF4-FFF2-40B4-BE49-F238E27FC236}">
                  <a16:creationId xmlns:a16="http://schemas.microsoft.com/office/drawing/2014/main" id="{C05BD199-2172-C326-494D-FFED8E8F9D85}"/>
                </a:ext>
              </a:extLst>
            </p:cNvPr>
            <p:cNvSpPr txBox="1">
              <a:spLocks noChangeArrowheads="1"/>
            </p:cNvSpPr>
            <p:nvPr/>
          </p:nvSpPr>
          <p:spPr bwMode="auto">
            <a:xfrm>
              <a:off x="4071934" y="2714620"/>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f</a:t>
              </a:r>
            </a:p>
          </p:txBody>
        </p:sp>
      </p:grpSp>
      <p:sp>
        <p:nvSpPr>
          <p:cNvPr id="26" name="1 Título">
            <a:extLst>
              <a:ext uri="{FF2B5EF4-FFF2-40B4-BE49-F238E27FC236}">
                <a16:creationId xmlns:a16="http://schemas.microsoft.com/office/drawing/2014/main" id="{44AA90B3-98EE-A269-10D7-FE6979CB9E6F}"/>
              </a:ext>
            </a:extLst>
          </p:cNvPr>
          <p:cNvSpPr>
            <a:spLocks noGrp="1"/>
          </p:cNvSpPr>
          <p:nvPr>
            <p:ph type="title"/>
          </p:nvPr>
        </p:nvSpPr>
        <p:spPr/>
        <p:txBody>
          <a:bodyPr/>
          <a:lstStyle/>
          <a:p>
            <a:pPr>
              <a:defRPr/>
            </a:pPr>
            <a:r>
              <a:rPr lang="es-ES_tradnl" b="1" u="sng" dirty="0"/>
              <a:t>Función</a:t>
            </a:r>
            <a:endParaRPr lang="es-ES_tradnl" dirty="0"/>
          </a:p>
        </p:txBody>
      </p:sp>
    </p:spTree>
    <p:extLst>
      <p:ext uri="{BB962C8B-B14F-4D97-AF65-F5344CB8AC3E}">
        <p14:creationId xmlns:p14="http://schemas.microsoft.com/office/powerpoint/2010/main" val="197958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a:extLst>
              <a:ext uri="{FF2B5EF4-FFF2-40B4-BE49-F238E27FC236}">
                <a16:creationId xmlns:a16="http://schemas.microsoft.com/office/drawing/2014/main" id="{3E258266-5521-8C8C-67D5-065D448D1DC1}"/>
              </a:ext>
            </a:extLst>
          </p:cNvPr>
          <p:cNvSpPr>
            <a:spLocks noGrp="1"/>
          </p:cNvSpPr>
          <p:nvPr>
            <p:ph sz="quarter" idx="1"/>
          </p:nvPr>
        </p:nvSpPr>
        <p:spPr>
          <a:xfrm>
            <a:off x="1979612" y="428625"/>
            <a:ext cx="7467600" cy="6045200"/>
          </a:xfrm>
        </p:spPr>
        <p:txBody>
          <a:bodyPr/>
          <a:lstStyle/>
          <a:p>
            <a:pPr eaLnBrk="1" hangingPunct="1"/>
            <a:r>
              <a:rPr lang="es-ES_tradnl" altLang="en-US" sz="1800"/>
              <a:t>Luego para la función </a:t>
            </a:r>
            <a:r>
              <a:rPr lang="es-ES_tradnl" altLang="en-US" sz="1800" i="1"/>
              <a:t>f</a:t>
            </a:r>
            <a:r>
              <a:rPr lang="es-ES_tradnl" altLang="en-US" sz="1800"/>
              <a:t> denotada:</a:t>
            </a:r>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buFont typeface="Wingdings" panose="05000000000000000000" pitchFamily="2" charset="2"/>
              <a:buNone/>
            </a:pPr>
            <a:endParaRPr lang="es-ES_tradnl" altLang="en-US" sz="1800"/>
          </a:p>
          <a:p>
            <a:pPr eaLnBrk="1" hangingPunct="1">
              <a:buFont typeface="Wingdings" panose="05000000000000000000" pitchFamily="2" charset="2"/>
              <a:buNone/>
            </a:pPr>
            <a:endParaRPr lang="es-ES_tradnl" altLang="en-US" sz="1800"/>
          </a:p>
          <a:p>
            <a:pPr lvl="1" eaLnBrk="1" hangingPunct="1"/>
            <a:r>
              <a:rPr lang="es-ES_tradnl" altLang="en-US" sz="1800"/>
              <a:t>Dominio de </a:t>
            </a:r>
            <a:r>
              <a:rPr lang="es-ES_tradnl" altLang="en-US" sz="1800" i="1"/>
              <a:t>f</a:t>
            </a:r>
            <a:r>
              <a:rPr lang="es-ES_tradnl" altLang="en-US" sz="1800"/>
              <a:t> = Dom </a:t>
            </a:r>
            <a:r>
              <a:rPr lang="es-ES_tradnl" altLang="en-US" sz="1800" i="1"/>
              <a:t>f</a:t>
            </a:r>
            <a:r>
              <a:rPr lang="es-ES_tradnl" altLang="en-US" sz="1800"/>
              <a:t>                   = </a:t>
            </a:r>
            <a:r>
              <a:rPr lang="es-ES_tradnl" altLang="en-US" sz="1800" i="1"/>
              <a:t>A</a:t>
            </a:r>
            <a:r>
              <a:rPr lang="es-ES_tradnl" altLang="en-US" sz="1800"/>
              <a:t> = {</a:t>
            </a:r>
            <a:r>
              <a:rPr lang="es-ES_tradnl" altLang="en-US" sz="1800" i="1"/>
              <a:t>a, b, c, d, e</a:t>
            </a:r>
            <a:r>
              <a:rPr lang="es-ES_tradnl" altLang="en-US" sz="1800"/>
              <a:t>}</a:t>
            </a:r>
          </a:p>
          <a:p>
            <a:pPr lvl="1" eaLnBrk="1" hangingPunct="1"/>
            <a:r>
              <a:rPr lang="es-ES_tradnl" altLang="en-US" sz="1800"/>
              <a:t>Codominio                                     = </a:t>
            </a:r>
            <a:r>
              <a:rPr lang="es-ES_tradnl" altLang="en-US" sz="1800" i="1"/>
              <a:t>B</a:t>
            </a:r>
            <a:r>
              <a:rPr lang="es-ES_tradnl" altLang="en-US" sz="1800"/>
              <a:t> = {1, 2, 3, 4, 5, 6, 7}</a:t>
            </a:r>
          </a:p>
          <a:p>
            <a:pPr lvl="1" eaLnBrk="1" hangingPunct="1"/>
            <a:r>
              <a:rPr lang="es-ES_tradnl" altLang="en-US" sz="1800"/>
              <a:t>Rango o Recorrido de </a:t>
            </a:r>
            <a:r>
              <a:rPr lang="es-ES_tradnl" altLang="en-US" sz="1800" i="1"/>
              <a:t>f</a:t>
            </a:r>
            <a:r>
              <a:rPr lang="es-ES_tradnl" altLang="en-US" sz="1800"/>
              <a:t> = Rec </a:t>
            </a:r>
            <a:r>
              <a:rPr lang="es-ES_tradnl" altLang="en-US" sz="1800" i="1"/>
              <a:t>f</a:t>
            </a:r>
            <a:r>
              <a:rPr lang="es-ES_tradnl" altLang="en-US" sz="1800"/>
              <a:t>     = {1, 2, 3, 4, 7}</a:t>
            </a:r>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buFont typeface="Wingdings" panose="05000000000000000000" pitchFamily="2" charset="2"/>
              <a:buNone/>
            </a:pPr>
            <a:endParaRPr lang="es-ES_tradnl" altLang="en-US" sz="15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eaLnBrk="1" hangingPunct="1"/>
            <a:endParaRPr lang="es-ES_tradnl" altLang="en-US" sz="1800"/>
          </a:p>
          <a:p>
            <a:pPr lvl="1" algn="r" eaLnBrk="1" hangingPunct="1"/>
            <a:endParaRPr lang="es-ES_tradnl" altLang="en-US" sz="1500"/>
          </a:p>
        </p:txBody>
      </p:sp>
      <p:grpSp>
        <p:nvGrpSpPr>
          <p:cNvPr id="17411" name="19 Grupo">
            <a:extLst>
              <a:ext uri="{FF2B5EF4-FFF2-40B4-BE49-F238E27FC236}">
                <a16:creationId xmlns:a16="http://schemas.microsoft.com/office/drawing/2014/main" id="{63BC87EA-156A-A29A-3661-FA5C1F5917CC}"/>
              </a:ext>
            </a:extLst>
          </p:cNvPr>
          <p:cNvGrpSpPr>
            <a:grpSpLocks/>
          </p:cNvGrpSpPr>
          <p:nvPr/>
        </p:nvGrpSpPr>
        <p:grpSpPr bwMode="auto">
          <a:xfrm>
            <a:off x="3879850" y="857250"/>
            <a:ext cx="3714750" cy="2603500"/>
            <a:chOff x="2357422" y="2714620"/>
            <a:chExt cx="3714776" cy="2602829"/>
          </a:xfrm>
        </p:grpSpPr>
        <p:sp>
          <p:nvSpPr>
            <p:cNvPr id="21" name="20 Elipse">
              <a:extLst>
                <a:ext uri="{FF2B5EF4-FFF2-40B4-BE49-F238E27FC236}">
                  <a16:creationId xmlns:a16="http://schemas.microsoft.com/office/drawing/2014/main" id="{28A6F4DF-28F8-340F-FC45-C33A620726BC}"/>
                </a:ext>
              </a:extLst>
            </p:cNvPr>
            <p:cNvSpPr/>
            <p:nvPr/>
          </p:nvSpPr>
          <p:spPr>
            <a:xfrm>
              <a:off x="2357422" y="3214686"/>
              <a:ext cx="1285884" cy="207170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7417" name="21 CuadroTexto">
              <a:extLst>
                <a:ext uri="{FF2B5EF4-FFF2-40B4-BE49-F238E27FC236}">
                  <a16:creationId xmlns:a16="http://schemas.microsoft.com/office/drawing/2014/main" id="{2E2F3169-1B5B-9DE9-E7FF-FA4883D56763}"/>
                </a:ext>
              </a:extLst>
            </p:cNvPr>
            <p:cNvSpPr txBox="1">
              <a:spLocks noChangeArrowheads="1"/>
            </p:cNvSpPr>
            <p:nvPr/>
          </p:nvSpPr>
          <p:spPr bwMode="auto">
            <a:xfrm>
              <a:off x="2857488" y="3451870"/>
              <a:ext cx="357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a:p>
              <a:pPr eaLnBrk="1" hangingPunct="1">
                <a:spcBef>
                  <a:spcPct val="0"/>
                </a:spcBef>
                <a:buClrTx/>
                <a:buSzTx/>
                <a:buFontTx/>
                <a:buNone/>
              </a:pPr>
              <a:r>
                <a:rPr lang="es-ES_tradnl" altLang="en-US" sz="1800" i="1"/>
                <a:t>b</a:t>
              </a:r>
            </a:p>
            <a:p>
              <a:pPr eaLnBrk="1" hangingPunct="1">
                <a:spcBef>
                  <a:spcPct val="0"/>
                </a:spcBef>
                <a:buClrTx/>
                <a:buSzTx/>
                <a:buFontTx/>
                <a:buNone/>
              </a:pPr>
              <a:r>
                <a:rPr lang="es-ES_tradnl" altLang="en-US" sz="1800" i="1"/>
                <a:t>c</a:t>
              </a:r>
            </a:p>
            <a:p>
              <a:pPr eaLnBrk="1" hangingPunct="1">
                <a:spcBef>
                  <a:spcPct val="0"/>
                </a:spcBef>
                <a:buClrTx/>
                <a:buSzTx/>
                <a:buFontTx/>
                <a:buNone/>
              </a:pPr>
              <a:r>
                <a:rPr lang="es-ES_tradnl" altLang="en-US" sz="1800" i="1"/>
                <a:t>d</a:t>
              </a:r>
            </a:p>
            <a:p>
              <a:pPr eaLnBrk="1" hangingPunct="1">
                <a:spcBef>
                  <a:spcPct val="0"/>
                </a:spcBef>
                <a:buClrTx/>
                <a:buSzTx/>
                <a:buFontTx/>
                <a:buNone/>
              </a:pPr>
              <a:r>
                <a:rPr lang="es-ES_tradnl" altLang="en-US" sz="1800" i="1"/>
                <a:t>e</a:t>
              </a:r>
            </a:p>
          </p:txBody>
        </p:sp>
        <p:sp>
          <p:nvSpPr>
            <p:cNvPr id="23" name="22 Elipse">
              <a:extLst>
                <a:ext uri="{FF2B5EF4-FFF2-40B4-BE49-F238E27FC236}">
                  <a16:creationId xmlns:a16="http://schemas.microsoft.com/office/drawing/2014/main" id="{5D17C720-15D0-3368-D55E-AA5D48975C7D}"/>
                </a:ext>
              </a:extLst>
            </p:cNvPr>
            <p:cNvSpPr/>
            <p:nvPr/>
          </p:nvSpPr>
          <p:spPr>
            <a:xfrm>
              <a:off x="4786314" y="3245747"/>
              <a:ext cx="1285884" cy="207170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7421" name="23 CuadroTexto">
              <a:extLst>
                <a:ext uri="{FF2B5EF4-FFF2-40B4-BE49-F238E27FC236}">
                  <a16:creationId xmlns:a16="http://schemas.microsoft.com/office/drawing/2014/main" id="{D35DBBF7-F969-07FF-5021-16EA1926AE76}"/>
                </a:ext>
              </a:extLst>
            </p:cNvPr>
            <p:cNvSpPr txBox="1">
              <a:spLocks noChangeArrowheads="1"/>
            </p:cNvSpPr>
            <p:nvPr/>
          </p:nvSpPr>
          <p:spPr bwMode="auto">
            <a:xfrm>
              <a:off x="5286380" y="3286124"/>
              <a:ext cx="35719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a:p>
              <a:pPr eaLnBrk="1" hangingPunct="1">
                <a:spcBef>
                  <a:spcPct val="0"/>
                </a:spcBef>
                <a:buClrTx/>
                <a:buSzTx/>
                <a:buFontTx/>
                <a:buNone/>
              </a:pPr>
              <a:r>
                <a:rPr lang="es-ES_tradnl" altLang="en-US" sz="1800"/>
                <a:t>2</a:t>
              </a:r>
            </a:p>
            <a:p>
              <a:pPr eaLnBrk="1" hangingPunct="1">
                <a:spcBef>
                  <a:spcPct val="0"/>
                </a:spcBef>
                <a:buClrTx/>
                <a:buSzTx/>
                <a:buFontTx/>
                <a:buNone/>
              </a:pPr>
              <a:r>
                <a:rPr lang="es-ES_tradnl" altLang="en-US" sz="1800"/>
                <a:t>3</a:t>
              </a:r>
            </a:p>
            <a:p>
              <a:pPr eaLnBrk="1" hangingPunct="1">
                <a:spcBef>
                  <a:spcPct val="0"/>
                </a:spcBef>
                <a:buClrTx/>
                <a:buSzTx/>
                <a:buFontTx/>
                <a:buNone/>
              </a:pPr>
              <a:r>
                <a:rPr lang="es-ES_tradnl" altLang="en-US" sz="1800"/>
                <a:t>4</a:t>
              </a:r>
            </a:p>
            <a:p>
              <a:pPr eaLnBrk="1" hangingPunct="1">
                <a:spcBef>
                  <a:spcPct val="0"/>
                </a:spcBef>
                <a:buClrTx/>
                <a:buSzTx/>
                <a:buFontTx/>
                <a:buNone/>
              </a:pPr>
              <a:r>
                <a:rPr lang="es-ES_tradnl" altLang="en-US" sz="1800"/>
                <a:t>5</a:t>
              </a:r>
            </a:p>
            <a:p>
              <a:pPr eaLnBrk="1" hangingPunct="1">
                <a:spcBef>
                  <a:spcPct val="0"/>
                </a:spcBef>
                <a:buClrTx/>
                <a:buSzTx/>
                <a:buFontTx/>
                <a:buNone/>
              </a:pPr>
              <a:r>
                <a:rPr lang="es-ES_tradnl" altLang="en-US" sz="1800"/>
                <a:t>6</a:t>
              </a:r>
            </a:p>
            <a:p>
              <a:pPr eaLnBrk="1" hangingPunct="1">
                <a:spcBef>
                  <a:spcPct val="0"/>
                </a:spcBef>
                <a:buClrTx/>
                <a:buSzTx/>
                <a:buFontTx/>
                <a:buNone/>
              </a:pPr>
              <a:r>
                <a:rPr lang="es-ES_tradnl" altLang="en-US" sz="1800"/>
                <a:t>7</a:t>
              </a:r>
            </a:p>
          </p:txBody>
        </p:sp>
        <p:cxnSp>
          <p:nvCxnSpPr>
            <p:cNvPr id="25" name="24 Conector recto de flecha">
              <a:extLst>
                <a:ext uri="{FF2B5EF4-FFF2-40B4-BE49-F238E27FC236}">
                  <a16:creationId xmlns:a16="http://schemas.microsoft.com/office/drawing/2014/main" id="{F2E0DFF3-D042-2B41-F11F-6058D80BACE4}"/>
                </a:ext>
              </a:extLst>
            </p:cNvPr>
            <p:cNvCxnSpPr/>
            <p:nvPr/>
          </p:nvCxnSpPr>
          <p:spPr>
            <a:xfrm flipV="1">
              <a:off x="3214678" y="4285840"/>
              <a:ext cx="2071701" cy="2142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25 Conector recto de flecha">
              <a:extLst>
                <a:ext uri="{FF2B5EF4-FFF2-40B4-BE49-F238E27FC236}">
                  <a16:creationId xmlns:a16="http://schemas.microsoft.com/office/drawing/2014/main" id="{87F62CE1-F9EA-EFD5-30F7-9BE502B5D8BA}"/>
                </a:ext>
              </a:extLst>
            </p:cNvPr>
            <p:cNvCxnSpPr>
              <a:stCxn id="17417" idx="3"/>
            </p:cNvCxnSpPr>
            <p:nvPr/>
          </p:nvCxnSpPr>
          <p:spPr>
            <a:xfrm flipV="1">
              <a:off x="3214678" y="4000164"/>
              <a:ext cx="2071701" cy="1904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26 Conector recto de flecha">
              <a:extLst>
                <a:ext uri="{FF2B5EF4-FFF2-40B4-BE49-F238E27FC236}">
                  <a16:creationId xmlns:a16="http://schemas.microsoft.com/office/drawing/2014/main" id="{915BA2C4-1706-3EF8-E6ED-48EC9DB8841A}"/>
                </a:ext>
              </a:extLst>
            </p:cNvPr>
            <p:cNvCxnSpPr/>
            <p:nvPr/>
          </p:nvCxnSpPr>
          <p:spPr>
            <a:xfrm flipV="1">
              <a:off x="3214678" y="3714487"/>
              <a:ext cx="2071701" cy="2142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27 Conector recto de flecha">
              <a:extLst>
                <a:ext uri="{FF2B5EF4-FFF2-40B4-BE49-F238E27FC236}">
                  <a16:creationId xmlns:a16="http://schemas.microsoft.com/office/drawing/2014/main" id="{15AFDC0A-2113-2643-084B-8FEA9AA9B34F}"/>
                </a:ext>
              </a:extLst>
            </p:cNvPr>
            <p:cNvCxnSpPr/>
            <p:nvPr/>
          </p:nvCxnSpPr>
          <p:spPr>
            <a:xfrm flipV="1">
              <a:off x="3214678" y="3428811"/>
              <a:ext cx="2071701" cy="2142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28 Conector recto de flecha">
              <a:extLst>
                <a:ext uri="{FF2B5EF4-FFF2-40B4-BE49-F238E27FC236}">
                  <a16:creationId xmlns:a16="http://schemas.microsoft.com/office/drawing/2014/main" id="{634AB743-D4A2-3C7E-EBD5-C12F3A3D4D78}"/>
                </a:ext>
              </a:extLst>
            </p:cNvPr>
            <p:cNvCxnSpPr/>
            <p:nvPr/>
          </p:nvCxnSpPr>
          <p:spPr>
            <a:xfrm>
              <a:off x="3214678" y="4785774"/>
              <a:ext cx="2071701" cy="2856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27" name="29 CuadroTexto">
              <a:extLst>
                <a:ext uri="{FF2B5EF4-FFF2-40B4-BE49-F238E27FC236}">
                  <a16:creationId xmlns:a16="http://schemas.microsoft.com/office/drawing/2014/main" id="{A2A139F8-B646-F399-4B45-3622E54651FF}"/>
                </a:ext>
              </a:extLst>
            </p:cNvPr>
            <p:cNvSpPr txBox="1">
              <a:spLocks noChangeArrowheads="1"/>
            </p:cNvSpPr>
            <p:nvPr/>
          </p:nvSpPr>
          <p:spPr bwMode="auto">
            <a:xfrm>
              <a:off x="2857488" y="291679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p:txBody>
        </p:sp>
        <p:sp>
          <p:nvSpPr>
            <p:cNvPr id="17428" name="30 CuadroTexto">
              <a:extLst>
                <a:ext uri="{FF2B5EF4-FFF2-40B4-BE49-F238E27FC236}">
                  <a16:creationId xmlns:a16="http://schemas.microsoft.com/office/drawing/2014/main" id="{D51D8D6C-28DC-79FC-8B60-5FC60BF0E358}"/>
                </a:ext>
              </a:extLst>
            </p:cNvPr>
            <p:cNvSpPr txBox="1">
              <a:spLocks noChangeArrowheads="1"/>
            </p:cNvSpPr>
            <p:nvPr/>
          </p:nvSpPr>
          <p:spPr bwMode="auto">
            <a:xfrm>
              <a:off x="5286380" y="291679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B</a:t>
              </a:r>
            </a:p>
          </p:txBody>
        </p:sp>
        <p:cxnSp>
          <p:nvCxnSpPr>
            <p:cNvPr id="32" name="31 Conector recto de flecha">
              <a:extLst>
                <a:ext uri="{FF2B5EF4-FFF2-40B4-BE49-F238E27FC236}">
                  <a16:creationId xmlns:a16="http://schemas.microsoft.com/office/drawing/2014/main" id="{694E4CB7-4810-04A4-DA08-B749BA2EDC7D}"/>
                </a:ext>
              </a:extLst>
            </p:cNvPr>
            <p:cNvCxnSpPr/>
            <p:nvPr/>
          </p:nvCxnSpPr>
          <p:spPr>
            <a:xfrm>
              <a:off x="3286115" y="3071716"/>
              <a:ext cx="192882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0" name="32 CuadroTexto">
              <a:extLst>
                <a:ext uri="{FF2B5EF4-FFF2-40B4-BE49-F238E27FC236}">
                  <a16:creationId xmlns:a16="http://schemas.microsoft.com/office/drawing/2014/main" id="{5F032AF5-1BC8-8D7A-1399-3B9616E02BED}"/>
                </a:ext>
              </a:extLst>
            </p:cNvPr>
            <p:cNvSpPr txBox="1">
              <a:spLocks noChangeArrowheads="1"/>
            </p:cNvSpPr>
            <p:nvPr/>
          </p:nvSpPr>
          <p:spPr bwMode="auto">
            <a:xfrm>
              <a:off x="4071934" y="2714620"/>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f</a:t>
              </a:r>
            </a:p>
          </p:txBody>
        </p:sp>
      </p:grpSp>
      <p:pic>
        <p:nvPicPr>
          <p:cNvPr id="17412" name="11 Imagen" descr="semaforo.gif">
            <a:extLst>
              <a:ext uri="{FF2B5EF4-FFF2-40B4-BE49-F238E27FC236}">
                <a16:creationId xmlns:a16="http://schemas.microsoft.com/office/drawing/2014/main" id="{21EE00CD-4E72-73B5-9293-45DDD130F7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162" y="5191126"/>
            <a:ext cx="14287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34 CuadroTexto">
            <a:extLst>
              <a:ext uri="{FF2B5EF4-FFF2-40B4-BE49-F238E27FC236}">
                <a16:creationId xmlns:a16="http://schemas.microsoft.com/office/drawing/2014/main" id="{A3060C17-169F-771C-621A-0F684CD59D5C}"/>
              </a:ext>
            </a:extLst>
          </p:cNvPr>
          <p:cNvSpPr txBox="1">
            <a:spLocks noChangeArrowheads="1"/>
          </p:cNvSpPr>
          <p:nvPr/>
        </p:nvSpPr>
        <p:spPr bwMode="auto">
          <a:xfrm>
            <a:off x="3379787" y="5786438"/>
            <a:ext cx="6072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Los elementos {5, 6} no son imagen de ninguna preimagen en </a:t>
            </a:r>
            <a:r>
              <a:rPr lang="es-ES_tradnl" altLang="en-US" sz="1800" i="1"/>
              <a:t>A, </a:t>
            </a:r>
            <a:r>
              <a:rPr lang="es-ES_tradnl" altLang="en-US" sz="1800"/>
              <a:t>luego no pertenecen al rango de </a:t>
            </a:r>
            <a:r>
              <a:rPr lang="es-ES_tradnl" altLang="en-US" sz="1800" b="1" i="1"/>
              <a:t>f</a:t>
            </a:r>
            <a:r>
              <a:rPr lang="es-ES_tradnl" altLang="en-US" sz="1800"/>
              <a:t> .</a:t>
            </a:r>
            <a:endParaRPr lang="es-ES_tradnl" altLang="en-US" sz="1800" i="1"/>
          </a:p>
        </p:txBody>
      </p:sp>
    </p:spTree>
    <p:extLst>
      <p:ext uri="{BB962C8B-B14F-4D97-AF65-F5344CB8AC3E}">
        <p14:creationId xmlns:p14="http://schemas.microsoft.com/office/powerpoint/2010/main" val="91658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07F1CBA-099B-65A5-FAB1-C016C2AABFF4}"/>
              </a:ext>
            </a:extLst>
          </p:cNvPr>
          <p:cNvSpPr>
            <a:spLocks noGrp="1"/>
          </p:cNvSpPr>
          <p:nvPr>
            <p:ph type="title"/>
          </p:nvPr>
        </p:nvSpPr>
        <p:spPr/>
        <p:txBody>
          <a:bodyPr/>
          <a:lstStyle/>
          <a:p>
            <a:pPr>
              <a:defRPr/>
            </a:pPr>
            <a:r>
              <a:rPr lang="es-ES_tradnl" dirty="0"/>
              <a:t>Clasificación</a:t>
            </a:r>
          </a:p>
        </p:txBody>
      </p:sp>
      <p:sp>
        <p:nvSpPr>
          <p:cNvPr id="18435" name="2 Marcador de contenido">
            <a:extLst>
              <a:ext uri="{FF2B5EF4-FFF2-40B4-BE49-F238E27FC236}">
                <a16:creationId xmlns:a16="http://schemas.microsoft.com/office/drawing/2014/main" id="{976078E8-037B-0649-DDD6-5FB36B94CE00}"/>
              </a:ext>
            </a:extLst>
          </p:cNvPr>
          <p:cNvSpPr>
            <a:spLocks noGrp="1"/>
          </p:cNvSpPr>
          <p:nvPr>
            <p:ph sz="quarter" idx="1"/>
          </p:nvPr>
        </p:nvSpPr>
        <p:spPr>
          <a:xfrm>
            <a:off x="1979612" y="1600201"/>
            <a:ext cx="7467600" cy="4873625"/>
          </a:xfrm>
        </p:spPr>
        <p:txBody>
          <a:bodyPr/>
          <a:lstStyle/>
          <a:p>
            <a:pPr eaLnBrk="1" hangingPunct="1"/>
            <a:r>
              <a:rPr lang="es-ES_tradnl" altLang="en-US" sz="1800" b="1"/>
              <a:t>a) Función Inyectiva: </a:t>
            </a:r>
            <a:r>
              <a:rPr lang="es-ES_tradnl" altLang="en-US" sz="1800"/>
              <a:t>Una inyección de </a:t>
            </a:r>
            <a:r>
              <a:rPr lang="es-ES_tradnl" altLang="en-US" sz="1800" i="1"/>
              <a:t>A</a:t>
            </a:r>
            <a:r>
              <a:rPr lang="es-ES_tradnl" altLang="en-US" sz="1800"/>
              <a:t> en </a:t>
            </a:r>
            <a:r>
              <a:rPr lang="es-ES_tradnl" altLang="en-US" sz="1800" i="1"/>
              <a:t>B </a:t>
            </a:r>
            <a:r>
              <a:rPr lang="es-ES_tradnl" altLang="en-US" sz="1800"/>
              <a:t>es toda </a:t>
            </a:r>
            <a:r>
              <a:rPr lang="es-ES_tradnl" altLang="en-US" sz="1800" i="1"/>
              <a:t>f</a:t>
            </a:r>
            <a:r>
              <a:rPr lang="es-ES_tradnl" altLang="en-US" sz="1800"/>
              <a:t> de </a:t>
            </a:r>
            <a:r>
              <a:rPr lang="es-ES_tradnl" altLang="en-US" sz="1800" i="1"/>
              <a:t>A</a:t>
            </a:r>
            <a:r>
              <a:rPr lang="es-ES_tradnl" altLang="en-US" sz="1800"/>
              <a:t> en </a:t>
            </a:r>
            <a:r>
              <a:rPr lang="es-ES_tradnl" altLang="en-US" sz="1800" i="1"/>
              <a:t>B,</a:t>
            </a:r>
            <a:r>
              <a:rPr lang="es-ES_tradnl" altLang="en-US" sz="1800"/>
              <a:t> de modo que a elementos distintos del dominio </a:t>
            </a:r>
            <a:r>
              <a:rPr lang="es-ES_tradnl" altLang="en-US" sz="1800" i="1"/>
              <a:t>A</a:t>
            </a:r>
            <a:r>
              <a:rPr lang="es-ES_tradnl" altLang="en-US" sz="1800"/>
              <a:t> le corresponden imágenes distintas en el codominio </a:t>
            </a:r>
            <a:r>
              <a:rPr lang="es-ES_tradnl" altLang="en-US" sz="1800" i="1"/>
              <a:t>B.</a:t>
            </a:r>
            <a:endParaRPr lang="es-ES_tradnl" altLang="en-US" sz="1800"/>
          </a:p>
          <a:p>
            <a:pPr eaLnBrk="1" hangingPunct="1">
              <a:buFont typeface="Wingdings" panose="05000000000000000000" pitchFamily="2" charset="2"/>
              <a:buNone/>
            </a:pPr>
            <a:r>
              <a:rPr lang="es-ES_tradnl" altLang="en-US" sz="1800" i="1"/>
              <a:t>	</a:t>
            </a:r>
            <a:r>
              <a:rPr lang="es-ES_tradnl" altLang="en-US" sz="1800"/>
              <a:t>Cada elemento de </a:t>
            </a:r>
            <a:r>
              <a:rPr lang="es-ES_tradnl" altLang="en-US" sz="1800" i="1"/>
              <a:t>A</a:t>
            </a:r>
            <a:r>
              <a:rPr lang="es-ES_tradnl" altLang="en-US" sz="1800"/>
              <a:t> tiene una única imagen en </a:t>
            </a:r>
            <a:r>
              <a:rPr lang="es-ES_tradnl" altLang="en-US" sz="1800" i="1"/>
              <a:t>B </a:t>
            </a:r>
            <a:r>
              <a:rPr lang="es-ES_tradnl" altLang="en-US" sz="1800"/>
              <a:t>(y sólo una), de tal forma que se verifica que # </a:t>
            </a:r>
            <a:r>
              <a:rPr lang="es-ES_tradnl" altLang="en-US" sz="1800" i="1"/>
              <a:t>A</a:t>
            </a:r>
            <a:r>
              <a:rPr lang="es-ES_tradnl" altLang="en-US" sz="1800"/>
              <a:t> ≤ # </a:t>
            </a:r>
            <a:r>
              <a:rPr lang="es-ES_tradnl" altLang="en-US" sz="1800" i="1"/>
              <a:t>B</a:t>
            </a:r>
            <a:r>
              <a:rPr lang="es-ES_tradnl" altLang="en-US" sz="1800"/>
              <a:t>.</a:t>
            </a:r>
            <a:endParaRPr lang="es-ES_tradnl" altLang="en-US" sz="1800" i="1"/>
          </a:p>
        </p:txBody>
      </p:sp>
      <p:sp>
        <p:nvSpPr>
          <p:cNvPr id="18436" name="19 CuadroTexto">
            <a:extLst>
              <a:ext uri="{FF2B5EF4-FFF2-40B4-BE49-F238E27FC236}">
                <a16:creationId xmlns:a16="http://schemas.microsoft.com/office/drawing/2014/main" id="{9269EFC3-4038-3D3B-FCC0-86885FF03387}"/>
              </a:ext>
            </a:extLst>
          </p:cNvPr>
          <p:cNvSpPr txBox="1">
            <a:spLocks noChangeArrowheads="1"/>
          </p:cNvSpPr>
          <p:nvPr/>
        </p:nvSpPr>
        <p:spPr bwMode="auto">
          <a:xfrm>
            <a:off x="2593976" y="5845175"/>
            <a:ext cx="671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Como se ve, 4 € </a:t>
            </a:r>
            <a:r>
              <a:rPr lang="es-ES_tradnl" altLang="en-US" sz="1800" i="1"/>
              <a:t>B </a:t>
            </a:r>
            <a:r>
              <a:rPr lang="es-ES_tradnl" altLang="en-US" sz="1800"/>
              <a:t>y no es imagen de ningún elemento de </a:t>
            </a:r>
            <a:r>
              <a:rPr lang="es-ES_tradnl" altLang="en-US" sz="1800" i="1"/>
              <a:t>A</a:t>
            </a:r>
          </a:p>
        </p:txBody>
      </p:sp>
      <p:grpSp>
        <p:nvGrpSpPr>
          <p:cNvPr id="18437" name="23 Grupo">
            <a:extLst>
              <a:ext uri="{FF2B5EF4-FFF2-40B4-BE49-F238E27FC236}">
                <a16:creationId xmlns:a16="http://schemas.microsoft.com/office/drawing/2014/main" id="{F949A86A-361B-6462-4F5D-7505F60B4744}"/>
              </a:ext>
            </a:extLst>
          </p:cNvPr>
          <p:cNvGrpSpPr>
            <a:grpSpLocks/>
          </p:cNvGrpSpPr>
          <p:nvPr/>
        </p:nvGrpSpPr>
        <p:grpSpPr bwMode="auto">
          <a:xfrm>
            <a:off x="3736976" y="3571876"/>
            <a:ext cx="3779837" cy="1857375"/>
            <a:chOff x="2214546" y="3571876"/>
            <a:chExt cx="3780402" cy="1857388"/>
          </a:xfrm>
        </p:grpSpPr>
        <p:grpSp>
          <p:nvGrpSpPr>
            <p:cNvPr id="18438" name="18 Grupo">
              <a:extLst>
                <a:ext uri="{FF2B5EF4-FFF2-40B4-BE49-F238E27FC236}">
                  <a16:creationId xmlns:a16="http://schemas.microsoft.com/office/drawing/2014/main" id="{354AEEC9-CEB0-2C6F-0D99-5E2F1918611B}"/>
                </a:ext>
              </a:extLst>
            </p:cNvPr>
            <p:cNvGrpSpPr>
              <a:grpSpLocks/>
            </p:cNvGrpSpPr>
            <p:nvPr/>
          </p:nvGrpSpPr>
          <p:grpSpPr bwMode="auto">
            <a:xfrm>
              <a:off x="2214546" y="3714752"/>
              <a:ext cx="3780402" cy="1714512"/>
              <a:chOff x="2214546" y="3714752"/>
              <a:chExt cx="3780402" cy="1714512"/>
            </a:xfrm>
          </p:grpSpPr>
          <p:sp>
            <p:nvSpPr>
              <p:cNvPr id="4" name="3 Elipse">
                <a:extLst>
                  <a:ext uri="{FF2B5EF4-FFF2-40B4-BE49-F238E27FC236}">
                    <a16:creationId xmlns:a16="http://schemas.microsoft.com/office/drawing/2014/main" id="{99064317-8AA0-AC76-77B6-49E175203E73}"/>
                  </a:ext>
                </a:extLst>
              </p:cNvPr>
              <p:cNvSpPr/>
              <p:nvPr/>
            </p:nvSpPr>
            <p:spPr>
              <a:xfrm>
                <a:off x="2357422" y="3857628"/>
                <a:ext cx="1071570" cy="15716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5" name="4 Elipse">
                <a:extLst>
                  <a:ext uri="{FF2B5EF4-FFF2-40B4-BE49-F238E27FC236}">
                    <a16:creationId xmlns:a16="http://schemas.microsoft.com/office/drawing/2014/main" id="{65C0D8D9-A406-87FD-9211-29716EF36DF2}"/>
                  </a:ext>
                </a:extLst>
              </p:cNvPr>
              <p:cNvSpPr/>
              <p:nvPr/>
            </p:nvSpPr>
            <p:spPr>
              <a:xfrm>
                <a:off x="4786314" y="3857628"/>
                <a:ext cx="1071570" cy="15716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8447" name="5 CuadroTexto">
                <a:extLst>
                  <a:ext uri="{FF2B5EF4-FFF2-40B4-BE49-F238E27FC236}">
                    <a16:creationId xmlns:a16="http://schemas.microsoft.com/office/drawing/2014/main" id="{DD9898A8-8B52-2350-93AA-EA6E56259112}"/>
                  </a:ext>
                </a:extLst>
              </p:cNvPr>
              <p:cNvSpPr txBox="1">
                <a:spLocks noChangeArrowheads="1"/>
              </p:cNvSpPr>
              <p:nvPr/>
            </p:nvSpPr>
            <p:spPr bwMode="auto">
              <a:xfrm>
                <a:off x="2714612" y="4071942"/>
                <a:ext cx="2857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a:p>
                <a:pPr eaLnBrk="1" hangingPunct="1">
                  <a:spcBef>
                    <a:spcPct val="0"/>
                  </a:spcBef>
                  <a:buClrTx/>
                  <a:buSzTx/>
                  <a:buFontTx/>
                  <a:buNone/>
                </a:pPr>
                <a:r>
                  <a:rPr lang="es-ES_tradnl" altLang="en-US" sz="1800" i="1"/>
                  <a:t>b</a:t>
                </a:r>
              </a:p>
              <a:p>
                <a:pPr eaLnBrk="1" hangingPunct="1">
                  <a:spcBef>
                    <a:spcPct val="0"/>
                  </a:spcBef>
                  <a:buClrTx/>
                  <a:buSzTx/>
                  <a:buFontTx/>
                  <a:buNone/>
                </a:pPr>
                <a:r>
                  <a:rPr lang="es-ES_tradnl" altLang="en-US" sz="1800" i="1"/>
                  <a:t>c</a:t>
                </a:r>
              </a:p>
              <a:p>
                <a:pPr eaLnBrk="1" hangingPunct="1">
                  <a:spcBef>
                    <a:spcPct val="0"/>
                  </a:spcBef>
                  <a:buClrTx/>
                  <a:buSzTx/>
                  <a:buFontTx/>
                  <a:buNone/>
                </a:pPr>
                <a:r>
                  <a:rPr lang="es-ES_tradnl" altLang="en-US" sz="1800" i="1"/>
                  <a:t>d</a:t>
                </a:r>
              </a:p>
            </p:txBody>
          </p:sp>
          <p:sp>
            <p:nvSpPr>
              <p:cNvPr id="18448" name="6 CuadroTexto">
                <a:extLst>
                  <a:ext uri="{FF2B5EF4-FFF2-40B4-BE49-F238E27FC236}">
                    <a16:creationId xmlns:a16="http://schemas.microsoft.com/office/drawing/2014/main" id="{ABE96A0E-7CC4-9E3E-5181-B1FD50D5C078}"/>
                  </a:ext>
                </a:extLst>
              </p:cNvPr>
              <p:cNvSpPr txBox="1">
                <a:spLocks noChangeArrowheads="1"/>
              </p:cNvSpPr>
              <p:nvPr/>
            </p:nvSpPr>
            <p:spPr bwMode="auto">
              <a:xfrm>
                <a:off x="5143504" y="3929066"/>
                <a:ext cx="357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a:p>
                <a:pPr eaLnBrk="1" hangingPunct="1">
                  <a:spcBef>
                    <a:spcPct val="0"/>
                  </a:spcBef>
                  <a:buClrTx/>
                  <a:buSzTx/>
                  <a:buFontTx/>
                  <a:buNone/>
                </a:pPr>
                <a:r>
                  <a:rPr lang="es-ES_tradnl" altLang="en-US" sz="1800"/>
                  <a:t>2</a:t>
                </a:r>
              </a:p>
              <a:p>
                <a:pPr eaLnBrk="1" hangingPunct="1">
                  <a:spcBef>
                    <a:spcPct val="0"/>
                  </a:spcBef>
                  <a:buClrTx/>
                  <a:buSzTx/>
                  <a:buFontTx/>
                  <a:buNone/>
                </a:pPr>
                <a:r>
                  <a:rPr lang="es-ES_tradnl" altLang="en-US" sz="1800"/>
                  <a:t>3</a:t>
                </a:r>
              </a:p>
              <a:p>
                <a:pPr eaLnBrk="1" hangingPunct="1">
                  <a:spcBef>
                    <a:spcPct val="0"/>
                  </a:spcBef>
                  <a:buClrTx/>
                  <a:buSzTx/>
                  <a:buFontTx/>
                  <a:buNone/>
                </a:pPr>
                <a:r>
                  <a:rPr lang="es-ES_tradnl" altLang="en-US" sz="1800"/>
                  <a:t>4</a:t>
                </a:r>
              </a:p>
              <a:p>
                <a:pPr eaLnBrk="1" hangingPunct="1">
                  <a:spcBef>
                    <a:spcPct val="0"/>
                  </a:spcBef>
                  <a:buClrTx/>
                  <a:buSzTx/>
                  <a:buFontTx/>
                  <a:buNone/>
                </a:pPr>
                <a:r>
                  <a:rPr lang="es-ES_tradnl" altLang="en-US" sz="1800"/>
                  <a:t>5</a:t>
                </a:r>
              </a:p>
            </p:txBody>
          </p:sp>
          <p:sp>
            <p:nvSpPr>
              <p:cNvPr id="18449" name="7 CuadroTexto">
                <a:extLst>
                  <a:ext uri="{FF2B5EF4-FFF2-40B4-BE49-F238E27FC236}">
                    <a16:creationId xmlns:a16="http://schemas.microsoft.com/office/drawing/2014/main" id="{AED4C944-49F6-944F-338B-1E048C7AB0CB}"/>
                  </a:ext>
                </a:extLst>
              </p:cNvPr>
              <p:cNvSpPr txBox="1">
                <a:spLocks noChangeArrowheads="1"/>
              </p:cNvSpPr>
              <p:nvPr/>
            </p:nvSpPr>
            <p:spPr bwMode="auto">
              <a:xfrm>
                <a:off x="2214546" y="371475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p:txBody>
          </p:sp>
          <p:sp>
            <p:nvSpPr>
              <p:cNvPr id="18450" name="8 CuadroTexto">
                <a:extLst>
                  <a:ext uri="{FF2B5EF4-FFF2-40B4-BE49-F238E27FC236}">
                    <a16:creationId xmlns:a16="http://schemas.microsoft.com/office/drawing/2014/main" id="{A1272DBE-5190-D5A5-5937-EF6A202A4F58}"/>
                  </a:ext>
                </a:extLst>
              </p:cNvPr>
              <p:cNvSpPr txBox="1">
                <a:spLocks noChangeArrowheads="1"/>
              </p:cNvSpPr>
              <p:nvPr/>
            </p:nvSpPr>
            <p:spPr bwMode="auto">
              <a:xfrm>
                <a:off x="5643570" y="3714752"/>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B</a:t>
                </a:r>
              </a:p>
            </p:txBody>
          </p:sp>
          <p:cxnSp>
            <p:nvCxnSpPr>
              <p:cNvPr id="11" name="10 Conector recto de flecha">
                <a:extLst>
                  <a:ext uri="{FF2B5EF4-FFF2-40B4-BE49-F238E27FC236}">
                    <a16:creationId xmlns:a16="http://schemas.microsoft.com/office/drawing/2014/main" id="{B5D3EF13-60A1-CA6C-DF56-E392D50668E0}"/>
                  </a:ext>
                </a:extLst>
              </p:cNvPr>
              <p:cNvCxnSpPr/>
              <p:nvPr/>
            </p:nvCxnSpPr>
            <p:spPr>
              <a:xfrm flipV="1">
                <a:off x="3071924" y="4143380"/>
                <a:ext cx="2071997" cy="1428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Conector recto de flecha">
                <a:extLst>
                  <a:ext uri="{FF2B5EF4-FFF2-40B4-BE49-F238E27FC236}">
                    <a16:creationId xmlns:a16="http://schemas.microsoft.com/office/drawing/2014/main" id="{1016E364-599D-41BB-617D-4C381F150FD1}"/>
                  </a:ext>
                </a:extLst>
              </p:cNvPr>
              <p:cNvCxnSpPr/>
              <p:nvPr/>
            </p:nvCxnSpPr>
            <p:spPr>
              <a:xfrm flipV="1">
                <a:off x="3071924" y="4429132"/>
                <a:ext cx="2071997" cy="1428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14 Conector recto de flecha">
                <a:extLst>
                  <a:ext uri="{FF2B5EF4-FFF2-40B4-BE49-F238E27FC236}">
                    <a16:creationId xmlns:a16="http://schemas.microsoft.com/office/drawing/2014/main" id="{BFE473B7-21C8-A86C-8F7A-131A52EE609E}"/>
                  </a:ext>
                </a:extLst>
              </p:cNvPr>
              <p:cNvCxnSpPr/>
              <p:nvPr/>
            </p:nvCxnSpPr>
            <p:spPr>
              <a:xfrm flipV="1">
                <a:off x="3071924" y="4714884"/>
                <a:ext cx="2000549" cy="1428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a:extLst>
                  <a:ext uri="{FF2B5EF4-FFF2-40B4-BE49-F238E27FC236}">
                    <a16:creationId xmlns:a16="http://schemas.microsoft.com/office/drawing/2014/main" id="{B05ED437-7D4F-5EF4-0E29-745CFE2E1CC9}"/>
                  </a:ext>
                </a:extLst>
              </p:cNvPr>
              <p:cNvCxnSpPr/>
              <p:nvPr/>
            </p:nvCxnSpPr>
            <p:spPr>
              <a:xfrm>
                <a:off x="3071924" y="5143512"/>
                <a:ext cx="2071997" cy="714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2" name="21 Conector recto de flecha">
              <a:extLst>
                <a:ext uri="{FF2B5EF4-FFF2-40B4-BE49-F238E27FC236}">
                  <a16:creationId xmlns:a16="http://schemas.microsoft.com/office/drawing/2014/main" id="{2A967D30-DC14-047F-5F4D-7FCF26BE0B18}"/>
                </a:ext>
              </a:extLst>
            </p:cNvPr>
            <p:cNvCxnSpPr/>
            <p:nvPr/>
          </p:nvCxnSpPr>
          <p:spPr>
            <a:xfrm>
              <a:off x="3143372" y="3929067"/>
              <a:ext cx="1929101"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440" name="22 CuadroTexto">
              <a:extLst>
                <a:ext uri="{FF2B5EF4-FFF2-40B4-BE49-F238E27FC236}">
                  <a16:creationId xmlns:a16="http://schemas.microsoft.com/office/drawing/2014/main" id="{25B0DED8-0AE4-273E-6169-DD6ACEBA3B50}"/>
                </a:ext>
              </a:extLst>
            </p:cNvPr>
            <p:cNvSpPr txBox="1">
              <a:spLocks noChangeArrowheads="1"/>
            </p:cNvSpPr>
            <p:nvPr/>
          </p:nvSpPr>
          <p:spPr bwMode="auto">
            <a:xfrm>
              <a:off x="3929058" y="3571876"/>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b="1" i="1"/>
                <a:t>f</a:t>
              </a:r>
            </a:p>
          </p:txBody>
        </p:sp>
      </p:grpSp>
    </p:spTree>
    <p:extLst>
      <p:ext uri="{BB962C8B-B14F-4D97-AF65-F5344CB8AC3E}">
        <p14:creationId xmlns:p14="http://schemas.microsoft.com/office/powerpoint/2010/main" val="182606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a:extLst>
              <a:ext uri="{FF2B5EF4-FFF2-40B4-BE49-F238E27FC236}">
                <a16:creationId xmlns:a16="http://schemas.microsoft.com/office/drawing/2014/main" id="{9515C927-7675-22AC-3C7C-999161EEA411}"/>
              </a:ext>
            </a:extLst>
          </p:cNvPr>
          <p:cNvSpPr>
            <a:spLocks noGrp="1"/>
          </p:cNvSpPr>
          <p:nvPr>
            <p:ph sz="quarter" idx="1"/>
          </p:nvPr>
        </p:nvSpPr>
        <p:spPr>
          <a:xfrm>
            <a:off x="1979612" y="642939"/>
            <a:ext cx="7467600" cy="5830887"/>
          </a:xfrm>
        </p:spPr>
        <p:txBody>
          <a:bodyPr/>
          <a:lstStyle/>
          <a:p>
            <a:pPr eaLnBrk="1" hangingPunct="1"/>
            <a:r>
              <a:rPr lang="es-ES_tradnl" altLang="en-US" sz="1800" b="1"/>
              <a:t>b) Función Epiyectiva o Sobreyectiva: </a:t>
            </a:r>
            <a:r>
              <a:rPr lang="es-ES_tradnl" altLang="en-US" sz="1800"/>
              <a:t>Una epiyección o sobreyección de </a:t>
            </a:r>
            <a:r>
              <a:rPr lang="es-ES_tradnl" altLang="en-US" sz="1800" i="1"/>
              <a:t>A</a:t>
            </a:r>
            <a:r>
              <a:rPr lang="es-ES_tradnl" altLang="en-US" sz="1800"/>
              <a:t> en </a:t>
            </a:r>
            <a:r>
              <a:rPr lang="es-ES_tradnl" altLang="en-US" sz="1800" i="1"/>
              <a:t>B, </a:t>
            </a:r>
            <a:r>
              <a:rPr lang="es-ES_tradnl" altLang="en-US" sz="1800"/>
              <a:t>de modo que todo elemento del codominio </a:t>
            </a:r>
            <a:r>
              <a:rPr lang="es-ES_tradnl" altLang="en-US" sz="1800" i="1"/>
              <a:t>B </a:t>
            </a:r>
            <a:r>
              <a:rPr lang="es-ES_tradnl" altLang="en-US" sz="1800"/>
              <a:t>es imagen de, al meno, un elemento del dominio </a:t>
            </a:r>
            <a:r>
              <a:rPr lang="es-ES_tradnl" altLang="en-US" sz="1800" i="1"/>
              <a:t>A.</a:t>
            </a:r>
            <a:r>
              <a:rPr lang="es-ES_tradnl" altLang="en-US" sz="1800"/>
              <a:t> Cada elemento de </a:t>
            </a:r>
            <a:r>
              <a:rPr lang="es-ES_tradnl" altLang="en-US" sz="1800" i="1"/>
              <a:t>B</a:t>
            </a:r>
            <a:r>
              <a:rPr lang="es-ES_tradnl" altLang="en-US" sz="1800"/>
              <a:t> es imagen de por lo menos un elemento de </a:t>
            </a:r>
            <a:r>
              <a:rPr lang="es-ES_tradnl" altLang="en-US" sz="1800" i="1"/>
              <a:t>A</a:t>
            </a:r>
            <a:r>
              <a:rPr lang="es-ES_tradnl" altLang="en-US" sz="1800"/>
              <a:t>. Se verifica que # </a:t>
            </a:r>
            <a:r>
              <a:rPr lang="es-ES_tradnl" altLang="en-US" sz="1800" i="1"/>
              <a:t>A</a:t>
            </a:r>
            <a:r>
              <a:rPr lang="es-ES_tradnl" altLang="en-US" sz="1800"/>
              <a:t> ≥ # </a:t>
            </a:r>
            <a:r>
              <a:rPr lang="es-ES_tradnl" altLang="en-US" sz="1800" i="1"/>
              <a:t>B</a:t>
            </a:r>
            <a:r>
              <a:rPr lang="es-ES_tradnl" altLang="en-US" sz="1800"/>
              <a:t>. Es decir, que en este caso el codominio es igual al recorrido.</a:t>
            </a:r>
            <a:r>
              <a:rPr lang="es-ES_tradnl" altLang="en-US" sz="1800" i="1"/>
              <a:t> </a:t>
            </a:r>
            <a:r>
              <a:rPr lang="es-ES_tradnl" altLang="en-US" sz="1800" b="1"/>
              <a:t> </a:t>
            </a:r>
          </a:p>
        </p:txBody>
      </p:sp>
      <p:grpSp>
        <p:nvGrpSpPr>
          <p:cNvPr id="19459" name="30 Grupo">
            <a:extLst>
              <a:ext uri="{FF2B5EF4-FFF2-40B4-BE49-F238E27FC236}">
                <a16:creationId xmlns:a16="http://schemas.microsoft.com/office/drawing/2014/main" id="{0F5B104A-FE9D-4FEB-475E-CB93D59386F9}"/>
              </a:ext>
            </a:extLst>
          </p:cNvPr>
          <p:cNvGrpSpPr>
            <a:grpSpLocks/>
          </p:cNvGrpSpPr>
          <p:nvPr/>
        </p:nvGrpSpPr>
        <p:grpSpPr bwMode="auto">
          <a:xfrm>
            <a:off x="3736976" y="3143251"/>
            <a:ext cx="3779837" cy="1928813"/>
            <a:chOff x="2214546" y="3500438"/>
            <a:chExt cx="3780402" cy="1928826"/>
          </a:xfrm>
        </p:grpSpPr>
        <p:grpSp>
          <p:nvGrpSpPr>
            <p:cNvPr id="19460" name="29 Grupo">
              <a:extLst>
                <a:ext uri="{FF2B5EF4-FFF2-40B4-BE49-F238E27FC236}">
                  <a16:creationId xmlns:a16="http://schemas.microsoft.com/office/drawing/2014/main" id="{12325252-0265-836C-65EA-7E13AA68F949}"/>
                </a:ext>
              </a:extLst>
            </p:cNvPr>
            <p:cNvGrpSpPr>
              <a:grpSpLocks/>
            </p:cNvGrpSpPr>
            <p:nvPr/>
          </p:nvGrpSpPr>
          <p:grpSpPr bwMode="auto">
            <a:xfrm>
              <a:off x="2214546" y="3500438"/>
              <a:ext cx="3780402" cy="1928826"/>
              <a:chOff x="2214546" y="3571876"/>
              <a:chExt cx="3780402" cy="1928826"/>
            </a:xfrm>
          </p:grpSpPr>
          <p:grpSp>
            <p:nvGrpSpPr>
              <p:cNvPr id="19465" name="18 Grupo">
                <a:extLst>
                  <a:ext uri="{FF2B5EF4-FFF2-40B4-BE49-F238E27FC236}">
                    <a16:creationId xmlns:a16="http://schemas.microsoft.com/office/drawing/2014/main" id="{3CAD3D3D-EB98-565C-11F3-34434638C3C9}"/>
                  </a:ext>
                </a:extLst>
              </p:cNvPr>
              <p:cNvGrpSpPr>
                <a:grpSpLocks/>
              </p:cNvGrpSpPr>
              <p:nvPr/>
            </p:nvGrpSpPr>
            <p:grpSpPr bwMode="auto">
              <a:xfrm>
                <a:off x="2214546" y="3786190"/>
                <a:ext cx="3780402" cy="1714512"/>
                <a:chOff x="2214546" y="3714752"/>
                <a:chExt cx="3780402" cy="1714512"/>
              </a:xfrm>
            </p:grpSpPr>
            <p:sp>
              <p:nvSpPr>
                <p:cNvPr id="8" name="7 Elipse">
                  <a:extLst>
                    <a:ext uri="{FF2B5EF4-FFF2-40B4-BE49-F238E27FC236}">
                      <a16:creationId xmlns:a16="http://schemas.microsoft.com/office/drawing/2014/main" id="{5460977D-4DF9-9C69-0C11-C3BDFC5B617A}"/>
                    </a:ext>
                  </a:extLst>
                </p:cNvPr>
                <p:cNvSpPr/>
                <p:nvPr/>
              </p:nvSpPr>
              <p:spPr>
                <a:xfrm>
                  <a:off x="2357422" y="3857628"/>
                  <a:ext cx="1071570" cy="15716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9" name="8 Elipse">
                  <a:extLst>
                    <a:ext uri="{FF2B5EF4-FFF2-40B4-BE49-F238E27FC236}">
                      <a16:creationId xmlns:a16="http://schemas.microsoft.com/office/drawing/2014/main" id="{B19AC67A-F58F-59E1-D623-E3A88BAE1D69}"/>
                    </a:ext>
                  </a:extLst>
                </p:cNvPr>
                <p:cNvSpPr/>
                <p:nvPr/>
              </p:nvSpPr>
              <p:spPr>
                <a:xfrm>
                  <a:off x="4786314" y="3857628"/>
                  <a:ext cx="1071570" cy="15716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dirty="0"/>
                </a:p>
              </p:txBody>
            </p:sp>
            <p:sp>
              <p:nvSpPr>
                <p:cNvPr id="19474" name="9 CuadroTexto">
                  <a:extLst>
                    <a:ext uri="{FF2B5EF4-FFF2-40B4-BE49-F238E27FC236}">
                      <a16:creationId xmlns:a16="http://schemas.microsoft.com/office/drawing/2014/main" id="{E7E36843-B851-1318-0C58-F56344715804}"/>
                    </a:ext>
                  </a:extLst>
                </p:cNvPr>
                <p:cNvSpPr txBox="1">
                  <a:spLocks noChangeArrowheads="1"/>
                </p:cNvSpPr>
                <p:nvPr/>
              </p:nvSpPr>
              <p:spPr bwMode="auto">
                <a:xfrm>
                  <a:off x="2714612" y="4071942"/>
                  <a:ext cx="2857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a:p>
                  <a:pPr eaLnBrk="1" hangingPunct="1">
                    <a:spcBef>
                      <a:spcPct val="0"/>
                    </a:spcBef>
                    <a:buClrTx/>
                    <a:buSzTx/>
                    <a:buFontTx/>
                    <a:buNone/>
                  </a:pPr>
                  <a:r>
                    <a:rPr lang="es-ES_tradnl" altLang="en-US" sz="1800" i="1"/>
                    <a:t>b</a:t>
                  </a:r>
                </a:p>
                <a:p>
                  <a:pPr eaLnBrk="1" hangingPunct="1">
                    <a:spcBef>
                      <a:spcPct val="0"/>
                    </a:spcBef>
                    <a:buClrTx/>
                    <a:buSzTx/>
                    <a:buFontTx/>
                    <a:buNone/>
                  </a:pPr>
                  <a:r>
                    <a:rPr lang="es-ES_tradnl" altLang="en-US" sz="1800" i="1"/>
                    <a:t>c</a:t>
                  </a:r>
                </a:p>
                <a:p>
                  <a:pPr eaLnBrk="1" hangingPunct="1">
                    <a:spcBef>
                      <a:spcPct val="0"/>
                    </a:spcBef>
                    <a:buClrTx/>
                    <a:buSzTx/>
                    <a:buFontTx/>
                    <a:buNone/>
                  </a:pPr>
                  <a:r>
                    <a:rPr lang="es-ES_tradnl" altLang="en-US" sz="1800" i="1"/>
                    <a:t>d</a:t>
                  </a:r>
                </a:p>
              </p:txBody>
            </p:sp>
            <p:sp>
              <p:nvSpPr>
                <p:cNvPr id="19475" name="10 CuadroTexto">
                  <a:extLst>
                    <a:ext uri="{FF2B5EF4-FFF2-40B4-BE49-F238E27FC236}">
                      <a16:creationId xmlns:a16="http://schemas.microsoft.com/office/drawing/2014/main" id="{3E730518-0B95-983E-87D0-913C6832FCD3}"/>
                    </a:ext>
                  </a:extLst>
                </p:cNvPr>
                <p:cNvSpPr txBox="1">
                  <a:spLocks noChangeArrowheads="1"/>
                </p:cNvSpPr>
                <p:nvPr/>
              </p:nvSpPr>
              <p:spPr bwMode="auto">
                <a:xfrm>
                  <a:off x="5143504" y="4228935"/>
                  <a:ext cx="3571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a:p>
                  <a:pPr eaLnBrk="1" hangingPunct="1">
                    <a:spcBef>
                      <a:spcPct val="0"/>
                    </a:spcBef>
                    <a:buClrTx/>
                    <a:buSzTx/>
                    <a:buFontTx/>
                    <a:buNone/>
                  </a:pPr>
                  <a:endParaRPr lang="es-ES_tradnl" altLang="en-US" sz="1800"/>
                </a:p>
                <a:p>
                  <a:pPr eaLnBrk="1" hangingPunct="1">
                    <a:spcBef>
                      <a:spcPct val="0"/>
                    </a:spcBef>
                    <a:buClrTx/>
                    <a:buSzTx/>
                    <a:buFontTx/>
                    <a:buNone/>
                  </a:pPr>
                  <a:r>
                    <a:rPr lang="es-ES_tradnl" altLang="en-US" sz="1800"/>
                    <a:t>2</a:t>
                  </a:r>
                </a:p>
              </p:txBody>
            </p:sp>
            <p:sp>
              <p:nvSpPr>
                <p:cNvPr id="19476" name="11 CuadroTexto">
                  <a:extLst>
                    <a:ext uri="{FF2B5EF4-FFF2-40B4-BE49-F238E27FC236}">
                      <a16:creationId xmlns:a16="http://schemas.microsoft.com/office/drawing/2014/main" id="{9DED3CEF-9646-E3F5-59C3-0C883EBE439F}"/>
                    </a:ext>
                  </a:extLst>
                </p:cNvPr>
                <p:cNvSpPr txBox="1">
                  <a:spLocks noChangeArrowheads="1"/>
                </p:cNvSpPr>
                <p:nvPr/>
              </p:nvSpPr>
              <p:spPr bwMode="auto">
                <a:xfrm>
                  <a:off x="2214546" y="371475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p:txBody>
            </p:sp>
            <p:sp>
              <p:nvSpPr>
                <p:cNvPr id="19477" name="12 CuadroTexto">
                  <a:extLst>
                    <a:ext uri="{FF2B5EF4-FFF2-40B4-BE49-F238E27FC236}">
                      <a16:creationId xmlns:a16="http://schemas.microsoft.com/office/drawing/2014/main" id="{88B8FEF1-6BBC-8912-0D37-5DCBE3CCA531}"/>
                    </a:ext>
                  </a:extLst>
                </p:cNvPr>
                <p:cNvSpPr txBox="1">
                  <a:spLocks noChangeArrowheads="1"/>
                </p:cNvSpPr>
                <p:nvPr/>
              </p:nvSpPr>
              <p:spPr bwMode="auto">
                <a:xfrm>
                  <a:off x="5643570" y="3714752"/>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B</a:t>
                  </a:r>
                </a:p>
              </p:txBody>
            </p:sp>
          </p:grpSp>
          <p:cxnSp>
            <p:nvCxnSpPr>
              <p:cNvPr id="6" name="5 Conector recto de flecha">
                <a:extLst>
                  <a:ext uri="{FF2B5EF4-FFF2-40B4-BE49-F238E27FC236}">
                    <a16:creationId xmlns:a16="http://schemas.microsoft.com/office/drawing/2014/main" id="{10645A7A-4537-740B-0478-FA7008A3BC13}"/>
                  </a:ext>
                </a:extLst>
              </p:cNvPr>
              <p:cNvCxnSpPr/>
              <p:nvPr/>
            </p:nvCxnSpPr>
            <p:spPr>
              <a:xfrm>
                <a:off x="3143372" y="3929066"/>
                <a:ext cx="1929101"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467" name="6 CuadroTexto">
                <a:extLst>
                  <a:ext uri="{FF2B5EF4-FFF2-40B4-BE49-F238E27FC236}">
                    <a16:creationId xmlns:a16="http://schemas.microsoft.com/office/drawing/2014/main" id="{F52C39D1-A776-A9E4-29CC-22788076FD14}"/>
                  </a:ext>
                </a:extLst>
              </p:cNvPr>
              <p:cNvSpPr txBox="1">
                <a:spLocks noChangeArrowheads="1"/>
              </p:cNvSpPr>
              <p:nvPr/>
            </p:nvSpPr>
            <p:spPr bwMode="auto">
              <a:xfrm>
                <a:off x="3929058" y="3571876"/>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b="1" i="1"/>
                  <a:t>f</a:t>
                </a:r>
              </a:p>
            </p:txBody>
          </p:sp>
        </p:grpSp>
        <p:cxnSp>
          <p:nvCxnSpPr>
            <p:cNvPr id="19" name="18 Conector recto de flecha">
              <a:extLst>
                <a:ext uri="{FF2B5EF4-FFF2-40B4-BE49-F238E27FC236}">
                  <a16:creationId xmlns:a16="http://schemas.microsoft.com/office/drawing/2014/main" id="{846DFD55-6E43-3CB4-6623-6593D637608E}"/>
                </a:ext>
              </a:extLst>
            </p:cNvPr>
            <p:cNvCxnSpPr/>
            <p:nvPr/>
          </p:nvCxnSpPr>
          <p:spPr>
            <a:xfrm>
              <a:off x="3000475" y="4286256"/>
              <a:ext cx="2071998" cy="1428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20 Conector recto de flecha">
              <a:extLst>
                <a:ext uri="{FF2B5EF4-FFF2-40B4-BE49-F238E27FC236}">
                  <a16:creationId xmlns:a16="http://schemas.microsoft.com/office/drawing/2014/main" id="{AC15D77D-B1B4-7CB6-085D-9926DAA84CCB}"/>
                </a:ext>
              </a:extLst>
            </p:cNvPr>
            <p:cNvCxnSpPr/>
            <p:nvPr/>
          </p:nvCxnSpPr>
          <p:spPr>
            <a:xfrm flipV="1">
              <a:off x="3000475" y="4572008"/>
              <a:ext cx="2071998"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26 Conector recto de flecha">
              <a:extLst>
                <a:ext uri="{FF2B5EF4-FFF2-40B4-BE49-F238E27FC236}">
                  <a16:creationId xmlns:a16="http://schemas.microsoft.com/office/drawing/2014/main" id="{15C07C70-6B5A-9E15-397A-AAC9D7C11144}"/>
                </a:ext>
              </a:extLst>
            </p:cNvPr>
            <p:cNvCxnSpPr/>
            <p:nvPr/>
          </p:nvCxnSpPr>
          <p:spPr>
            <a:xfrm>
              <a:off x="3000475" y="4500570"/>
              <a:ext cx="2000549"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28 Conector recto de flecha">
              <a:extLst>
                <a:ext uri="{FF2B5EF4-FFF2-40B4-BE49-F238E27FC236}">
                  <a16:creationId xmlns:a16="http://schemas.microsoft.com/office/drawing/2014/main" id="{6B6542A2-B840-1793-67A0-3F06BD7EA0C5}"/>
                </a:ext>
              </a:extLst>
            </p:cNvPr>
            <p:cNvCxnSpPr/>
            <p:nvPr/>
          </p:nvCxnSpPr>
          <p:spPr>
            <a:xfrm flipV="1">
              <a:off x="3000475" y="5072074"/>
              <a:ext cx="2071998" cy="7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807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C79D80D9-24CB-C954-C88F-8C89E59B8F90}"/>
              </a:ext>
            </a:extLst>
          </p:cNvPr>
          <p:cNvSpPr>
            <a:spLocks noGrp="1"/>
          </p:cNvSpPr>
          <p:nvPr>
            <p:ph sz="quarter" idx="1"/>
          </p:nvPr>
        </p:nvSpPr>
        <p:spPr>
          <a:xfrm>
            <a:off x="1979612" y="642939"/>
            <a:ext cx="7467600" cy="5830887"/>
          </a:xfrm>
        </p:spPr>
        <p:txBody>
          <a:bodyPr/>
          <a:lstStyle/>
          <a:p>
            <a:pPr eaLnBrk="1" hangingPunct="1"/>
            <a:r>
              <a:rPr lang="es-ES_tradnl" altLang="en-US" sz="1800" b="1"/>
              <a:t>c) Función Biyectiva:</a:t>
            </a:r>
            <a:r>
              <a:rPr lang="es-ES_tradnl" altLang="en-US" sz="1800"/>
              <a:t> una función </a:t>
            </a:r>
            <a:r>
              <a:rPr lang="es-ES_tradnl" altLang="en-US" sz="1800" i="1"/>
              <a:t>f</a:t>
            </a:r>
            <a:r>
              <a:rPr lang="es-ES_tradnl" altLang="en-US" sz="1800"/>
              <a:t> es biyectiva de </a:t>
            </a:r>
            <a:r>
              <a:rPr lang="es-ES_tradnl" altLang="en-US" sz="1800" i="1"/>
              <a:t>A </a:t>
            </a:r>
            <a:r>
              <a:rPr lang="es-ES_tradnl" altLang="en-US" sz="1800"/>
              <a:t>en </a:t>
            </a:r>
            <a:r>
              <a:rPr lang="es-ES_tradnl" altLang="en-US" sz="1800" i="1"/>
              <a:t>B</a:t>
            </a:r>
            <a:r>
              <a:rPr lang="es-ES_tradnl" altLang="en-US" sz="1800"/>
              <a:t> si y sólo si la función </a:t>
            </a:r>
            <a:r>
              <a:rPr lang="es-ES_tradnl" altLang="en-US" sz="1800" i="1"/>
              <a:t>f</a:t>
            </a:r>
            <a:r>
              <a:rPr lang="es-ES_tradnl" altLang="en-US" sz="1800"/>
              <a:t> es tanto Inyectiva como Epiyectiva a la vez, por lo que se verifica que #</a:t>
            </a:r>
            <a:r>
              <a:rPr lang="es-ES_tradnl" altLang="en-US" sz="1800" i="1"/>
              <a:t>A</a:t>
            </a:r>
            <a:r>
              <a:rPr lang="es-ES_tradnl" altLang="en-US" sz="1800"/>
              <a:t> = #</a:t>
            </a:r>
            <a:r>
              <a:rPr lang="es-ES_tradnl" altLang="en-US" sz="1800" i="1"/>
              <a:t>B</a:t>
            </a:r>
            <a:r>
              <a:rPr lang="es-ES_tradnl" altLang="en-US" sz="1800"/>
              <a:t> y que a cada elemento de </a:t>
            </a:r>
            <a:r>
              <a:rPr lang="es-ES_tradnl" altLang="en-US" sz="1800" i="1"/>
              <a:t>A</a:t>
            </a:r>
            <a:r>
              <a:rPr lang="es-ES_tradnl" altLang="en-US" sz="1800"/>
              <a:t> le corresponde una única imagen en </a:t>
            </a:r>
            <a:r>
              <a:rPr lang="es-ES_tradnl" altLang="en-US" sz="1800" i="1"/>
              <a:t>B </a:t>
            </a:r>
            <a:r>
              <a:rPr lang="es-ES_tradnl" altLang="en-US" sz="1800"/>
              <a:t>y que cada imagen de </a:t>
            </a:r>
            <a:r>
              <a:rPr lang="es-ES_tradnl" altLang="en-US" sz="1800" i="1"/>
              <a:t>B</a:t>
            </a:r>
            <a:r>
              <a:rPr lang="es-ES_tradnl" altLang="en-US" sz="1800"/>
              <a:t> le corresponde una preimagen en </a:t>
            </a:r>
            <a:r>
              <a:rPr lang="es-ES_tradnl" altLang="en-US" sz="1800" i="1"/>
              <a:t>A</a:t>
            </a:r>
            <a:r>
              <a:rPr lang="es-ES_tradnl" altLang="en-US" sz="1800"/>
              <a:t>. </a:t>
            </a:r>
            <a:endParaRPr lang="es-ES_tradnl" altLang="en-US" sz="1800" b="1"/>
          </a:p>
        </p:txBody>
      </p:sp>
      <p:grpSp>
        <p:nvGrpSpPr>
          <p:cNvPr id="20483" name="24 Grupo">
            <a:extLst>
              <a:ext uri="{FF2B5EF4-FFF2-40B4-BE49-F238E27FC236}">
                <a16:creationId xmlns:a16="http://schemas.microsoft.com/office/drawing/2014/main" id="{6D0C7105-BAF7-5BD8-45DA-5DAB7EC0BD79}"/>
              </a:ext>
            </a:extLst>
          </p:cNvPr>
          <p:cNvGrpSpPr>
            <a:grpSpLocks/>
          </p:cNvGrpSpPr>
          <p:nvPr/>
        </p:nvGrpSpPr>
        <p:grpSpPr bwMode="auto">
          <a:xfrm>
            <a:off x="3736976" y="3143251"/>
            <a:ext cx="3779837" cy="1928813"/>
            <a:chOff x="2214546" y="3143248"/>
            <a:chExt cx="3780402" cy="1928826"/>
          </a:xfrm>
        </p:grpSpPr>
        <p:grpSp>
          <p:nvGrpSpPr>
            <p:cNvPr id="20484" name="29 Grupo">
              <a:extLst>
                <a:ext uri="{FF2B5EF4-FFF2-40B4-BE49-F238E27FC236}">
                  <a16:creationId xmlns:a16="http://schemas.microsoft.com/office/drawing/2014/main" id="{B90C3F20-4C88-BE41-164B-39244D969CC4}"/>
                </a:ext>
              </a:extLst>
            </p:cNvPr>
            <p:cNvGrpSpPr>
              <a:grpSpLocks/>
            </p:cNvGrpSpPr>
            <p:nvPr/>
          </p:nvGrpSpPr>
          <p:grpSpPr bwMode="auto">
            <a:xfrm>
              <a:off x="2214546" y="3143248"/>
              <a:ext cx="3780402" cy="1928826"/>
              <a:chOff x="2214546" y="3571876"/>
              <a:chExt cx="3780402" cy="1928826"/>
            </a:xfrm>
          </p:grpSpPr>
          <p:grpSp>
            <p:nvGrpSpPr>
              <p:cNvPr id="20488" name="18 Grupo">
                <a:extLst>
                  <a:ext uri="{FF2B5EF4-FFF2-40B4-BE49-F238E27FC236}">
                    <a16:creationId xmlns:a16="http://schemas.microsoft.com/office/drawing/2014/main" id="{D2366511-3C0D-5910-AF8E-D98A5233A877}"/>
                  </a:ext>
                </a:extLst>
              </p:cNvPr>
              <p:cNvGrpSpPr>
                <a:grpSpLocks/>
              </p:cNvGrpSpPr>
              <p:nvPr/>
            </p:nvGrpSpPr>
            <p:grpSpPr bwMode="auto">
              <a:xfrm>
                <a:off x="2214546" y="3786190"/>
                <a:ext cx="3780402" cy="1714512"/>
                <a:chOff x="2214546" y="3714752"/>
                <a:chExt cx="3780402" cy="1714512"/>
              </a:xfrm>
            </p:grpSpPr>
            <p:sp>
              <p:nvSpPr>
                <p:cNvPr id="13" name="7 Elipse">
                  <a:extLst>
                    <a:ext uri="{FF2B5EF4-FFF2-40B4-BE49-F238E27FC236}">
                      <a16:creationId xmlns:a16="http://schemas.microsoft.com/office/drawing/2014/main" id="{67D96FC8-40ED-D388-1CF5-2A541C1B9BEE}"/>
                    </a:ext>
                  </a:extLst>
                </p:cNvPr>
                <p:cNvSpPr/>
                <p:nvPr/>
              </p:nvSpPr>
              <p:spPr>
                <a:xfrm>
                  <a:off x="2357422" y="3857628"/>
                  <a:ext cx="1071570" cy="15716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a:p>
              </p:txBody>
            </p:sp>
            <p:sp>
              <p:nvSpPr>
                <p:cNvPr id="14" name="13 Elipse">
                  <a:extLst>
                    <a:ext uri="{FF2B5EF4-FFF2-40B4-BE49-F238E27FC236}">
                      <a16:creationId xmlns:a16="http://schemas.microsoft.com/office/drawing/2014/main" id="{9B3F0F42-3BCD-02D1-F44F-E954000639A6}"/>
                    </a:ext>
                  </a:extLst>
                </p:cNvPr>
                <p:cNvSpPr/>
                <p:nvPr/>
              </p:nvSpPr>
              <p:spPr>
                <a:xfrm>
                  <a:off x="4786314" y="3857628"/>
                  <a:ext cx="1071570" cy="15716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_tradnl"/>
                </a:p>
              </p:txBody>
            </p:sp>
            <p:sp>
              <p:nvSpPr>
                <p:cNvPr id="20497" name="14 CuadroTexto">
                  <a:extLst>
                    <a:ext uri="{FF2B5EF4-FFF2-40B4-BE49-F238E27FC236}">
                      <a16:creationId xmlns:a16="http://schemas.microsoft.com/office/drawing/2014/main" id="{8ADDC959-AAD8-E757-F2E4-1B06AF10B771}"/>
                    </a:ext>
                  </a:extLst>
                </p:cNvPr>
                <p:cNvSpPr txBox="1">
                  <a:spLocks noChangeArrowheads="1"/>
                </p:cNvSpPr>
                <p:nvPr/>
              </p:nvSpPr>
              <p:spPr bwMode="auto">
                <a:xfrm>
                  <a:off x="2714612" y="4143380"/>
                  <a:ext cx="285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a:p>
                  <a:pPr eaLnBrk="1" hangingPunct="1">
                    <a:spcBef>
                      <a:spcPct val="0"/>
                    </a:spcBef>
                    <a:buClrTx/>
                    <a:buSzTx/>
                    <a:buFontTx/>
                    <a:buNone/>
                  </a:pPr>
                  <a:r>
                    <a:rPr lang="es-ES_tradnl" altLang="en-US" sz="1800" i="1"/>
                    <a:t>b</a:t>
                  </a:r>
                </a:p>
                <a:p>
                  <a:pPr eaLnBrk="1" hangingPunct="1">
                    <a:spcBef>
                      <a:spcPct val="0"/>
                    </a:spcBef>
                    <a:buClrTx/>
                    <a:buSzTx/>
                    <a:buFontTx/>
                    <a:buNone/>
                  </a:pPr>
                  <a:r>
                    <a:rPr lang="es-ES_tradnl" altLang="en-US" sz="1800" i="1"/>
                    <a:t>c</a:t>
                  </a:r>
                </a:p>
              </p:txBody>
            </p:sp>
            <p:sp>
              <p:nvSpPr>
                <p:cNvPr id="20498" name="15 CuadroTexto">
                  <a:extLst>
                    <a:ext uri="{FF2B5EF4-FFF2-40B4-BE49-F238E27FC236}">
                      <a16:creationId xmlns:a16="http://schemas.microsoft.com/office/drawing/2014/main" id="{C2B933F7-F92C-EEB2-768B-06F46198EB93}"/>
                    </a:ext>
                  </a:extLst>
                </p:cNvPr>
                <p:cNvSpPr txBox="1">
                  <a:spLocks noChangeArrowheads="1"/>
                </p:cNvSpPr>
                <p:nvPr/>
              </p:nvSpPr>
              <p:spPr bwMode="auto">
                <a:xfrm>
                  <a:off x="5143504" y="4143380"/>
                  <a:ext cx="3571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a:p>
                  <a:pPr eaLnBrk="1" hangingPunct="1">
                    <a:spcBef>
                      <a:spcPct val="0"/>
                    </a:spcBef>
                    <a:buClrTx/>
                    <a:buSzTx/>
                    <a:buFontTx/>
                    <a:buNone/>
                  </a:pPr>
                  <a:r>
                    <a:rPr lang="es-ES_tradnl" altLang="en-US" sz="1800"/>
                    <a:t>2</a:t>
                  </a:r>
                </a:p>
                <a:p>
                  <a:pPr eaLnBrk="1" hangingPunct="1">
                    <a:spcBef>
                      <a:spcPct val="0"/>
                    </a:spcBef>
                    <a:buClrTx/>
                    <a:buSzTx/>
                    <a:buFontTx/>
                    <a:buNone/>
                  </a:pPr>
                  <a:r>
                    <a:rPr lang="es-ES_tradnl" altLang="en-US" sz="1800"/>
                    <a:t>3</a:t>
                  </a:r>
                </a:p>
              </p:txBody>
            </p:sp>
            <p:sp>
              <p:nvSpPr>
                <p:cNvPr id="20499" name="16 CuadroTexto">
                  <a:extLst>
                    <a:ext uri="{FF2B5EF4-FFF2-40B4-BE49-F238E27FC236}">
                      <a16:creationId xmlns:a16="http://schemas.microsoft.com/office/drawing/2014/main" id="{70F854F1-2CD7-1FDC-1EF8-F976D6C2CEDB}"/>
                    </a:ext>
                  </a:extLst>
                </p:cNvPr>
                <p:cNvSpPr txBox="1">
                  <a:spLocks noChangeArrowheads="1"/>
                </p:cNvSpPr>
                <p:nvPr/>
              </p:nvSpPr>
              <p:spPr bwMode="auto">
                <a:xfrm>
                  <a:off x="2214546" y="371475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A</a:t>
                  </a:r>
                </a:p>
              </p:txBody>
            </p:sp>
            <p:sp>
              <p:nvSpPr>
                <p:cNvPr id="20500" name="17 CuadroTexto">
                  <a:extLst>
                    <a:ext uri="{FF2B5EF4-FFF2-40B4-BE49-F238E27FC236}">
                      <a16:creationId xmlns:a16="http://schemas.microsoft.com/office/drawing/2014/main" id="{31B5E05B-4653-9387-9BDB-45F7EAD9B3AF}"/>
                    </a:ext>
                  </a:extLst>
                </p:cNvPr>
                <p:cNvSpPr txBox="1">
                  <a:spLocks noChangeArrowheads="1"/>
                </p:cNvSpPr>
                <p:nvPr/>
              </p:nvSpPr>
              <p:spPr bwMode="auto">
                <a:xfrm>
                  <a:off x="5643570" y="3714752"/>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B</a:t>
                  </a:r>
                </a:p>
              </p:txBody>
            </p:sp>
          </p:grpSp>
          <p:cxnSp>
            <p:nvCxnSpPr>
              <p:cNvPr id="11" name="10 Conector recto de flecha">
                <a:extLst>
                  <a:ext uri="{FF2B5EF4-FFF2-40B4-BE49-F238E27FC236}">
                    <a16:creationId xmlns:a16="http://schemas.microsoft.com/office/drawing/2014/main" id="{E7D5966F-F6F4-F208-C73C-E3A20CA48E14}"/>
                  </a:ext>
                </a:extLst>
              </p:cNvPr>
              <p:cNvCxnSpPr/>
              <p:nvPr/>
            </p:nvCxnSpPr>
            <p:spPr>
              <a:xfrm>
                <a:off x="3143372" y="3929066"/>
                <a:ext cx="1929101"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490" name="11 CuadroTexto">
                <a:extLst>
                  <a:ext uri="{FF2B5EF4-FFF2-40B4-BE49-F238E27FC236}">
                    <a16:creationId xmlns:a16="http://schemas.microsoft.com/office/drawing/2014/main" id="{9EA9D517-E053-C8E8-DE44-58E62AA912D3}"/>
                  </a:ext>
                </a:extLst>
              </p:cNvPr>
              <p:cNvSpPr txBox="1">
                <a:spLocks noChangeArrowheads="1"/>
              </p:cNvSpPr>
              <p:nvPr/>
            </p:nvSpPr>
            <p:spPr bwMode="auto">
              <a:xfrm>
                <a:off x="3929058" y="3571876"/>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b="1" i="1"/>
                  <a:t>f</a:t>
                </a:r>
              </a:p>
            </p:txBody>
          </p:sp>
        </p:grpSp>
        <p:cxnSp>
          <p:nvCxnSpPr>
            <p:cNvPr id="20" name="19 Conector recto de flecha">
              <a:extLst>
                <a:ext uri="{FF2B5EF4-FFF2-40B4-BE49-F238E27FC236}">
                  <a16:creationId xmlns:a16="http://schemas.microsoft.com/office/drawing/2014/main" id="{BFD83C99-5E17-5BB7-FEDD-84E4DCF5446E}"/>
                </a:ext>
              </a:extLst>
            </p:cNvPr>
            <p:cNvCxnSpPr/>
            <p:nvPr/>
          </p:nvCxnSpPr>
          <p:spPr>
            <a:xfrm>
              <a:off x="3000475" y="4000504"/>
              <a:ext cx="214344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21 Conector recto de flecha">
              <a:extLst>
                <a:ext uri="{FF2B5EF4-FFF2-40B4-BE49-F238E27FC236}">
                  <a16:creationId xmlns:a16="http://schemas.microsoft.com/office/drawing/2014/main" id="{5B6525DA-2655-DF7F-C7D2-AE04C64CEA45}"/>
                </a:ext>
              </a:extLst>
            </p:cNvPr>
            <p:cNvCxnSpPr>
              <a:stCxn id="20497" idx="3"/>
              <a:endCxn id="20498" idx="1"/>
            </p:cNvCxnSpPr>
            <p:nvPr/>
          </p:nvCxnSpPr>
          <p:spPr>
            <a:xfrm>
              <a:off x="3000475" y="4248155"/>
              <a:ext cx="214344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23 Conector recto de flecha">
              <a:extLst>
                <a:ext uri="{FF2B5EF4-FFF2-40B4-BE49-F238E27FC236}">
                  <a16:creationId xmlns:a16="http://schemas.microsoft.com/office/drawing/2014/main" id="{2231E575-3533-387E-C478-9E3E1E5C0FD7}"/>
                </a:ext>
              </a:extLst>
            </p:cNvPr>
            <p:cNvCxnSpPr/>
            <p:nvPr/>
          </p:nvCxnSpPr>
          <p:spPr>
            <a:xfrm>
              <a:off x="3000475" y="4572008"/>
              <a:ext cx="214344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031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6 Marcador de contenido" descr="funcionredondaejercicio.bmp">
            <a:extLst>
              <a:ext uri="{FF2B5EF4-FFF2-40B4-BE49-F238E27FC236}">
                <a16:creationId xmlns:a16="http://schemas.microsoft.com/office/drawing/2014/main" id="{F39F9F05-F770-EE0C-49B1-B86DCE23CB7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22475" y="1571625"/>
            <a:ext cx="8001000" cy="4000500"/>
          </a:xfrm>
        </p:spPr>
      </p:pic>
      <p:sp>
        <p:nvSpPr>
          <p:cNvPr id="2" name="1 Título">
            <a:extLst>
              <a:ext uri="{FF2B5EF4-FFF2-40B4-BE49-F238E27FC236}">
                <a16:creationId xmlns:a16="http://schemas.microsoft.com/office/drawing/2014/main" id="{154306EA-953C-814F-3E6C-E38A05903BDA}"/>
              </a:ext>
            </a:extLst>
          </p:cNvPr>
          <p:cNvSpPr>
            <a:spLocks noGrp="1"/>
          </p:cNvSpPr>
          <p:nvPr>
            <p:ph type="title"/>
          </p:nvPr>
        </p:nvSpPr>
        <p:spPr/>
        <p:txBody>
          <a:bodyPr/>
          <a:lstStyle/>
          <a:p>
            <a:pPr>
              <a:defRPr/>
            </a:pPr>
            <a:r>
              <a:rPr lang="es-ES_tradnl" dirty="0"/>
              <a:t>Función</a:t>
            </a:r>
          </a:p>
        </p:txBody>
      </p:sp>
      <p:sp>
        <p:nvSpPr>
          <p:cNvPr id="5" name="4 CuadroTexto">
            <a:extLst>
              <a:ext uri="{FF2B5EF4-FFF2-40B4-BE49-F238E27FC236}">
                <a16:creationId xmlns:a16="http://schemas.microsoft.com/office/drawing/2014/main" id="{67AB9519-F0A9-7A89-6235-E2257C94DB9B}"/>
              </a:ext>
            </a:extLst>
          </p:cNvPr>
          <p:cNvSpPr txBox="1">
            <a:spLocks noChangeArrowheads="1"/>
          </p:cNvSpPr>
          <p:nvPr/>
        </p:nvSpPr>
        <p:spPr bwMode="auto">
          <a:xfrm>
            <a:off x="2022475" y="5929314"/>
            <a:ext cx="657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b="1">
                <a:solidFill>
                  <a:schemeClr val="accent1"/>
                </a:solidFill>
              </a:rPr>
              <a:t>La Respuesta correcta es B</a:t>
            </a:r>
          </a:p>
        </p:txBody>
      </p:sp>
    </p:spTree>
    <p:extLst>
      <p:ext uri="{BB962C8B-B14F-4D97-AF65-F5344CB8AC3E}">
        <p14:creationId xmlns:p14="http://schemas.microsoft.com/office/powerpoint/2010/main" val="370326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A420B6C-048C-8D88-F62E-9A61FD1EBC0A}"/>
              </a:ext>
            </a:extLst>
          </p:cNvPr>
          <p:cNvSpPr>
            <a:spLocks noGrp="1"/>
          </p:cNvSpPr>
          <p:nvPr>
            <p:ph type="title"/>
          </p:nvPr>
        </p:nvSpPr>
        <p:spPr/>
        <p:txBody>
          <a:bodyPr/>
          <a:lstStyle/>
          <a:p>
            <a:pPr>
              <a:defRPr/>
            </a:pPr>
            <a:r>
              <a:rPr lang="es-ES_tradnl" dirty="0"/>
              <a:t>Función</a:t>
            </a:r>
          </a:p>
        </p:txBody>
      </p:sp>
      <p:pic>
        <p:nvPicPr>
          <p:cNvPr id="22531" name="3 Marcador de contenido" descr="ejemplo2.bmp">
            <a:extLst>
              <a:ext uri="{FF2B5EF4-FFF2-40B4-BE49-F238E27FC236}">
                <a16:creationId xmlns:a16="http://schemas.microsoft.com/office/drawing/2014/main" id="{0876A1A4-C5E9-A7D4-40FD-6FE77ECDB62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51037" y="1714501"/>
            <a:ext cx="8001000" cy="3071813"/>
          </a:xfrm>
        </p:spPr>
      </p:pic>
      <p:sp>
        <p:nvSpPr>
          <p:cNvPr id="5" name="4 CuadroTexto">
            <a:extLst>
              <a:ext uri="{FF2B5EF4-FFF2-40B4-BE49-F238E27FC236}">
                <a16:creationId xmlns:a16="http://schemas.microsoft.com/office/drawing/2014/main" id="{EB3C8E0E-F971-23A2-8513-45264ECB8D9A}"/>
              </a:ext>
            </a:extLst>
          </p:cNvPr>
          <p:cNvSpPr txBox="1">
            <a:spLocks noChangeArrowheads="1"/>
          </p:cNvSpPr>
          <p:nvPr/>
        </p:nvSpPr>
        <p:spPr bwMode="auto">
          <a:xfrm>
            <a:off x="2022475" y="5929314"/>
            <a:ext cx="657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b="1">
                <a:solidFill>
                  <a:schemeClr val="accent1"/>
                </a:solidFill>
              </a:rPr>
              <a:t>La Respuesta correcta es D</a:t>
            </a:r>
          </a:p>
        </p:txBody>
      </p:sp>
    </p:spTree>
    <p:extLst>
      <p:ext uri="{BB962C8B-B14F-4D97-AF65-F5344CB8AC3E}">
        <p14:creationId xmlns:p14="http://schemas.microsoft.com/office/powerpoint/2010/main" val="38860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E95EFC3-30C9-94E5-C7EC-A18D3CCAA556}"/>
              </a:ext>
            </a:extLst>
          </p:cNvPr>
          <p:cNvSpPr>
            <a:spLocks noGrp="1"/>
          </p:cNvSpPr>
          <p:nvPr>
            <p:ph type="title"/>
          </p:nvPr>
        </p:nvSpPr>
        <p:spPr/>
        <p:txBody>
          <a:bodyPr/>
          <a:lstStyle/>
          <a:p>
            <a:pPr>
              <a:defRPr/>
            </a:pPr>
            <a:r>
              <a:rPr lang="es-ES_tradnl" dirty="0"/>
              <a:t>Función</a:t>
            </a:r>
          </a:p>
        </p:txBody>
      </p:sp>
      <p:pic>
        <p:nvPicPr>
          <p:cNvPr id="23555" name="3 Marcador de contenido" descr="13e.bmp">
            <a:extLst>
              <a:ext uri="{FF2B5EF4-FFF2-40B4-BE49-F238E27FC236}">
                <a16:creationId xmlns:a16="http://schemas.microsoft.com/office/drawing/2014/main" id="{FB61016A-1845-0DAB-79A8-8D526C3C5B4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97075" y="1428751"/>
            <a:ext cx="8240712" cy="4214813"/>
          </a:xfrm>
        </p:spPr>
      </p:pic>
      <p:sp>
        <p:nvSpPr>
          <p:cNvPr id="5" name="4 CuadroTexto">
            <a:extLst>
              <a:ext uri="{FF2B5EF4-FFF2-40B4-BE49-F238E27FC236}">
                <a16:creationId xmlns:a16="http://schemas.microsoft.com/office/drawing/2014/main" id="{B7557D36-A562-D53B-4F68-437EB390CAEB}"/>
              </a:ext>
            </a:extLst>
          </p:cNvPr>
          <p:cNvSpPr txBox="1">
            <a:spLocks noChangeArrowheads="1"/>
          </p:cNvSpPr>
          <p:nvPr/>
        </p:nvSpPr>
        <p:spPr bwMode="auto">
          <a:xfrm>
            <a:off x="2022475" y="5929314"/>
            <a:ext cx="657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b="1">
                <a:solidFill>
                  <a:schemeClr val="accent1"/>
                </a:solidFill>
              </a:rPr>
              <a:t>La Respuesta correcta es E</a:t>
            </a:r>
          </a:p>
        </p:txBody>
      </p:sp>
    </p:spTree>
    <p:extLst>
      <p:ext uri="{BB962C8B-B14F-4D97-AF65-F5344CB8AC3E}">
        <p14:creationId xmlns:p14="http://schemas.microsoft.com/office/powerpoint/2010/main" val="406454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70076" y="156090"/>
            <a:ext cx="4997152" cy="6701910"/>
          </a:xfrm>
          <a:prstGeom prst="rect">
            <a:avLst/>
          </a:prstGeom>
        </p:spPr>
      </p:pic>
    </p:spTree>
    <p:extLst>
      <p:ext uri="{BB962C8B-B14F-4D97-AF65-F5344CB8AC3E}">
        <p14:creationId xmlns:p14="http://schemas.microsoft.com/office/powerpoint/2010/main" val="114749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4D2C9A6-3714-6691-FC9E-656F8C6AC532}"/>
              </a:ext>
            </a:extLst>
          </p:cNvPr>
          <p:cNvSpPr>
            <a:spLocks noGrp="1"/>
          </p:cNvSpPr>
          <p:nvPr>
            <p:ph type="title"/>
          </p:nvPr>
        </p:nvSpPr>
        <p:spPr/>
        <p:txBody>
          <a:bodyPr/>
          <a:lstStyle/>
          <a:p>
            <a:pPr>
              <a:defRPr/>
            </a:pPr>
            <a:r>
              <a:rPr lang="es-ES_tradnl" dirty="0"/>
              <a:t>I. Función Lineal</a:t>
            </a:r>
          </a:p>
        </p:txBody>
      </p:sp>
      <p:sp>
        <p:nvSpPr>
          <p:cNvPr id="24579" name="2 Marcador de contenido">
            <a:extLst>
              <a:ext uri="{FF2B5EF4-FFF2-40B4-BE49-F238E27FC236}">
                <a16:creationId xmlns:a16="http://schemas.microsoft.com/office/drawing/2014/main" id="{8E8E395B-F314-A40F-A6C6-AE6ABB3AB357}"/>
              </a:ext>
            </a:extLst>
          </p:cNvPr>
          <p:cNvSpPr>
            <a:spLocks noGrp="1"/>
          </p:cNvSpPr>
          <p:nvPr>
            <p:ph sz="quarter" idx="1"/>
          </p:nvPr>
        </p:nvSpPr>
        <p:spPr>
          <a:xfrm>
            <a:off x="1979612" y="1785939"/>
            <a:ext cx="7467600" cy="4687887"/>
          </a:xfrm>
        </p:spPr>
        <p:txBody>
          <a:bodyPr/>
          <a:lstStyle/>
          <a:p>
            <a:pPr eaLnBrk="1" hangingPunct="1"/>
            <a:r>
              <a:rPr lang="es-ES_tradnl" altLang="en-US" sz="1800"/>
              <a:t>Es de la forma </a:t>
            </a:r>
            <a:r>
              <a:rPr lang="es-ES_tradnl" altLang="en-US" sz="1800" i="1"/>
              <a:t>f</a:t>
            </a:r>
            <a:r>
              <a:rPr lang="es-ES_tradnl" altLang="en-US" sz="1800"/>
              <a:t>(</a:t>
            </a:r>
            <a:r>
              <a:rPr lang="es-ES_tradnl" altLang="en-US" sz="1800" i="1"/>
              <a:t>x</a:t>
            </a:r>
            <a:r>
              <a:rPr lang="es-ES_tradnl" altLang="en-US" sz="1800"/>
              <a:t>) = </a:t>
            </a:r>
            <a:r>
              <a:rPr lang="es-ES_tradnl" altLang="en-US" sz="1800" i="1"/>
              <a:t>mx</a:t>
            </a:r>
            <a:r>
              <a:rPr lang="es-ES_tradnl" altLang="en-US" sz="1800"/>
              <a:t> + </a:t>
            </a:r>
            <a:r>
              <a:rPr lang="es-ES_tradnl" altLang="en-US" sz="1800" i="1"/>
              <a:t>n</a:t>
            </a:r>
          </a:p>
          <a:p>
            <a:pPr eaLnBrk="1" hangingPunct="1">
              <a:buFont typeface="Wingdings" panose="05000000000000000000" pitchFamily="2" charset="2"/>
              <a:buNone/>
            </a:pPr>
            <a:r>
              <a:rPr lang="es-ES_tradnl" altLang="en-US" sz="1800" i="1"/>
              <a:t>	</a:t>
            </a:r>
            <a:r>
              <a:rPr lang="es-ES_tradnl" altLang="en-US" sz="1800"/>
              <a:t>con	</a:t>
            </a:r>
            <a:r>
              <a:rPr lang="es-ES_tradnl" altLang="en-US" sz="1800" i="1"/>
              <a:t>m</a:t>
            </a:r>
            <a:r>
              <a:rPr lang="es-ES_tradnl" altLang="en-US" sz="1800"/>
              <a:t> : Pendiente</a:t>
            </a:r>
          </a:p>
          <a:p>
            <a:pPr eaLnBrk="1" hangingPunct="1">
              <a:buFont typeface="Wingdings" panose="05000000000000000000" pitchFamily="2" charset="2"/>
              <a:buNone/>
            </a:pPr>
            <a:r>
              <a:rPr lang="es-ES_tradnl" altLang="en-US" sz="1800" i="1"/>
              <a:t>		n</a:t>
            </a:r>
            <a:r>
              <a:rPr lang="es-ES_tradnl" altLang="en-US" sz="1800"/>
              <a:t>  : Ordenada del punto de intersección entre la recta y el 	      eje </a:t>
            </a:r>
            <a:r>
              <a:rPr lang="es-ES_tradnl" altLang="en-US" sz="1800" i="1"/>
              <a:t>Y</a:t>
            </a:r>
            <a:r>
              <a:rPr lang="es-ES_tradnl" altLang="en-US" sz="1800"/>
              <a:t> (coeficiente de posición).</a:t>
            </a:r>
          </a:p>
          <a:p>
            <a:pPr eaLnBrk="1" hangingPunct="1">
              <a:buFont typeface="Wingdings" panose="05000000000000000000" pitchFamily="2" charset="2"/>
              <a:buNone/>
            </a:pPr>
            <a:endParaRPr lang="es-ES_tradnl" altLang="en-US" sz="1800"/>
          </a:p>
          <a:p>
            <a:pPr eaLnBrk="1" hangingPunct="1">
              <a:buFont typeface="Wingdings" panose="05000000000000000000" pitchFamily="2" charset="2"/>
              <a:buNone/>
            </a:pPr>
            <a:r>
              <a:rPr lang="es-ES_tradnl" altLang="en-US" sz="1800" i="1"/>
              <a:t>	</a:t>
            </a:r>
          </a:p>
          <a:p>
            <a:pPr eaLnBrk="1" hangingPunct="1">
              <a:buFont typeface="Wingdings" panose="05000000000000000000" pitchFamily="2" charset="2"/>
              <a:buNone/>
            </a:pPr>
            <a:r>
              <a:rPr lang="es-ES_tradnl" altLang="en-US" sz="1800" b="1" i="1"/>
              <a:t>	</a:t>
            </a:r>
            <a:r>
              <a:rPr lang="es-ES_tradnl" altLang="en-US" sz="1800" b="1"/>
              <a:t>Ejemplo:</a:t>
            </a:r>
          </a:p>
          <a:p>
            <a:pPr eaLnBrk="1" hangingPunct="1">
              <a:buFont typeface="Wingdings" panose="05000000000000000000" pitchFamily="2" charset="2"/>
              <a:buNone/>
            </a:pPr>
            <a:r>
              <a:rPr lang="es-ES_tradnl" altLang="en-US" sz="1800" b="1" i="1"/>
              <a:t>	</a:t>
            </a:r>
            <a:r>
              <a:rPr lang="es-ES_tradnl" altLang="en-US" sz="1800"/>
              <a:t>La función </a:t>
            </a:r>
            <a:r>
              <a:rPr lang="es-ES_tradnl" altLang="en-US" sz="1800" i="1"/>
              <a:t>f</a:t>
            </a:r>
            <a:r>
              <a:rPr lang="es-ES_tradnl" altLang="en-US" sz="1800"/>
              <a:t>(</a:t>
            </a:r>
            <a:r>
              <a:rPr lang="es-ES_tradnl" altLang="en-US" sz="1800" i="1"/>
              <a:t>x</a:t>
            </a:r>
            <a:r>
              <a:rPr lang="es-ES_tradnl" altLang="en-US" sz="1800"/>
              <a:t>) = 5</a:t>
            </a:r>
            <a:r>
              <a:rPr lang="es-ES_tradnl" altLang="en-US" sz="1800" i="1"/>
              <a:t>x</a:t>
            </a:r>
            <a:r>
              <a:rPr lang="es-ES_tradnl" altLang="en-US" sz="1800"/>
              <a:t> – 3, tiene pendiente 5 e intersecta al eje </a:t>
            </a:r>
            <a:r>
              <a:rPr lang="es-ES_tradnl" altLang="en-US" sz="1800" i="1"/>
              <a:t>Y</a:t>
            </a:r>
            <a:r>
              <a:rPr lang="es-ES_tradnl" altLang="en-US" sz="1800"/>
              <a:t> en la ordenada -3. </a:t>
            </a:r>
            <a:endParaRPr lang="es-ES_tradnl" altLang="en-US" sz="1800" i="1"/>
          </a:p>
        </p:txBody>
      </p:sp>
    </p:spTree>
    <p:extLst>
      <p:ext uri="{BB962C8B-B14F-4D97-AF65-F5344CB8AC3E}">
        <p14:creationId xmlns:p14="http://schemas.microsoft.com/office/powerpoint/2010/main" val="92116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superiores redondeadas 3">
            <a:extLst>
              <a:ext uri="{FF2B5EF4-FFF2-40B4-BE49-F238E27FC236}">
                <a16:creationId xmlns:a16="http://schemas.microsoft.com/office/drawing/2014/main" id="{80033E61-8173-4C04-9E9D-DF2D6B2E4DEE}"/>
              </a:ext>
            </a:extLst>
          </p:cNvPr>
          <p:cNvSpPr/>
          <p:nvPr/>
        </p:nvSpPr>
        <p:spPr>
          <a:xfrm rot="5400000">
            <a:off x="5763888" y="515724"/>
            <a:ext cx="6406506" cy="5745458"/>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 name="Rectángulo: esquinas superiores redondeadas 4">
            <a:extLst>
              <a:ext uri="{FF2B5EF4-FFF2-40B4-BE49-F238E27FC236}">
                <a16:creationId xmlns:a16="http://schemas.microsoft.com/office/drawing/2014/main" id="{6701A22F-6640-4A14-805F-A5381A1BD209}"/>
              </a:ext>
            </a:extLst>
          </p:cNvPr>
          <p:cNvSpPr/>
          <p:nvPr/>
        </p:nvSpPr>
        <p:spPr>
          <a:xfrm rot="5400000">
            <a:off x="5819929" y="604196"/>
            <a:ext cx="6148477" cy="5568523"/>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0" name="Rectángulo: esquinas superiores redondeadas 9">
            <a:extLst>
              <a:ext uri="{FF2B5EF4-FFF2-40B4-BE49-F238E27FC236}">
                <a16:creationId xmlns:a16="http://schemas.microsoft.com/office/drawing/2014/main" id="{9D50907B-ED76-4191-8883-822949AC7284}"/>
              </a:ext>
            </a:extLst>
          </p:cNvPr>
          <p:cNvSpPr/>
          <p:nvPr/>
        </p:nvSpPr>
        <p:spPr>
          <a:xfrm rot="16200000" flipH="1">
            <a:off x="5433" y="513144"/>
            <a:ext cx="6406506" cy="5745458"/>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1" name="Rectángulo: esquinas superiores redondeadas 10">
            <a:extLst>
              <a:ext uri="{FF2B5EF4-FFF2-40B4-BE49-F238E27FC236}">
                <a16:creationId xmlns:a16="http://schemas.microsoft.com/office/drawing/2014/main" id="{DC073698-6A34-459E-8F5A-8BA9373678DE}"/>
              </a:ext>
            </a:extLst>
          </p:cNvPr>
          <p:cNvSpPr/>
          <p:nvPr/>
        </p:nvSpPr>
        <p:spPr>
          <a:xfrm flipH="1">
            <a:off x="713863" y="314218"/>
            <a:ext cx="5175584" cy="6148478"/>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L" sz="2400" b="1" dirty="0">
                <a:solidFill>
                  <a:prstClr val="black"/>
                </a:solidFill>
                <a:latin typeface="Calibri" panose="020F0502020204030204"/>
              </a:rPr>
              <a:t>R es una relación “de A </a:t>
            </a:r>
            <a:r>
              <a:rPr lang="es-CL" sz="2400" b="1" dirty="0" err="1">
                <a:solidFill>
                  <a:prstClr val="black"/>
                </a:solidFill>
                <a:latin typeface="Calibri" panose="020F0502020204030204"/>
              </a:rPr>
              <a:t>a</a:t>
            </a:r>
            <a:r>
              <a:rPr lang="es-CL" sz="2400" b="1" dirty="0">
                <a:solidFill>
                  <a:prstClr val="black"/>
                </a:solidFill>
                <a:latin typeface="Calibri" panose="020F0502020204030204"/>
              </a:rPr>
              <a:t> B” </a:t>
            </a:r>
            <a:r>
              <a:rPr lang="es-CL" sz="2400" b="1" u="sng" dirty="0">
                <a:solidFill>
                  <a:prstClr val="black"/>
                </a:solidFill>
                <a:latin typeface="Calibri" panose="020F0502020204030204"/>
              </a:rPr>
              <a:t>si y solo si </a:t>
            </a:r>
            <a:r>
              <a:rPr lang="es-CL" sz="2400" b="1" dirty="0">
                <a:solidFill>
                  <a:prstClr val="black"/>
                </a:solidFill>
                <a:latin typeface="Calibri" panose="020F0502020204030204"/>
              </a:rPr>
              <a:t>R es subconjunto de A x B.</a:t>
            </a:r>
          </a:p>
          <a:p>
            <a:pPr lvl="0"/>
            <a:endParaRPr lang="es-CL" sz="2400" b="1" dirty="0">
              <a:solidFill>
                <a:prstClr val="black"/>
              </a:solidFill>
              <a:latin typeface="Calibri" panose="020F0502020204030204"/>
            </a:endParaRPr>
          </a:p>
          <a:p>
            <a:pPr lvl="0"/>
            <a:r>
              <a:rPr lang="es-CL" sz="2400" b="1" dirty="0">
                <a:solidFill>
                  <a:prstClr val="black"/>
                </a:solidFill>
                <a:latin typeface="Calibri" panose="020F0502020204030204"/>
              </a:rPr>
              <a:t>Es decir, conjunto de pares ordenados formados de la correspondencia entre los elementos de dos conjuntos dados.</a:t>
            </a:r>
          </a:p>
        </p:txBody>
      </p:sp>
      <p:grpSp>
        <p:nvGrpSpPr>
          <p:cNvPr id="16" name="Grupo 15">
            <a:extLst>
              <a:ext uri="{FF2B5EF4-FFF2-40B4-BE49-F238E27FC236}">
                <a16:creationId xmlns:a16="http://schemas.microsoft.com/office/drawing/2014/main" id="{A9FEFC94-9BE6-413A-9768-544A72C50F15}"/>
              </a:ext>
            </a:extLst>
          </p:cNvPr>
          <p:cNvGrpSpPr/>
          <p:nvPr/>
        </p:nvGrpSpPr>
        <p:grpSpPr>
          <a:xfrm>
            <a:off x="5586685" y="483714"/>
            <a:ext cx="1031908" cy="5850786"/>
            <a:chOff x="5588140" y="482947"/>
            <a:chExt cx="1032177" cy="5852310"/>
          </a:xfrm>
        </p:grpSpPr>
        <p:grpSp>
          <p:nvGrpSpPr>
            <p:cNvPr id="17" name="Grupo 16">
              <a:extLst>
                <a:ext uri="{FF2B5EF4-FFF2-40B4-BE49-F238E27FC236}">
                  <a16:creationId xmlns:a16="http://schemas.microsoft.com/office/drawing/2014/main" id="{239EA1D0-6A6F-4CE7-81A5-150DB498B5DA}"/>
                </a:ext>
              </a:extLst>
            </p:cNvPr>
            <p:cNvGrpSpPr/>
            <p:nvPr/>
          </p:nvGrpSpPr>
          <p:grpSpPr>
            <a:xfrm>
              <a:off x="5588140" y="482947"/>
              <a:ext cx="964642" cy="252000"/>
              <a:chOff x="5588140" y="560439"/>
              <a:chExt cx="964642" cy="252000"/>
            </a:xfrm>
          </p:grpSpPr>
          <p:sp>
            <p:nvSpPr>
              <p:cNvPr id="58" name="Elipse 57">
                <a:extLst>
                  <a:ext uri="{FF2B5EF4-FFF2-40B4-BE49-F238E27FC236}">
                    <a16:creationId xmlns:a16="http://schemas.microsoft.com/office/drawing/2014/main" id="{303CD9A2-9C6A-4FF5-ABFB-557BD28E52EA}"/>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9" name="Elipse 58">
                <a:extLst>
                  <a:ext uri="{FF2B5EF4-FFF2-40B4-BE49-F238E27FC236}">
                    <a16:creationId xmlns:a16="http://schemas.microsoft.com/office/drawing/2014/main" id="{6FD4E39E-07D8-4CD8-BFB2-4F5C2889713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0" name="Rectángulo 59">
                <a:extLst>
                  <a:ext uri="{FF2B5EF4-FFF2-40B4-BE49-F238E27FC236}">
                    <a16:creationId xmlns:a16="http://schemas.microsoft.com/office/drawing/2014/main" id="{45452249-653D-483B-B368-AEE5E05E008D}"/>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1" name="Rectángulo 60">
                <a:extLst>
                  <a:ext uri="{FF2B5EF4-FFF2-40B4-BE49-F238E27FC236}">
                    <a16:creationId xmlns:a16="http://schemas.microsoft.com/office/drawing/2014/main" id="{DA77D4C4-39B1-414B-8A59-2A9060E7172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8" name="Grupo 17">
              <a:extLst>
                <a:ext uri="{FF2B5EF4-FFF2-40B4-BE49-F238E27FC236}">
                  <a16:creationId xmlns:a16="http://schemas.microsoft.com/office/drawing/2014/main" id="{5CA78E96-5D4D-4776-9046-D158D5AC15E9}"/>
                </a:ext>
              </a:extLst>
            </p:cNvPr>
            <p:cNvGrpSpPr/>
            <p:nvPr/>
          </p:nvGrpSpPr>
          <p:grpSpPr>
            <a:xfrm>
              <a:off x="5613679" y="1100296"/>
              <a:ext cx="964642" cy="252000"/>
              <a:chOff x="5588140" y="560439"/>
              <a:chExt cx="964642" cy="252000"/>
            </a:xfrm>
          </p:grpSpPr>
          <p:sp>
            <p:nvSpPr>
              <p:cNvPr id="54" name="Elipse 53">
                <a:extLst>
                  <a:ext uri="{FF2B5EF4-FFF2-40B4-BE49-F238E27FC236}">
                    <a16:creationId xmlns:a16="http://schemas.microsoft.com/office/drawing/2014/main" id="{A4B15703-A53B-414A-BA34-D99AA5D5E5B8}"/>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5" name="Elipse 54">
                <a:extLst>
                  <a:ext uri="{FF2B5EF4-FFF2-40B4-BE49-F238E27FC236}">
                    <a16:creationId xmlns:a16="http://schemas.microsoft.com/office/drawing/2014/main" id="{95D92C3A-8DF8-4DBE-8D67-7FF2847FFD2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6" name="Rectángulo 55">
                <a:extLst>
                  <a:ext uri="{FF2B5EF4-FFF2-40B4-BE49-F238E27FC236}">
                    <a16:creationId xmlns:a16="http://schemas.microsoft.com/office/drawing/2014/main" id="{3DAA805B-6DD1-4860-AD7F-D3307299CBF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7" name="Rectángulo 56">
                <a:extLst>
                  <a:ext uri="{FF2B5EF4-FFF2-40B4-BE49-F238E27FC236}">
                    <a16:creationId xmlns:a16="http://schemas.microsoft.com/office/drawing/2014/main" id="{94B8CD76-1279-402A-80D1-733BDE97100C}"/>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9" name="Grupo 18">
              <a:extLst>
                <a:ext uri="{FF2B5EF4-FFF2-40B4-BE49-F238E27FC236}">
                  <a16:creationId xmlns:a16="http://schemas.microsoft.com/office/drawing/2014/main" id="{FCBF02F8-5EC0-4BAC-BF30-41F40F1C1C1D}"/>
                </a:ext>
              </a:extLst>
            </p:cNvPr>
            <p:cNvGrpSpPr/>
            <p:nvPr/>
          </p:nvGrpSpPr>
          <p:grpSpPr>
            <a:xfrm>
              <a:off x="5601720" y="1906209"/>
              <a:ext cx="964642" cy="252000"/>
              <a:chOff x="5588140" y="560439"/>
              <a:chExt cx="964642" cy="252000"/>
            </a:xfrm>
          </p:grpSpPr>
          <p:sp>
            <p:nvSpPr>
              <p:cNvPr id="50" name="Elipse 49">
                <a:extLst>
                  <a:ext uri="{FF2B5EF4-FFF2-40B4-BE49-F238E27FC236}">
                    <a16:creationId xmlns:a16="http://schemas.microsoft.com/office/drawing/2014/main" id="{3F0F28EB-A25D-4BAE-90CB-64F1CC64E519}"/>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1" name="Elipse 50">
                <a:extLst>
                  <a:ext uri="{FF2B5EF4-FFF2-40B4-BE49-F238E27FC236}">
                    <a16:creationId xmlns:a16="http://schemas.microsoft.com/office/drawing/2014/main" id="{143339AC-583A-4CC9-939A-F992416E8E2D}"/>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2" name="Rectángulo 51">
                <a:extLst>
                  <a:ext uri="{FF2B5EF4-FFF2-40B4-BE49-F238E27FC236}">
                    <a16:creationId xmlns:a16="http://schemas.microsoft.com/office/drawing/2014/main" id="{8628237B-3A61-47E3-969F-8F52536EFF52}"/>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3" name="Rectángulo 52">
                <a:extLst>
                  <a:ext uri="{FF2B5EF4-FFF2-40B4-BE49-F238E27FC236}">
                    <a16:creationId xmlns:a16="http://schemas.microsoft.com/office/drawing/2014/main" id="{33668787-CEF5-4955-91B7-24BD240B37A4}"/>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0" name="Grupo 19">
              <a:extLst>
                <a:ext uri="{FF2B5EF4-FFF2-40B4-BE49-F238E27FC236}">
                  <a16:creationId xmlns:a16="http://schemas.microsoft.com/office/drawing/2014/main" id="{4B3E9BEB-EB57-4F18-91AE-389BF0BA3047}"/>
                </a:ext>
              </a:extLst>
            </p:cNvPr>
            <p:cNvGrpSpPr/>
            <p:nvPr/>
          </p:nvGrpSpPr>
          <p:grpSpPr>
            <a:xfrm>
              <a:off x="5627259" y="2523558"/>
              <a:ext cx="964642" cy="252000"/>
              <a:chOff x="5588140" y="560439"/>
              <a:chExt cx="964642" cy="252000"/>
            </a:xfrm>
          </p:grpSpPr>
          <p:sp>
            <p:nvSpPr>
              <p:cNvPr id="46" name="Elipse 45">
                <a:extLst>
                  <a:ext uri="{FF2B5EF4-FFF2-40B4-BE49-F238E27FC236}">
                    <a16:creationId xmlns:a16="http://schemas.microsoft.com/office/drawing/2014/main" id="{102EDB9A-7A11-4944-92E0-31D7107AE6D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7" name="Elipse 46">
                <a:extLst>
                  <a:ext uri="{FF2B5EF4-FFF2-40B4-BE49-F238E27FC236}">
                    <a16:creationId xmlns:a16="http://schemas.microsoft.com/office/drawing/2014/main" id="{E8A595EC-0005-480E-9E81-4D7CA9014DAF}"/>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8" name="Rectángulo 47">
                <a:extLst>
                  <a:ext uri="{FF2B5EF4-FFF2-40B4-BE49-F238E27FC236}">
                    <a16:creationId xmlns:a16="http://schemas.microsoft.com/office/drawing/2014/main" id="{B0E666CA-9251-4C31-A460-F545FF3F743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9" name="Rectángulo 48">
                <a:extLst>
                  <a:ext uri="{FF2B5EF4-FFF2-40B4-BE49-F238E27FC236}">
                    <a16:creationId xmlns:a16="http://schemas.microsoft.com/office/drawing/2014/main" id="{65BD3F67-8FE4-4E07-8069-5921209CA0E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1" name="Grupo 20">
              <a:extLst>
                <a:ext uri="{FF2B5EF4-FFF2-40B4-BE49-F238E27FC236}">
                  <a16:creationId xmlns:a16="http://schemas.microsoft.com/office/drawing/2014/main" id="{ACA64F3F-CABD-43AE-B318-914201CCADDF}"/>
                </a:ext>
              </a:extLst>
            </p:cNvPr>
            <p:cNvGrpSpPr/>
            <p:nvPr/>
          </p:nvGrpSpPr>
          <p:grpSpPr>
            <a:xfrm>
              <a:off x="5616556" y="3301060"/>
              <a:ext cx="964642" cy="252000"/>
              <a:chOff x="5588140" y="560439"/>
              <a:chExt cx="964642" cy="252000"/>
            </a:xfrm>
          </p:grpSpPr>
          <p:sp>
            <p:nvSpPr>
              <p:cNvPr id="42" name="Elipse 41">
                <a:extLst>
                  <a:ext uri="{FF2B5EF4-FFF2-40B4-BE49-F238E27FC236}">
                    <a16:creationId xmlns:a16="http://schemas.microsoft.com/office/drawing/2014/main" id="{BA9DB1F7-BB49-48AF-A218-0CCCCD99E170}"/>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3" name="Elipse 42">
                <a:extLst>
                  <a:ext uri="{FF2B5EF4-FFF2-40B4-BE49-F238E27FC236}">
                    <a16:creationId xmlns:a16="http://schemas.microsoft.com/office/drawing/2014/main" id="{0571100E-F27E-4F52-A568-D0C803D91E88}"/>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4" name="Rectángulo 43">
                <a:extLst>
                  <a:ext uri="{FF2B5EF4-FFF2-40B4-BE49-F238E27FC236}">
                    <a16:creationId xmlns:a16="http://schemas.microsoft.com/office/drawing/2014/main" id="{AE201C9B-062A-442D-86FC-F46AFFDAE17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5" name="Rectángulo 44">
                <a:extLst>
                  <a:ext uri="{FF2B5EF4-FFF2-40B4-BE49-F238E27FC236}">
                    <a16:creationId xmlns:a16="http://schemas.microsoft.com/office/drawing/2014/main" id="{2231E0E0-8245-4296-AFE9-A644B955FD7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2" name="Grupo 21">
              <a:extLst>
                <a:ext uri="{FF2B5EF4-FFF2-40B4-BE49-F238E27FC236}">
                  <a16:creationId xmlns:a16="http://schemas.microsoft.com/office/drawing/2014/main" id="{98887A5A-52E6-44CE-A45F-13BF23A25764}"/>
                </a:ext>
              </a:extLst>
            </p:cNvPr>
            <p:cNvGrpSpPr/>
            <p:nvPr/>
          </p:nvGrpSpPr>
          <p:grpSpPr>
            <a:xfrm>
              <a:off x="5642095" y="3918409"/>
              <a:ext cx="964642" cy="252000"/>
              <a:chOff x="5588140" y="560439"/>
              <a:chExt cx="964642" cy="252000"/>
            </a:xfrm>
          </p:grpSpPr>
          <p:sp>
            <p:nvSpPr>
              <p:cNvPr id="38" name="Elipse 37">
                <a:extLst>
                  <a:ext uri="{FF2B5EF4-FFF2-40B4-BE49-F238E27FC236}">
                    <a16:creationId xmlns:a16="http://schemas.microsoft.com/office/drawing/2014/main" id="{E77C4725-7337-4DF9-85BC-992252E83E7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9" name="Elipse 38">
                <a:extLst>
                  <a:ext uri="{FF2B5EF4-FFF2-40B4-BE49-F238E27FC236}">
                    <a16:creationId xmlns:a16="http://schemas.microsoft.com/office/drawing/2014/main" id="{6EBBCF41-1DD1-43B6-8DF8-1BF87FBAFE7B}"/>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0" name="Rectángulo 39">
                <a:extLst>
                  <a:ext uri="{FF2B5EF4-FFF2-40B4-BE49-F238E27FC236}">
                    <a16:creationId xmlns:a16="http://schemas.microsoft.com/office/drawing/2014/main" id="{79D23807-867F-49AE-BE55-3794671D4A14}"/>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1" name="Rectángulo 40">
                <a:extLst>
                  <a:ext uri="{FF2B5EF4-FFF2-40B4-BE49-F238E27FC236}">
                    <a16:creationId xmlns:a16="http://schemas.microsoft.com/office/drawing/2014/main" id="{D5635F0D-7955-4B29-99CA-D4C0749A8272}"/>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3" name="Grupo 22">
              <a:extLst>
                <a:ext uri="{FF2B5EF4-FFF2-40B4-BE49-F238E27FC236}">
                  <a16:creationId xmlns:a16="http://schemas.microsoft.com/office/drawing/2014/main" id="{CC37A4A4-E6F0-4C66-A8B9-F568A454E7C2}"/>
                </a:ext>
              </a:extLst>
            </p:cNvPr>
            <p:cNvGrpSpPr/>
            <p:nvPr/>
          </p:nvGrpSpPr>
          <p:grpSpPr>
            <a:xfrm>
              <a:off x="5630136" y="4724322"/>
              <a:ext cx="964642" cy="252000"/>
              <a:chOff x="5588140" y="560439"/>
              <a:chExt cx="964642" cy="252000"/>
            </a:xfrm>
          </p:grpSpPr>
          <p:sp>
            <p:nvSpPr>
              <p:cNvPr id="34" name="Elipse 33">
                <a:extLst>
                  <a:ext uri="{FF2B5EF4-FFF2-40B4-BE49-F238E27FC236}">
                    <a16:creationId xmlns:a16="http://schemas.microsoft.com/office/drawing/2014/main" id="{5B0E0A75-997D-4EE1-8057-5C2A9A2EC35F}"/>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5" name="Elipse 34">
                <a:extLst>
                  <a:ext uri="{FF2B5EF4-FFF2-40B4-BE49-F238E27FC236}">
                    <a16:creationId xmlns:a16="http://schemas.microsoft.com/office/drawing/2014/main" id="{5B644C75-F49E-4637-96DF-2DC64847C2E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6" name="Rectángulo 35">
                <a:extLst>
                  <a:ext uri="{FF2B5EF4-FFF2-40B4-BE49-F238E27FC236}">
                    <a16:creationId xmlns:a16="http://schemas.microsoft.com/office/drawing/2014/main" id="{13C3E812-7A5B-4C0E-86F2-C7E91ADF581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7" name="Rectángulo 36">
                <a:extLst>
                  <a:ext uri="{FF2B5EF4-FFF2-40B4-BE49-F238E27FC236}">
                    <a16:creationId xmlns:a16="http://schemas.microsoft.com/office/drawing/2014/main" id="{77693675-5EC0-46B6-B7DF-4E8E8F9E4601}"/>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4" name="Grupo 23">
              <a:extLst>
                <a:ext uri="{FF2B5EF4-FFF2-40B4-BE49-F238E27FC236}">
                  <a16:creationId xmlns:a16="http://schemas.microsoft.com/office/drawing/2014/main" id="{6C06DC0F-E290-4567-88E9-CB3876B5B6E2}"/>
                </a:ext>
              </a:extLst>
            </p:cNvPr>
            <p:cNvGrpSpPr/>
            <p:nvPr/>
          </p:nvGrpSpPr>
          <p:grpSpPr>
            <a:xfrm>
              <a:off x="5655675" y="5341671"/>
              <a:ext cx="964642" cy="252000"/>
              <a:chOff x="5588140" y="560439"/>
              <a:chExt cx="964642" cy="252000"/>
            </a:xfrm>
          </p:grpSpPr>
          <p:sp>
            <p:nvSpPr>
              <p:cNvPr id="30" name="Elipse 29">
                <a:extLst>
                  <a:ext uri="{FF2B5EF4-FFF2-40B4-BE49-F238E27FC236}">
                    <a16:creationId xmlns:a16="http://schemas.microsoft.com/office/drawing/2014/main" id="{BFBA6440-DE1B-45DB-A21F-BF5B7B19F971}"/>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1" name="Elipse 30">
                <a:extLst>
                  <a:ext uri="{FF2B5EF4-FFF2-40B4-BE49-F238E27FC236}">
                    <a16:creationId xmlns:a16="http://schemas.microsoft.com/office/drawing/2014/main" id="{3D99CDF6-AC22-4D0A-8B50-255E22A5E8F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2" name="Rectángulo 31">
                <a:extLst>
                  <a:ext uri="{FF2B5EF4-FFF2-40B4-BE49-F238E27FC236}">
                    <a16:creationId xmlns:a16="http://schemas.microsoft.com/office/drawing/2014/main" id="{65CA5DA0-1005-49D5-80DE-BB5FE97E601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3" name="Rectángulo 32">
                <a:extLst>
                  <a:ext uri="{FF2B5EF4-FFF2-40B4-BE49-F238E27FC236}">
                    <a16:creationId xmlns:a16="http://schemas.microsoft.com/office/drawing/2014/main" id="{3F4775E0-B985-4F09-9A3A-76FFF6E8AD5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5" name="Grupo 24">
              <a:extLst>
                <a:ext uri="{FF2B5EF4-FFF2-40B4-BE49-F238E27FC236}">
                  <a16:creationId xmlns:a16="http://schemas.microsoft.com/office/drawing/2014/main" id="{E712A1DA-FB11-48C0-B9E3-5405BB579466}"/>
                </a:ext>
              </a:extLst>
            </p:cNvPr>
            <p:cNvGrpSpPr/>
            <p:nvPr/>
          </p:nvGrpSpPr>
          <p:grpSpPr>
            <a:xfrm>
              <a:off x="5642095" y="6083257"/>
              <a:ext cx="964642" cy="252000"/>
              <a:chOff x="5588140" y="560439"/>
              <a:chExt cx="964642" cy="252000"/>
            </a:xfrm>
          </p:grpSpPr>
          <p:sp>
            <p:nvSpPr>
              <p:cNvPr id="26" name="Elipse 25">
                <a:extLst>
                  <a:ext uri="{FF2B5EF4-FFF2-40B4-BE49-F238E27FC236}">
                    <a16:creationId xmlns:a16="http://schemas.microsoft.com/office/drawing/2014/main" id="{D6401BDF-1C27-422B-9F8F-C3B090BDC433}"/>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7" name="Elipse 26">
                <a:extLst>
                  <a:ext uri="{FF2B5EF4-FFF2-40B4-BE49-F238E27FC236}">
                    <a16:creationId xmlns:a16="http://schemas.microsoft.com/office/drawing/2014/main" id="{6BE2C472-B9B5-44A2-89A0-79C5C559FD21}"/>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8" name="Rectángulo 27">
                <a:extLst>
                  <a:ext uri="{FF2B5EF4-FFF2-40B4-BE49-F238E27FC236}">
                    <a16:creationId xmlns:a16="http://schemas.microsoft.com/office/drawing/2014/main" id="{CBEC6F9A-C6A1-41BC-A970-82FA8F39A7D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9" name="Rectángulo 28">
                <a:extLst>
                  <a:ext uri="{FF2B5EF4-FFF2-40B4-BE49-F238E27FC236}">
                    <a16:creationId xmlns:a16="http://schemas.microsoft.com/office/drawing/2014/main" id="{764866FD-874E-4413-821D-CAF2F1F7D85D}"/>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grpSp>
        <p:nvGrpSpPr>
          <p:cNvPr id="67" name="Grupo 66">
            <a:extLst>
              <a:ext uri="{FF2B5EF4-FFF2-40B4-BE49-F238E27FC236}">
                <a16:creationId xmlns:a16="http://schemas.microsoft.com/office/drawing/2014/main" id="{6A819925-C1EB-4FF2-B74C-ECE96E098793}"/>
              </a:ext>
            </a:extLst>
          </p:cNvPr>
          <p:cNvGrpSpPr/>
          <p:nvPr/>
        </p:nvGrpSpPr>
        <p:grpSpPr>
          <a:xfrm>
            <a:off x="6495514" y="578693"/>
            <a:ext cx="4691348" cy="5709325"/>
            <a:chOff x="6497206" y="577951"/>
            <a:chExt cx="4692570" cy="5710812"/>
          </a:xfrm>
        </p:grpSpPr>
        <p:cxnSp>
          <p:nvCxnSpPr>
            <p:cNvPr id="62" name="Conector recto 61">
              <a:extLst>
                <a:ext uri="{FF2B5EF4-FFF2-40B4-BE49-F238E27FC236}">
                  <a16:creationId xmlns:a16="http://schemas.microsoft.com/office/drawing/2014/main" id="{942309B6-EA9F-4451-B187-197333E39B1D}"/>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3" name="Conector recto 62">
              <a:extLst>
                <a:ext uri="{FF2B5EF4-FFF2-40B4-BE49-F238E27FC236}">
                  <a16:creationId xmlns:a16="http://schemas.microsoft.com/office/drawing/2014/main" id="{6F778328-5E54-4881-AEC5-9ECE62D6C63B}"/>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68" name="Grupo 67">
            <a:extLst>
              <a:ext uri="{FF2B5EF4-FFF2-40B4-BE49-F238E27FC236}">
                <a16:creationId xmlns:a16="http://schemas.microsoft.com/office/drawing/2014/main" id="{36A44DBB-760B-462E-9D9B-D1870318F0DE}"/>
              </a:ext>
            </a:extLst>
          </p:cNvPr>
          <p:cNvGrpSpPr/>
          <p:nvPr/>
        </p:nvGrpSpPr>
        <p:grpSpPr>
          <a:xfrm>
            <a:off x="698078" y="576113"/>
            <a:ext cx="4691348" cy="5709325"/>
            <a:chOff x="6497206" y="577951"/>
            <a:chExt cx="4692570" cy="5710812"/>
          </a:xfrm>
        </p:grpSpPr>
        <p:cxnSp>
          <p:nvCxnSpPr>
            <p:cNvPr id="69" name="Conector recto 68">
              <a:extLst>
                <a:ext uri="{FF2B5EF4-FFF2-40B4-BE49-F238E27FC236}">
                  <a16:creationId xmlns:a16="http://schemas.microsoft.com/office/drawing/2014/main" id="{2EB0AF4E-771E-412B-87DA-D7B458F90A70}"/>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0" name="Conector recto 69">
              <a:extLst>
                <a:ext uri="{FF2B5EF4-FFF2-40B4-BE49-F238E27FC236}">
                  <a16:creationId xmlns:a16="http://schemas.microsoft.com/office/drawing/2014/main" id="{8454EC87-CE83-4F14-8D67-DA1D3F8F321C}"/>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pic>
        <p:nvPicPr>
          <p:cNvPr id="8" name="Imagen 7"/>
          <p:cNvPicPr>
            <a:picLocks noChangeAspect="1"/>
          </p:cNvPicPr>
          <p:nvPr/>
        </p:nvPicPr>
        <p:blipFill>
          <a:blip r:embed="rId2"/>
          <a:stretch>
            <a:fillRect/>
          </a:stretch>
        </p:blipFill>
        <p:spPr>
          <a:xfrm>
            <a:off x="502582" y="0"/>
            <a:ext cx="4810161" cy="1450974"/>
          </a:xfrm>
          <a:prstGeom prst="rect">
            <a:avLst/>
          </a:prstGeom>
        </p:spPr>
      </p:pic>
      <p:pic>
        <p:nvPicPr>
          <p:cNvPr id="2" name="Imagen 1"/>
          <p:cNvPicPr>
            <a:picLocks noChangeAspect="1"/>
          </p:cNvPicPr>
          <p:nvPr/>
        </p:nvPicPr>
        <p:blipFill>
          <a:blip r:embed="rId3"/>
          <a:stretch>
            <a:fillRect/>
          </a:stretch>
        </p:blipFill>
        <p:spPr>
          <a:xfrm>
            <a:off x="7024763" y="1855336"/>
            <a:ext cx="4051768" cy="3395382"/>
          </a:xfrm>
          <a:prstGeom prst="rect">
            <a:avLst/>
          </a:prstGeom>
        </p:spPr>
      </p:pic>
    </p:spTree>
    <p:extLst>
      <p:ext uri="{BB962C8B-B14F-4D97-AF65-F5344CB8AC3E}">
        <p14:creationId xmlns:p14="http://schemas.microsoft.com/office/powerpoint/2010/main" val="3314757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9B2B54E-8C46-BEC6-12C7-DA7D54E4E40D}"/>
              </a:ext>
            </a:extLst>
          </p:cNvPr>
          <p:cNvSpPr>
            <a:spLocks noGrp="1"/>
          </p:cNvSpPr>
          <p:nvPr>
            <p:ph type="title"/>
          </p:nvPr>
        </p:nvSpPr>
        <p:spPr/>
        <p:txBody>
          <a:bodyPr/>
          <a:lstStyle/>
          <a:p>
            <a:pPr>
              <a:defRPr/>
            </a:pPr>
            <a:r>
              <a:rPr lang="es-ES_tradnl" dirty="0"/>
              <a:t>I. Función Lineal</a:t>
            </a:r>
          </a:p>
        </p:txBody>
      </p:sp>
      <p:sp>
        <p:nvSpPr>
          <p:cNvPr id="25603" name="2 Marcador de contenido">
            <a:extLst>
              <a:ext uri="{FF2B5EF4-FFF2-40B4-BE49-F238E27FC236}">
                <a16:creationId xmlns:a16="http://schemas.microsoft.com/office/drawing/2014/main" id="{D66F8567-36F4-18EA-5E25-59A17CD1AF96}"/>
              </a:ext>
            </a:extLst>
          </p:cNvPr>
          <p:cNvSpPr>
            <a:spLocks noGrp="1"/>
          </p:cNvSpPr>
          <p:nvPr>
            <p:ph sz="quarter" idx="1"/>
          </p:nvPr>
        </p:nvSpPr>
        <p:spPr>
          <a:xfrm>
            <a:off x="1979612" y="1600201"/>
            <a:ext cx="7467600" cy="4873625"/>
          </a:xfrm>
        </p:spPr>
        <p:txBody>
          <a:bodyPr/>
          <a:lstStyle/>
          <a:p>
            <a:pPr eaLnBrk="1" hangingPunct="1"/>
            <a:r>
              <a:rPr lang="es-ES_tradnl" altLang="en-US" sz="1800" b="1" i="1"/>
              <a:t>Análisis de la Pendiente</a:t>
            </a:r>
            <a:endParaRPr lang="es-ES_tradnl" altLang="en-US" sz="1800"/>
          </a:p>
          <a:p>
            <a:pPr eaLnBrk="1" hangingPunct="1">
              <a:buFont typeface="Wingdings" panose="05000000000000000000" pitchFamily="2" charset="2"/>
              <a:buNone/>
            </a:pPr>
            <a:r>
              <a:rPr lang="es-ES_tradnl" altLang="en-US" sz="1800" b="1" i="1"/>
              <a:t>	</a:t>
            </a:r>
            <a:r>
              <a:rPr lang="es-ES_tradnl" altLang="en-US" sz="1800"/>
              <a:t>Para saber con qué tipo de función se está trabajando, se debe analizar el signo de la pendiente.</a:t>
            </a:r>
          </a:p>
          <a:p>
            <a:pPr eaLnBrk="1" hangingPunct="1">
              <a:buFont typeface="Wingdings" panose="05000000000000000000" pitchFamily="2" charset="2"/>
              <a:buNone/>
            </a:pPr>
            <a:endParaRPr lang="es-ES_tradnl" altLang="en-US" sz="1800" b="1" i="1"/>
          </a:p>
          <a:p>
            <a:pPr eaLnBrk="1" hangingPunct="1">
              <a:buFont typeface="Wingdings" panose="05000000000000000000" pitchFamily="2" charset="2"/>
              <a:buNone/>
            </a:pPr>
            <a:endParaRPr lang="es-ES_tradnl" altLang="en-US" sz="1800" b="1" i="1"/>
          </a:p>
          <a:p>
            <a:pPr lvl="1" eaLnBrk="1" hangingPunct="1">
              <a:buFont typeface="Arial" panose="020B0604020202020204" pitchFamily="34" charset="0"/>
              <a:buChar char="•"/>
            </a:pPr>
            <a:r>
              <a:rPr lang="es-ES_tradnl" altLang="en-US" sz="1800"/>
              <a:t>Si </a:t>
            </a:r>
            <a:r>
              <a:rPr lang="es-ES_tradnl" altLang="en-US" sz="1800" i="1"/>
              <a:t>m</a:t>
            </a:r>
            <a:r>
              <a:rPr lang="es-ES_tradnl" altLang="en-US" sz="1800"/>
              <a:t> &lt; 0, entonces la función es decreciente.</a:t>
            </a:r>
          </a:p>
          <a:p>
            <a:pPr lvl="1" eaLnBrk="1" hangingPunct="1">
              <a:buFont typeface="Arial" panose="020B0604020202020204" pitchFamily="34" charset="0"/>
              <a:buChar char="•"/>
            </a:pPr>
            <a:r>
              <a:rPr lang="es-ES_tradnl" altLang="en-US" sz="1800"/>
              <a:t>Si </a:t>
            </a:r>
            <a:r>
              <a:rPr lang="es-ES_tradnl" altLang="en-US" sz="1800" i="1"/>
              <a:t>m</a:t>
            </a:r>
            <a:r>
              <a:rPr lang="es-ES_tradnl" altLang="en-US" sz="1800"/>
              <a:t> = 0, entonces la función es constante.</a:t>
            </a:r>
          </a:p>
          <a:p>
            <a:pPr lvl="1" eaLnBrk="1" hangingPunct="1">
              <a:buFont typeface="Arial" panose="020B0604020202020204" pitchFamily="34" charset="0"/>
              <a:buChar char="•"/>
            </a:pPr>
            <a:r>
              <a:rPr lang="es-ES_tradnl" altLang="en-US" sz="1800"/>
              <a:t>Si </a:t>
            </a:r>
            <a:r>
              <a:rPr lang="es-ES_tradnl" altLang="en-US" sz="1800" i="1"/>
              <a:t>m</a:t>
            </a:r>
            <a:r>
              <a:rPr lang="es-ES_tradnl" altLang="en-US" sz="1800"/>
              <a:t> &gt; 0, entonces la función es creciente.</a:t>
            </a:r>
          </a:p>
        </p:txBody>
      </p:sp>
    </p:spTree>
    <p:extLst>
      <p:ext uri="{BB962C8B-B14F-4D97-AF65-F5344CB8AC3E}">
        <p14:creationId xmlns:p14="http://schemas.microsoft.com/office/powerpoint/2010/main" val="40708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C5EE2C2C-89E5-952B-24E1-6C0B4F6C10E2}"/>
              </a:ext>
            </a:extLst>
          </p:cNvPr>
          <p:cNvSpPr>
            <a:spLocks noGrp="1"/>
          </p:cNvSpPr>
          <p:nvPr>
            <p:ph type="title"/>
          </p:nvPr>
        </p:nvSpPr>
        <p:spPr/>
        <p:txBody>
          <a:bodyPr/>
          <a:lstStyle/>
          <a:p>
            <a:pPr>
              <a:defRPr/>
            </a:pPr>
            <a:r>
              <a:rPr lang="es-ES_tradnl" dirty="0"/>
              <a:t>I. Función Lineal</a:t>
            </a:r>
          </a:p>
        </p:txBody>
      </p:sp>
      <p:sp>
        <p:nvSpPr>
          <p:cNvPr id="26627" name="2 Marcador de contenido">
            <a:extLst>
              <a:ext uri="{FF2B5EF4-FFF2-40B4-BE49-F238E27FC236}">
                <a16:creationId xmlns:a16="http://schemas.microsoft.com/office/drawing/2014/main" id="{DA6E85AB-856E-40B3-95C8-C11AD5CA4128}"/>
              </a:ext>
            </a:extLst>
          </p:cNvPr>
          <p:cNvSpPr>
            <a:spLocks noGrp="1"/>
          </p:cNvSpPr>
          <p:nvPr>
            <p:ph sz="quarter" idx="1"/>
          </p:nvPr>
        </p:nvSpPr>
        <p:spPr>
          <a:xfrm>
            <a:off x="1979612" y="1600201"/>
            <a:ext cx="7467600" cy="4873625"/>
          </a:xfrm>
        </p:spPr>
        <p:txBody>
          <a:bodyPr/>
          <a:lstStyle/>
          <a:p>
            <a:pPr eaLnBrk="1" hangingPunct="1">
              <a:buFont typeface="Wingdings" panose="05000000000000000000" pitchFamily="2" charset="2"/>
              <a:buNone/>
            </a:pPr>
            <a:r>
              <a:rPr lang="es-ES_tradnl" altLang="en-US"/>
              <a:t>   </a:t>
            </a:r>
            <a:r>
              <a:rPr lang="es-ES_tradnl" altLang="en-US" sz="1800"/>
              <a:t>I)</a:t>
            </a:r>
            <a:endParaRPr lang="es-ES_tradnl" altLang="en-US"/>
          </a:p>
        </p:txBody>
      </p:sp>
      <p:sp>
        <p:nvSpPr>
          <p:cNvPr id="26628" name="32 CuadroTexto">
            <a:extLst>
              <a:ext uri="{FF2B5EF4-FFF2-40B4-BE49-F238E27FC236}">
                <a16:creationId xmlns:a16="http://schemas.microsoft.com/office/drawing/2014/main" id="{4455E37B-F96D-753B-11EB-9BD2D8CC56B9}"/>
              </a:ext>
            </a:extLst>
          </p:cNvPr>
          <p:cNvSpPr txBox="1">
            <a:spLocks noChangeArrowheads="1"/>
          </p:cNvSpPr>
          <p:nvPr/>
        </p:nvSpPr>
        <p:spPr bwMode="auto">
          <a:xfrm>
            <a:off x="6094412" y="17018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II)</a:t>
            </a:r>
          </a:p>
        </p:txBody>
      </p:sp>
      <p:grpSp>
        <p:nvGrpSpPr>
          <p:cNvPr id="26629" name="64 Grupo">
            <a:extLst>
              <a:ext uri="{FF2B5EF4-FFF2-40B4-BE49-F238E27FC236}">
                <a16:creationId xmlns:a16="http://schemas.microsoft.com/office/drawing/2014/main" id="{F1A44C5C-96A3-1272-9D5E-5A1417F26E7E}"/>
              </a:ext>
            </a:extLst>
          </p:cNvPr>
          <p:cNvGrpSpPr>
            <a:grpSpLocks/>
          </p:cNvGrpSpPr>
          <p:nvPr/>
        </p:nvGrpSpPr>
        <p:grpSpPr bwMode="auto">
          <a:xfrm>
            <a:off x="1951037" y="1357314"/>
            <a:ext cx="7215188" cy="5286375"/>
            <a:chOff x="428596" y="1357298"/>
            <a:chExt cx="7215238" cy="5286412"/>
          </a:xfrm>
        </p:grpSpPr>
        <p:grpSp>
          <p:nvGrpSpPr>
            <p:cNvPr id="26632" name="20 Grupo">
              <a:extLst>
                <a:ext uri="{FF2B5EF4-FFF2-40B4-BE49-F238E27FC236}">
                  <a16:creationId xmlns:a16="http://schemas.microsoft.com/office/drawing/2014/main" id="{390FBC47-E6E1-CB53-6E22-44FBD5DD2C65}"/>
                </a:ext>
              </a:extLst>
            </p:cNvPr>
            <p:cNvGrpSpPr>
              <a:grpSpLocks/>
            </p:cNvGrpSpPr>
            <p:nvPr/>
          </p:nvGrpSpPr>
          <p:grpSpPr bwMode="auto">
            <a:xfrm>
              <a:off x="571472" y="1357298"/>
              <a:ext cx="2714644" cy="2357454"/>
              <a:chOff x="571472" y="1357298"/>
              <a:chExt cx="2714644" cy="2357454"/>
            </a:xfrm>
          </p:grpSpPr>
          <p:cxnSp>
            <p:nvCxnSpPr>
              <p:cNvPr id="7" name="6 Conector recto de flecha">
                <a:extLst>
                  <a:ext uri="{FF2B5EF4-FFF2-40B4-BE49-F238E27FC236}">
                    <a16:creationId xmlns:a16="http://schemas.microsoft.com/office/drawing/2014/main" id="{319FF71B-10B2-3F3C-A5B2-D6375C5626F7}"/>
                  </a:ext>
                </a:extLst>
              </p:cNvPr>
              <p:cNvCxnSpPr/>
              <p:nvPr/>
            </p:nvCxnSpPr>
            <p:spPr>
              <a:xfrm>
                <a:off x="571472" y="3143247"/>
                <a:ext cx="2500331"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a:extLst>
                  <a:ext uri="{FF2B5EF4-FFF2-40B4-BE49-F238E27FC236}">
                    <a16:creationId xmlns:a16="http://schemas.microsoft.com/office/drawing/2014/main" id="{9C2F76DD-BC74-0DF1-B4E6-9419ADE0EA75}"/>
                  </a:ext>
                </a:extLst>
              </p:cNvPr>
              <p:cNvCxnSpPr/>
              <p:nvPr/>
            </p:nvCxnSpPr>
            <p:spPr>
              <a:xfrm rot="5400000" flipH="1" flipV="1">
                <a:off x="465903" y="2678900"/>
                <a:ext cx="2070114"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15 Conector recto">
                <a:extLst>
                  <a:ext uri="{FF2B5EF4-FFF2-40B4-BE49-F238E27FC236}">
                    <a16:creationId xmlns:a16="http://schemas.microsoft.com/office/drawing/2014/main" id="{F58A6B87-3270-BBDC-1B78-2E6ECE762BC8}"/>
                  </a:ext>
                </a:extLst>
              </p:cNvPr>
              <p:cNvCxnSpPr/>
              <p:nvPr/>
            </p:nvCxnSpPr>
            <p:spPr>
              <a:xfrm rot="5400000" flipH="1" flipV="1">
                <a:off x="607192" y="1821644"/>
                <a:ext cx="1643073" cy="1571636"/>
              </a:xfrm>
              <a:prstGeom prst="line">
                <a:avLst/>
              </a:prstGeom>
            </p:spPr>
            <p:style>
              <a:lnRef idx="1">
                <a:schemeClr val="accent1"/>
              </a:lnRef>
              <a:fillRef idx="0">
                <a:schemeClr val="accent1"/>
              </a:fillRef>
              <a:effectRef idx="0">
                <a:schemeClr val="accent1"/>
              </a:effectRef>
              <a:fontRef idx="minor">
                <a:schemeClr val="tx1"/>
              </a:fontRef>
            </p:style>
          </p:cxnSp>
          <p:sp>
            <p:nvSpPr>
              <p:cNvPr id="26659" name="16 CuadroTexto">
                <a:extLst>
                  <a:ext uri="{FF2B5EF4-FFF2-40B4-BE49-F238E27FC236}">
                    <a16:creationId xmlns:a16="http://schemas.microsoft.com/office/drawing/2014/main" id="{FDE6E355-367B-5290-FD3E-0F6D98BBD8D3}"/>
                  </a:ext>
                </a:extLst>
              </p:cNvPr>
              <p:cNvSpPr txBox="1">
                <a:spLocks noChangeArrowheads="1"/>
              </p:cNvSpPr>
              <p:nvPr/>
            </p:nvSpPr>
            <p:spPr bwMode="auto">
              <a:xfrm>
                <a:off x="3000364" y="3059668"/>
                <a:ext cx="28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sp>
            <p:nvSpPr>
              <p:cNvPr id="26660" name="17 CuadroTexto">
                <a:extLst>
                  <a:ext uri="{FF2B5EF4-FFF2-40B4-BE49-F238E27FC236}">
                    <a16:creationId xmlns:a16="http://schemas.microsoft.com/office/drawing/2014/main" id="{80FE3336-5A53-BF93-E4B4-2A24CEC90531}"/>
                  </a:ext>
                </a:extLst>
              </p:cNvPr>
              <p:cNvSpPr txBox="1">
                <a:spLocks noChangeArrowheads="1"/>
              </p:cNvSpPr>
              <p:nvPr/>
            </p:nvSpPr>
            <p:spPr bwMode="auto">
              <a:xfrm>
                <a:off x="1285852" y="1357298"/>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a:t>
                </a:r>
              </a:p>
            </p:txBody>
          </p:sp>
          <p:sp>
            <p:nvSpPr>
              <p:cNvPr id="26661" name="18 CuadroTexto">
                <a:extLst>
                  <a:ext uri="{FF2B5EF4-FFF2-40B4-BE49-F238E27FC236}">
                    <a16:creationId xmlns:a16="http://schemas.microsoft.com/office/drawing/2014/main" id="{8041761E-2129-B2E5-D66F-E19AE85FD512}"/>
                  </a:ext>
                </a:extLst>
              </p:cNvPr>
              <p:cNvSpPr txBox="1">
                <a:spLocks noChangeArrowheads="1"/>
              </p:cNvSpPr>
              <p:nvPr/>
            </p:nvSpPr>
            <p:spPr bwMode="auto">
              <a:xfrm>
                <a:off x="1071538" y="2416726"/>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n</a:t>
                </a:r>
              </a:p>
            </p:txBody>
          </p:sp>
          <p:sp>
            <p:nvSpPr>
              <p:cNvPr id="26662" name="19 CuadroTexto">
                <a:extLst>
                  <a:ext uri="{FF2B5EF4-FFF2-40B4-BE49-F238E27FC236}">
                    <a16:creationId xmlns:a16="http://schemas.microsoft.com/office/drawing/2014/main" id="{7EF356FA-427E-E436-DFC5-1C05D90ED713}"/>
                  </a:ext>
                </a:extLst>
              </p:cNvPr>
              <p:cNvSpPr txBox="1">
                <a:spLocks noChangeArrowheads="1"/>
              </p:cNvSpPr>
              <p:nvPr/>
            </p:nvSpPr>
            <p:spPr bwMode="auto">
              <a:xfrm>
                <a:off x="2071670" y="2071678"/>
                <a:ext cx="928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m</a:t>
                </a:r>
                <a:r>
                  <a:rPr lang="es-ES_tradnl" altLang="en-US" sz="1800"/>
                  <a:t> &gt; 0</a:t>
                </a:r>
              </a:p>
              <a:p>
                <a:pPr eaLnBrk="1" hangingPunct="1">
                  <a:spcBef>
                    <a:spcPct val="0"/>
                  </a:spcBef>
                  <a:buClrTx/>
                  <a:buSzTx/>
                  <a:buFontTx/>
                  <a:buNone/>
                </a:pPr>
                <a:r>
                  <a:rPr lang="es-ES_tradnl" altLang="en-US" sz="1800" i="1"/>
                  <a:t>n</a:t>
                </a:r>
                <a:r>
                  <a:rPr lang="es-ES_tradnl" altLang="en-US" sz="1800"/>
                  <a:t> &gt; 0</a:t>
                </a:r>
              </a:p>
            </p:txBody>
          </p:sp>
        </p:grpSp>
        <p:grpSp>
          <p:nvGrpSpPr>
            <p:cNvPr id="26633" name="33 Grupo">
              <a:extLst>
                <a:ext uri="{FF2B5EF4-FFF2-40B4-BE49-F238E27FC236}">
                  <a16:creationId xmlns:a16="http://schemas.microsoft.com/office/drawing/2014/main" id="{794FBF72-D96D-F371-5EE2-3712AB410349}"/>
                </a:ext>
              </a:extLst>
            </p:cNvPr>
            <p:cNvGrpSpPr>
              <a:grpSpLocks/>
            </p:cNvGrpSpPr>
            <p:nvPr/>
          </p:nvGrpSpPr>
          <p:grpSpPr bwMode="auto">
            <a:xfrm>
              <a:off x="4929190" y="1357298"/>
              <a:ext cx="2714644" cy="2357454"/>
              <a:chOff x="4929190" y="1357298"/>
              <a:chExt cx="2714644" cy="2357454"/>
            </a:xfrm>
          </p:grpSpPr>
          <p:cxnSp>
            <p:nvCxnSpPr>
              <p:cNvPr id="24" name="23 Conector recto de flecha">
                <a:extLst>
                  <a:ext uri="{FF2B5EF4-FFF2-40B4-BE49-F238E27FC236}">
                    <a16:creationId xmlns:a16="http://schemas.microsoft.com/office/drawing/2014/main" id="{942E6D77-C8D1-0C85-14EE-C2764BF0E2C8}"/>
                  </a:ext>
                </a:extLst>
              </p:cNvPr>
              <p:cNvCxnSpPr/>
              <p:nvPr/>
            </p:nvCxnSpPr>
            <p:spPr>
              <a:xfrm>
                <a:off x="4929190" y="3143247"/>
                <a:ext cx="2500329"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24 Conector recto de flecha">
                <a:extLst>
                  <a:ext uri="{FF2B5EF4-FFF2-40B4-BE49-F238E27FC236}">
                    <a16:creationId xmlns:a16="http://schemas.microsoft.com/office/drawing/2014/main" id="{D60B9734-DEB6-FF56-929A-3BB367D67C51}"/>
                  </a:ext>
                </a:extLst>
              </p:cNvPr>
              <p:cNvCxnSpPr/>
              <p:nvPr/>
            </p:nvCxnSpPr>
            <p:spPr>
              <a:xfrm rot="5400000" flipH="1" flipV="1">
                <a:off x="4823620" y="2678900"/>
                <a:ext cx="20701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51" name="26 CuadroTexto">
                <a:extLst>
                  <a:ext uri="{FF2B5EF4-FFF2-40B4-BE49-F238E27FC236}">
                    <a16:creationId xmlns:a16="http://schemas.microsoft.com/office/drawing/2014/main" id="{6637AE1E-5E91-538E-8549-05A8FF776544}"/>
                  </a:ext>
                </a:extLst>
              </p:cNvPr>
              <p:cNvSpPr txBox="1">
                <a:spLocks noChangeArrowheads="1"/>
              </p:cNvSpPr>
              <p:nvPr/>
            </p:nvSpPr>
            <p:spPr bwMode="auto">
              <a:xfrm>
                <a:off x="7358082" y="3059668"/>
                <a:ext cx="28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sp>
            <p:nvSpPr>
              <p:cNvPr id="26652" name="27 CuadroTexto">
                <a:extLst>
                  <a:ext uri="{FF2B5EF4-FFF2-40B4-BE49-F238E27FC236}">
                    <a16:creationId xmlns:a16="http://schemas.microsoft.com/office/drawing/2014/main" id="{0892DDBA-0164-6CDB-2F57-00FC5B8F3A9C}"/>
                  </a:ext>
                </a:extLst>
              </p:cNvPr>
              <p:cNvSpPr txBox="1">
                <a:spLocks noChangeArrowheads="1"/>
              </p:cNvSpPr>
              <p:nvPr/>
            </p:nvSpPr>
            <p:spPr bwMode="auto">
              <a:xfrm>
                <a:off x="5643570" y="1357298"/>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a:t>
                </a:r>
              </a:p>
            </p:txBody>
          </p:sp>
          <p:sp>
            <p:nvSpPr>
              <p:cNvPr id="26653" name="28 CuadroTexto">
                <a:extLst>
                  <a:ext uri="{FF2B5EF4-FFF2-40B4-BE49-F238E27FC236}">
                    <a16:creationId xmlns:a16="http://schemas.microsoft.com/office/drawing/2014/main" id="{F1993F6C-9C52-7BCC-E3F7-4891648AAFFD}"/>
                  </a:ext>
                </a:extLst>
              </p:cNvPr>
              <p:cNvSpPr txBox="1">
                <a:spLocks noChangeArrowheads="1"/>
              </p:cNvSpPr>
              <p:nvPr/>
            </p:nvSpPr>
            <p:spPr bwMode="auto">
              <a:xfrm>
                <a:off x="5857884" y="2143116"/>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n</a:t>
                </a:r>
              </a:p>
            </p:txBody>
          </p:sp>
          <p:sp>
            <p:nvSpPr>
              <p:cNvPr id="26654" name="29 CuadroTexto">
                <a:extLst>
                  <a:ext uri="{FF2B5EF4-FFF2-40B4-BE49-F238E27FC236}">
                    <a16:creationId xmlns:a16="http://schemas.microsoft.com/office/drawing/2014/main" id="{0C82E2B4-E2E2-3711-AADB-736A0DC22F6F}"/>
                  </a:ext>
                </a:extLst>
              </p:cNvPr>
              <p:cNvSpPr txBox="1">
                <a:spLocks noChangeArrowheads="1"/>
              </p:cNvSpPr>
              <p:nvPr/>
            </p:nvSpPr>
            <p:spPr bwMode="auto">
              <a:xfrm>
                <a:off x="6429388" y="2071678"/>
                <a:ext cx="928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m</a:t>
                </a:r>
                <a:r>
                  <a:rPr lang="es-ES_tradnl" altLang="en-US" sz="1800"/>
                  <a:t> &lt; 0</a:t>
                </a:r>
              </a:p>
              <a:p>
                <a:pPr eaLnBrk="1" hangingPunct="1">
                  <a:spcBef>
                    <a:spcPct val="0"/>
                  </a:spcBef>
                  <a:buClrTx/>
                  <a:buSzTx/>
                  <a:buFontTx/>
                  <a:buNone/>
                </a:pPr>
                <a:r>
                  <a:rPr lang="es-ES_tradnl" altLang="en-US" sz="1800" i="1"/>
                  <a:t>n</a:t>
                </a:r>
                <a:r>
                  <a:rPr lang="es-ES_tradnl" altLang="en-US" sz="1800"/>
                  <a:t> &gt; 0</a:t>
                </a:r>
              </a:p>
            </p:txBody>
          </p:sp>
          <p:cxnSp>
            <p:nvCxnSpPr>
              <p:cNvPr id="32" name="31 Conector recto">
                <a:extLst>
                  <a:ext uri="{FF2B5EF4-FFF2-40B4-BE49-F238E27FC236}">
                    <a16:creationId xmlns:a16="http://schemas.microsoft.com/office/drawing/2014/main" id="{77624835-023D-BA6A-32C5-EEE79D40BEC6}"/>
                  </a:ext>
                </a:extLst>
              </p:cNvPr>
              <p:cNvCxnSpPr/>
              <p:nvPr/>
            </p:nvCxnSpPr>
            <p:spPr>
              <a:xfrm>
                <a:off x="5357818" y="2000239"/>
                <a:ext cx="1714512" cy="14287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634" name="53 Grupo">
              <a:extLst>
                <a:ext uri="{FF2B5EF4-FFF2-40B4-BE49-F238E27FC236}">
                  <a16:creationId xmlns:a16="http://schemas.microsoft.com/office/drawing/2014/main" id="{EF385A7E-FEA7-2558-09E3-0026423850E4}"/>
                </a:ext>
              </a:extLst>
            </p:cNvPr>
            <p:cNvGrpSpPr>
              <a:grpSpLocks/>
            </p:cNvGrpSpPr>
            <p:nvPr/>
          </p:nvGrpSpPr>
          <p:grpSpPr bwMode="auto">
            <a:xfrm>
              <a:off x="428596" y="3929066"/>
              <a:ext cx="2857520" cy="2714644"/>
              <a:chOff x="428596" y="3929066"/>
              <a:chExt cx="2857520" cy="2714644"/>
            </a:xfrm>
          </p:grpSpPr>
          <p:cxnSp>
            <p:nvCxnSpPr>
              <p:cNvPr id="36" name="35 Conector recto de flecha">
                <a:extLst>
                  <a:ext uri="{FF2B5EF4-FFF2-40B4-BE49-F238E27FC236}">
                    <a16:creationId xmlns:a16="http://schemas.microsoft.com/office/drawing/2014/main" id="{10238D8D-11D9-7514-DE2F-3E4256F59190}"/>
                  </a:ext>
                </a:extLst>
              </p:cNvPr>
              <p:cNvCxnSpPr/>
              <p:nvPr/>
            </p:nvCxnSpPr>
            <p:spPr>
              <a:xfrm>
                <a:off x="428596" y="5715015"/>
                <a:ext cx="2643207"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36 Conector recto de flecha">
                <a:extLst>
                  <a:ext uri="{FF2B5EF4-FFF2-40B4-BE49-F238E27FC236}">
                    <a16:creationId xmlns:a16="http://schemas.microsoft.com/office/drawing/2014/main" id="{BD51C561-AE28-00C6-9CA2-9BC31E1B7E43}"/>
                  </a:ext>
                </a:extLst>
              </p:cNvPr>
              <p:cNvCxnSpPr/>
              <p:nvPr/>
            </p:nvCxnSpPr>
            <p:spPr>
              <a:xfrm rot="5400000" flipH="1" flipV="1">
                <a:off x="287308" y="5429263"/>
                <a:ext cx="2427305"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44" name="37 CuadroTexto">
                <a:extLst>
                  <a:ext uri="{FF2B5EF4-FFF2-40B4-BE49-F238E27FC236}">
                    <a16:creationId xmlns:a16="http://schemas.microsoft.com/office/drawing/2014/main" id="{52B978D8-C103-319B-16BD-8606918CB6A6}"/>
                  </a:ext>
                </a:extLst>
              </p:cNvPr>
              <p:cNvSpPr txBox="1">
                <a:spLocks noChangeArrowheads="1"/>
              </p:cNvSpPr>
              <p:nvPr/>
            </p:nvSpPr>
            <p:spPr bwMode="auto">
              <a:xfrm>
                <a:off x="3000364" y="5631436"/>
                <a:ext cx="28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sp>
            <p:nvSpPr>
              <p:cNvPr id="26645" name="38 CuadroTexto">
                <a:extLst>
                  <a:ext uri="{FF2B5EF4-FFF2-40B4-BE49-F238E27FC236}">
                    <a16:creationId xmlns:a16="http://schemas.microsoft.com/office/drawing/2014/main" id="{03EFEDE3-C470-3ED6-C5E2-C8493BC334A5}"/>
                  </a:ext>
                </a:extLst>
              </p:cNvPr>
              <p:cNvSpPr txBox="1">
                <a:spLocks noChangeArrowheads="1"/>
              </p:cNvSpPr>
              <p:nvPr/>
            </p:nvSpPr>
            <p:spPr bwMode="auto">
              <a:xfrm>
                <a:off x="1285852" y="3929066"/>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a:t>
                </a:r>
              </a:p>
            </p:txBody>
          </p:sp>
          <p:sp>
            <p:nvSpPr>
              <p:cNvPr id="26646" name="39 CuadroTexto">
                <a:extLst>
                  <a:ext uri="{FF2B5EF4-FFF2-40B4-BE49-F238E27FC236}">
                    <a16:creationId xmlns:a16="http://schemas.microsoft.com/office/drawing/2014/main" id="{DE8C480C-2394-30AC-5B82-A5037E18D508}"/>
                  </a:ext>
                </a:extLst>
              </p:cNvPr>
              <p:cNvSpPr txBox="1">
                <a:spLocks noChangeArrowheads="1"/>
              </p:cNvSpPr>
              <p:nvPr/>
            </p:nvSpPr>
            <p:spPr bwMode="auto">
              <a:xfrm>
                <a:off x="1500166" y="6072206"/>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n</a:t>
                </a:r>
              </a:p>
            </p:txBody>
          </p:sp>
          <p:sp>
            <p:nvSpPr>
              <p:cNvPr id="26647" name="40 CuadroTexto">
                <a:extLst>
                  <a:ext uri="{FF2B5EF4-FFF2-40B4-BE49-F238E27FC236}">
                    <a16:creationId xmlns:a16="http://schemas.microsoft.com/office/drawing/2014/main" id="{8012CDE3-CFC6-A322-0ECC-2E8B40812516}"/>
                  </a:ext>
                </a:extLst>
              </p:cNvPr>
              <p:cNvSpPr txBox="1">
                <a:spLocks noChangeArrowheads="1"/>
              </p:cNvSpPr>
              <p:nvPr/>
            </p:nvSpPr>
            <p:spPr bwMode="auto">
              <a:xfrm>
                <a:off x="1857356" y="4357694"/>
                <a:ext cx="928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m </a:t>
                </a:r>
                <a:r>
                  <a:rPr lang="es-ES_tradnl" altLang="en-US" sz="1800"/>
                  <a:t>&gt; 0</a:t>
                </a:r>
              </a:p>
              <a:p>
                <a:pPr eaLnBrk="1" hangingPunct="1">
                  <a:spcBef>
                    <a:spcPct val="0"/>
                  </a:spcBef>
                  <a:buClrTx/>
                  <a:buSzTx/>
                  <a:buFontTx/>
                  <a:buNone/>
                </a:pPr>
                <a:r>
                  <a:rPr lang="es-ES_tradnl" altLang="en-US" sz="1800" i="1"/>
                  <a:t>n </a:t>
                </a:r>
                <a:r>
                  <a:rPr lang="es-ES_tradnl" altLang="en-US" sz="1800"/>
                  <a:t>&lt; 0</a:t>
                </a:r>
              </a:p>
            </p:txBody>
          </p:sp>
          <p:cxnSp>
            <p:nvCxnSpPr>
              <p:cNvPr id="53" name="52 Conector recto">
                <a:extLst>
                  <a:ext uri="{FF2B5EF4-FFF2-40B4-BE49-F238E27FC236}">
                    <a16:creationId xmlns:a16="http://schemas.microsoft.com/office/drawing/2014/main" id="{301BC2C4-37E5-2C1A-B076-743AF83BE7BE}"/>
                  </a:ext>
                </a:extLst>
              </p:cNvPr>
              <p:cNvCxnSpPr/>
              <p:nvPr/>
            </p:nvCxnSpPr>
            <p:spPr>
              <a:xfrm flipV="1">
                <a:off x="1142976" y="5000635"/>
                <a:ext cx="1714512" cy="157163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6" name="55 Conector recto de flecha">
              <a:extLst>
                <a:ext uri="{FF2B5EF4-FFF2-40B4-BE49-F238E27FC236}">
                  <a16:creationId xmlns:a16="http://schemas.microsoft.com/office/drawing/2014/main" id="{B1014339-FB0B-23C7-613C-1ADC02FBA288}"/>
                </a:ext>
              </a:extLst>
            </p:cNvPr>
            <p:cNvCxnSpPr/>
            <p:nvPr/>
          </p:nvCxnSpPr>
          <p:spPr>
            <a:xfrm>
              <a:off x="4786314" y="5715015"/>
              <a:ext cx="264320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56 Conector recto de flecha">
              <a:extLst>
                <a:ext uri="{FF2B5EF4-FFF2-40B4-BE49-F238E27FC236}">
                  <a16:creationId xmlns:a16="http://schemas.microsoft.com/office/drawing/2014/main" id="{AF9F6C0D-0C15-8DE0-BCA4-A06804A23236}"/>
                </a:ext>
              </a:extLst>
            </p:cNvPr>
            <p:cNvCxnSpPr/>
            <p:nvPr/>
          </p:nvCxnSpPr>
          <p:spPr>
            <a:xfrm rot="5400000" flipH="1" flipV="1">
              <a:off x="4645025" y="5429264"/>
              <a:ext cx="242730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37" name="57 CuadroTexto">
              <a:extLst>
                <a:ext uri="{FF2B5EF4-FFF2-40B4-BE49-F238E27FC236}">
                  <a16:creationId xmlns:a16="http://schemas.microsoft.com/office/drawing/2014/main" id="{A4249CB9-1AEB-1AF7-9D4E-AAE7BE676AD3}"/>
                </a:ext>
              </a:extLst>
            </p:cNvPr>
            <p:cNvSpPr txBox="1">
              <a:spLocks noChangeArrowheads="1"/>
            </p:cNvSpPr>
            <p:nvPr/>
          </p:nvSpPr>
          <p:spPr bwMode="auto">
            <a:xfrm>
              <a:off x="7358082" y="5631436"/>
              <a:ext cx="28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sp>
          <p:nvSpPr>
            <p:cNvPr id="26638" name="58 CuadroTexto">
              <a:extLst>
                <a:ext uri="{FF2B5EF4-FFF2-40B4-BE49-F238E27FC236}">
                  <a16:creationId xmlns:a16="http://schemas.microsoft.com/office/drawing/2014/main" id="{C76DC2C7-087A-5A26-903B-1399D395392C}"/>
                </a:ext>
              </a:extLst>
            </p:cNvPr>
            <p:cNvSpPr txBox="1">
              <a:spLocks noChangeArrowheads="1"/>
            </p:cNvSpPr>
            <p:nvPr/>
          </p:nvSpPr>
          <p:spPr bwMode="auto">
            <a:xfrm>
              <a:off x="5643570" y="3929066"/>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a:t>
              </a:r>
            </a:p>
          </p:txBody>
        </p:sp>
        <p:sp>
          <p:nvSpPr>
            <p:cNvPr id="26639" name="59 CuadroTexto">
              <a:extLst>
                <a:ext uri="{FF2B5EF4-FFF2-40B4-BE49-F238E27FC236}">
                  <a16:creationId xmlns:a16="http://schemas.microsoft.com/office/drawing/2014/main" id="{E58F47E4-3A6D-4D53-3BEE-275A0025CB6F}"/>
                </a:ext>
              </a:extLst>
            </p:cNvPr>
            <p:cNvSpPr txBox="1">
              <a:spLocks noChangeArrowheads="1"/>
            </p:cNvSpPr>
            <p:nvPr/>
          </p:nvSpPr>
          <p:spPr bwMode="auto">
            <a:xfrm>
              <a:off x="5572132" y="6000768"/>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n</a:t>
              </a:r>
            </a:p>
          </p:txBody>
        </p:sp>
        <p:sp>
          <p:nvSpPr>
            <p:cNvPr id="26640" name="60 CuadroTexto">
              <a:extLst>
                <a:ext uri="{FF2B5EF4-FFF2-40B4-BE49-F238E27FC236}">
                  <a16:creationId xmlns:a16="http://schemas.microsoft.com/office/drawing/2014/main" id="{5C536DCB-C33B-306A-5479-39B8CD955F36}"/>
                </a:ext>
              </a:extLst>
            </p:cNvPr>
            <p:cNvSpPr txBox="1">
              <a:spLocks noChangeArrowheads="1"/>
            </p:cNvSpPr>
            <p:nvPr/>
          </p:nvSpPr>
          <p:spPr bwMode="auto">
            <a:xfrm>
              <a:off x="6215074" y="4357694"/>
              <a:ext cx="928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m &lt;</a:t>
              </a:r>
              <a:r>
                <a:rPr lang="es-ES_tradnl" altLang="en-US" sz="1800"/>
                <a:t> 0</a:t>
              </a:r>
            </a:p>
            <a:p>
              <a:pPr eaLnBrk="1" hangingPunct="1">
                <a:spcBef>
                  <a:spcPct val="0"/>
                </a:spcBef>
                <a:buClrTx/>
                <a:buSzTx/>
                <a:buFontTx/>
                <a:buNone/>
              </a:pPr>
              <a:r>
                <a:rPr lang="es-ES_tradnl" altLang="en-US" sz="1800" i="1"/>
                <a:t>n </a:t>
              </a:r>
              <a:r>
                <a:rPr lang="es-ES_tradnl" altLang="en-US" sz="1800"/>
                <a:t>&lt; 0</a:t>
              </a:r>
            </a:p>
          </p:txBody>
        </p:sp>
        <p:cxnSp>
          <p:nvCxnSpPr>
            <p:cNvPr id="64" name="63 Conector recto">
              <a:extLst>
                <a:ext uri="{FF2B5EF4-FFF2-40B4-BE49-F238E27FC236}">
                  <a16:creationId xmlns:a16="http://schemas.microsoft.com/office/drawing/2014/main" id="{4B26D12E-E4DD-D882-5662-81DC5D6D1AF8}"/>
                </a:ext>
              </a:extLst>
            </p:cNvPr>
            <p:cNvCxnSpPr/>
            <p:nvPr/>
          </p:nvCxnSpPr>
          <p:spPr>
            <a:xfrm rot="10800000">
              <a:off x="4857752" y="5214950"/>
              <a:ext cx="1571636" cy="14287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630" name="65 CuadroTexto">
            <a:extLst>
              <a:ext uri="{FF2B5EF4-FFF2-40B4-BE49-F238E27FC236}">
                <a16:creationId xmlns:a16="http://schemas.microsoft.com/office/drawing/2014/main" id="{6956F545-BBD1-03A4-655B-D22C58E3137E}"/>
              </a:ext>
            </a:extLst>
          </p:cNvPr>
          <p:cNvSpPr txBox="1">
            <a:spLocks noChangeArrowheads="1"/>
          </p:cNvSpPr>
          <p:nvPr/>
        </p:nvSpPr>
        <p:spPr bwMode="auto">
          <a:xfrm>
            <a:off x="2022476" y="4286250"/>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III)</a:t>
            </a:r>
          </a:p>
        </p:txBody>
      </p:sp>
      <p:sp>
        <p:nvSpPr>
          <p:cNvPr id="26631" name="66 CuadroTexto">
            <a:extLst>
              <a:ext uri="{FF2B5EF4-FFF2-40B4-BE49-F238E27FC236}">
                <a16:creationId xmlns:a16="http://schemas.microsoft.com/office/drawing/2014/main" id="{A0E5DC10-9CE4-ABD6-1560-BB906583C59E}"/>
              </a:ext>
            </a:extLst>
          </p:cNvPr>
          <p:cNvSpPr txBox="1">
            <a:spLocks noChangeArrowheads="1"/>
          </p:cNvSpPr>
          <p:nvPr/>
        </p:nvSpPr>
        <p:spPr bwMode="auto">
          <a:xfrm>
            <a:off x="6237288" y="4286250"/>
            <a:ext cx="61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IV)</a:t>
            </a:r>
          </a:p>
        </p:txBody>
      </p:sp>
    </p:spTree>
    <p:extLst>
      <p:ext uri="{BB962C8B-B14F-4D97-AF65-F5344CB8AC3E}">
        <p14:creationId xmlns:p14="http://schemas.microsoft.com/office/powerpoint/2010/main" val="9942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7C4CE16-F59A-BD57-F2C0-894A66A4B31F}"/>
              </a:ext>
            </a:extLst>
          </p:cNvPr>
          <p:cNvSpPr>
            <a:spLocks noGrp="1"/>
          </p:cNvSpPr>
          <p:nvPr>
            <p:ph type="title"/>
          </p:nvPr>
        </p:nvSpPr>
        <p:spPr/>
        <p:txBody>
          <a:bodyPr/>
          <a:lstStyle/>
          <a:p>
            <a:pPr>
              <a:defRPr/>
            </a:pPr>
            <a:r>
              <a:rPr lang="es-ES_tradnl" dirty="0"/>
              <a:t>I. Función Lineal</a:t>
            </a:r>
          </a:p>
        </p:txBody>
      </p:sp>
      <p:sp>
        <p:nvSpPr>
          <p:cNvPr id="27651" name="2 Marcador de contenido">
            <a:extLst>
              <a:ext uri="{FF2B5EF4-FFF2-40B4-BE49-F238E27FC236}">
                <a16:creationId xmlns:a16="http://schemas.microsoft.com/office/drawing/2014/main" id="{EE8F7565-E4E7-50D6-2846-A302EDDB5003}"/>
              </a:ext>
            </a:extLst>
          </p:cNvPr>
          <p:cNvSpPr>
            <a:spLocks noGrp="1"/>
          </p:cNvSpPr>
          <p:nvPr>
            <p:ph sz="quarter" idx="1"/>
          </p:nvPr>
        </p:nvSpPr>
        <p:spPr>
          <a:xfrm>
            <a:off x="1979612" y="1600201"/>
            <a:ext cx="7467600" cy="4873625"/>
          </a:xfrm>
        </p:spPr>
        <p:txBody>
          <a:bodyPr/>
          <a:lstStyle/>
          <a:p>
            <a:pPr eaLnBrk="1" hangingPunct="1"/>
            <a:r>
              <a:rPr lang="es-ES_tradnl" altLang="en-US" sz="1800" b="1" i="1"/>
              <a:t>Tipos de funciones especiales:</a:t>
            </a:r>
            <a:endParaRPr lang="es-ES_tradnl" altLang="en-US" sz="1800"/>
          </a:p>
          <a:p>
            <a:pPr eaLnBrk="1" hangingPunct="1"/>
            <a:endParaRPr lang="es-ES_tradnl" altLang="en-US" sz="1800" b="1" i="1"/>
          </a:p>
          <a:p>
            <a:pPr lvl="1" eaLnBrk="1" hangingPunct="1"/>
            <a:r>
              <a:rPr lang="es-ES_tradnl" altLang="en-US" sz="1800" i="1"/>
              <a:t>a</a:t>
            </a:r>
            <a:r>
              <a:rPr lang="es-ES_tradnl" altLang="en-US" sz="1800"/>
              <a:t>) La función de forma </a:t>
            </a:r>
            <a:r>
              <a:rPr lang="es-ES_tradnl" altLang="en-US" sz="1800" i="1"/>
              <a:t>f</a:t>
            </a:r>
            <a:r>
              <a:rPr lang="es-ES_tradnl" altLang="en-US" sz="1800"/>
              <a:t>(</a:t>
            </a:r>
            <a:r>
              <a:rPr lang="es-ES_tradnl" altLang="en-US" sz="1800" i="1"/>
              <a:t>x</a:t>
            </a:r>
            <a:r>
              <a:rPr lang="es-ES_tradnl" altLang="en-US" sz="1800"/>
              <a:t>) = </a:t>
            </a:r>
            <a:r>
              <a:rPr lang="es-ES_tradnl" altLang="en-US" sz="1800" i="1"/>
              <a:t>x</a:t>
            </a:r>
            <a:r>
              <a:rPr lang="es-ES_tradnl" altLang="en-US" sz="1800"/>
              <a:t>, se reconoce como función identidad y su gráfica es:</a:t>
            </a:r>
          </a:p>
        </p:txBody>
      </p:sp>
      <p:grpSp>
        <p:nvGrpSpPr>
          <p:cNvPr id="27652" name="33 Grupo">
            <a:extLst>
              <a:ext uri="{FF2B5EF4-FFF2-40B4-BE49-F238E27FC236}">
                <a16:creationId xmlns:a16="http://schemas.microsoft.com/office/drawing/2014/main" id="{F0808B2F-DE1E-7F0F-C8B2-1DBA037AAA04}"/>
              </a:ext>
            </a:extLst>
          </p:cNvPr>
          <p:cNvGrpSpPr>
            <a:grpSpLocks/>
          </p:cNvGrpSpPr>
          <p:nvPr/>
        </p:nvGrpSpPr>
        <p:grpSpPr bwMode="auto">
          <a:xfrm>
            <a:off x="3951287" y="3000375"/>
            <a:ext cx="4071938" cy="3429000"/>
            <a:chOff x="2428860" y="3000372"/>
            <a:chExt cx="4071966" cy="3429024"/>
          </a:xfrm>
        </p:grpSpPr>
        <p:sp>
          <p:nvSpPr>
            <p:cNvPr id="27653" name="28 CuadroTexto">
              <a:extLst>
                <a:ext uri="{FF2B5EF4-FFF2-40B4-BE49-F238E27FC236}">
                  <a16:creationId xmlns:a16="http://schemas.microsoft.com/office/drawing/2014/main" id="{0F24EEF8-0D61-B1CF-70A9-881A975B413A}"/>
                </a:ext>
              </a:extLst>
            </p:cNvPr>
            <p:cNvSpPr txBox="1">
              <a:spLocks noChangeArrowheads="1"/>
            </p:cNvSpPr>
            <p:nvPr/>
          </p:nvSpPr>
          <p:spPr bwMode="auto">
            <a:xfrm>
              <a:off x="3500430" y="4500570"/>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p:txBody>
        </p:sp>
        <p:sp>
          <p:nvSpPr>
            <p:cNvPr id="27654" name="29 CuadroTexto">
              <a:extLst>
                <a:ext uri="{FF2B5EF4-FFF2-40B4-BE49-F238E27FC236}">
                  <a16:creationId xmlns:a16="http://schemas.microsoft.com/office/drawing/2014/main" id="{44EE4281-B0F4-F0B2-C35D-E557C479CF40}"/>
                </a:ext>
              </a:extLst>
            </p:cNvPr>
            <p:cNvSpPr txBox="1">
              <a:spLocks noChangeArrowheads="1"/>
            </p:cNvSpPr>
            <p:nvPr/>
          </p:nvSpPr>
          <p:spPr bwMode="auto">
            <a:xfrm>
              <a:off x="3544714" y="384548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2</a:t>
              </a:r>
            </a:p>
          </p:txBody>
        </p:sp>
        <p:grpSp>
          <p:nvGrpSpPr>
            <p:cNvPr id="27655" name="32 Grupo">
              <a:extLst>
                <a:ext uri="{FF2B5EF4-FFF2-40B4-BE49-F238E27FC236}">
                  <a16:creationId xmlns:a16="http://schemas.microsoft.com/office/drawing/2014/main" id="{E03E560E-8763-A0B2-EA21-3B0C12B0716C}"/>
                </a:ext>
              </a:extLst>
            </p:cNvPr>
            <p:cNvGrpSpPr>
              <a:grpSpLocks/>
            </p:cNvGrpSpPr>
            <p:nvPr/>
          </p:nvGrpSpPr>
          <p:grpSpPr bwMode="auto">
            <a:xfrm>
              <a:off x="2428860" y="3000372"/>
              <a:ext cx="4071966" cy="3429024"/>
              <a:chOff x="2428860" y="3000372"/>
              <a:chExt cx="4071966" cy="3429024"/>
            </a:xfrm>
          </p:grpSpPr>
          <p:grpSp>
            <p:nvGrpSpPr>
              <p:cNvPr id="27656" name="10 Grupo">
                <a:extLst>
                  <a:ext uri="{FF2B5EF4-FFF2-40B4-BE49-F238E27FC236}">
                    <a16:creationId xmlns:a16="http://schemas.microsoft.com/office/drawing/2014/main" id="{9530D863-3710-6EE0-8279-FB353AA8CB69}"/>
                  </a:ext>
                </a:extLst>
              </p:cNvPr>
              <p:cNvGrpSpPr>
                <a:grpSpLocks/>
              </p:cNvGrpSpPr>
              <p:nvPr/>
            </p:nvGrpSpPr>
            <p:grpSpPr bwMode="auto">
              <a:xfrm>
                <a:off x="2428860" y="3357562"/>
                <a:ext cx="3714776" cy="3071834"/>
                <a:chOff x="2428860" y="3143248"/>
                <a:chExt cx="3714776" cy="3071834"/>
              </a:xfrm>
            </p:grpSpPr>
            <p:cxnSp>
              <p:nvCxnSpPr>
                <p:cNvPr id="7" name="6 Conector recto de flecha">
                  <a:extLst>
                    <a:ext uri="{FF2B5EF4-FFF2-40B4-BE49-F238E27FC236}">
                      <a16:creationId xmlns:a16="http://schemas.microsoft.com/office/drawing/2014/main" id="{8E210051-4AB8-CEF6-62FE-0A31C9F590A4}"/>
                    </a:ext>
                  </a:extLst>
                </p:cNvPr>
                <p:cNvCxnSpPr/>
                <p:nvPr/>
              </p:nvCxnSpPr>
              <p:spPr>
                <a:xfrm>
                  <a:off x="2428860" y="4929197"/>
                  <a:ext cx="371477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27670" name="9 Grupo">
                  <a:extLst>
                    <a:ext uri="{FF2B5EF4-FFF2-40B4-BE49-F238E27FC236}">
                      <a16:creationId xmlns:a16="http://schemas.microsoft.com/office/drawing/2014/main" id="{82BC42A7-75DE-CBA7-197D-E10106A938EC}"/>
                    </a:ext>
                  </a:extLst>
                </p:cNvPr>
                <p:cNvGrpSpPr>
                  <a:grpSpLocks/>
                </p:cNvGrpSpPr>
                <p:nvPr/>
              </p:nvGrpSpPr>
              <p:grpSpPr bwMode="auto">
                <a:xfrm>
                  <a:off x="2857488" y="3143248"/>
                  <a:ext cx="2571768" cy="3071834"/>
                  <a:chOff x="2857488" y="3144042"/>
                  <a:chExt cx="2571768" cy="3071834"/>
                </a:xfrm>
              </p:grpSpPr>
              <p:cxnSp>
                <p:nvCxnSpPr>
                  <p:cNvPr id="5" name="4 Conector recto de flecha">
                    <a:extLst>
                      <a:ext uri="{FF2B5EF4-FFF2-40B4-BE49-F238E27FC236}">
                        <a16:creationId xmlns:a16="http://schemas.microsoft.com/office/drawing/2014/main" id="{5082BCFA-9806-9E13-0411-15333FEE9D36}"/>
                      </a:ext>
                    </a:extLst>
                  </p:cNvPr>
                  <p:cNvCxnSpPr/>
                  <p:nvPr/>
                </p:nvCxnSpPr>
                <p:spPr>
                  <a:xfrm rot="5400000" flipH="1" flipV="1">
                    <a:off x="2250266" y="4678370"/>
                    <a:ext cx="3071833"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8 Conector recto de flecha">
                    <a:extLst>
                      <a:ext uri="{FF2B5EF4-FFF2-40B4-BE49-F238E27FC236}">
                        <a16:creationId xmlns:a16="http://schemas.microsoft.com/office/drawing/2014/main" id="{352B3F09-4EDF-BF6C-2D6F-868C302014EC}"/>
                      </a:ext>
                    </a:extLst>
                  </p:cNvPr>
                  <p:cNvCxnSpPr/>
                  <p:nvPr/>
                </p:nvCxnSpPr>
                <p:spPr>
                  <a:xfrm flipV="1">
                    <a:off x="2857488" y="3571082"/>
                    <a:ext cx="2571768" cy="2143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13" name="12 Conector recto">
                <a:extLst>
                  <a:ext uri="{FF2B5EF4-FFF2-40B4-BE49-F238E27FC236}">
                    <a16:creationId xmlns:a16="http://schemas.microsoft.com/office/drawing/2014/main" id="{CAA5641E-2246-5C24-6E7E-639A1BB67245}"/>
                  </a:ext>
                </a:extLst>
              </p:cNvPr>
              <p:cNvCxnSpPr/>
              <p:nvPr/>
            </p:nvCxnSpPr>
            <p:spPr>
              <a:xfrm>
                <a:off x="3786182" y="4643447"/>
                <a:ext cx="571504" cy="158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5" name="14 Conector recto">
                <a:extLst>
                  <a:ext uri="{FF2B5EF4-FFF2-40B4-BE49-F238E27FC236}">
                    <a16:creationId xmlns:a16="http://schemas.microsoft.com/office/drawing/2014/main" id="{14D5FD91-FAE6-A0F9-CF32-4BD382DCDD9B}"/>
                  </a:ext>
                </a:extLst>
              </p:cNvPr>
              <p:cNvCxnSpPr/>
              <p:nvPr/>
            </p:nvCxnSpPr>
            <p:spPr>
              <a:xfrm rot="5400000">
                <a:off x="4109241" y="4893479"/>
                <a:ext cx="498478" cy="158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8" name="17 Conector recto">
                <a:extLst>
                  <a:ext uri="{FF2B5EF4-FFF2-40B4-BE49-F238E27FC236}">
                    <a16:creationId xmlns:a16="http://schemas.microsoft.com/office/drawing/2014/main" id="{2FE29849-DFF5-2DD7-2E66-B259FB95D567}"/>
                  </a:ext>
                </a:extLst>
              </p:cNvPr>
              <p:cNvCxnSpPr/>
              <p:nvPr/>
            </p:nvCxnSpPr>
            <p:spPr>
              <a:xfrm>
                <a:off x="3786182" y="4000504"/>
                <a:ext cx="1357321" cy="158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0" name="19 Conector recto">
                <a:extLst>
                  <a:ext uri="{FF2B5EF4-FFF2-40B4-BE49-F238E27FC236}">
                    <a16:creationId xmlns:a16="http://schemas.microsoft.com/office/drawing/2014/main" id="{B267AB6E-BD8B-5696-CD7C-D23B9C1BCC5A}"/>
                  </a:ext>
                </a:extLst>
              </p:cNvPr>
              <p:cNvCxnSpPr/>
              <p:nvPr/>
            </p:nvCxnSpPr>
            <p:spPr>
              <a:xfrm rot="5400000">
                <a:off x="4572001" y="4572008"/>
                <a:ext cx="1143008" cy="317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7661" name="20 CuadroTexto">
                <a:extLst>
                  <a:ext uri="{FF2B5EF4-FFF2-40B4-BE49-F238E27FC236}">
                    <a16:creationId xmlns:a16="http://schemas.microsoft.com/office/drawing/2014/main" id="{ED56ACC6-A39D-B8CF-E052-A40C927697DE}"/>
                  </a:ext>
                </a:extLst>
              </p:cNvPr>
              <p:cNvSpPr txBox="1">
                <a:spLocks noChangeArrowheads="1"/>
              </p:cNvSpPr>
              <p:nvPr/>
            </p:nvSpPr>
            <p:spPr bwMode="auto">
              <a:xfrm>
                <a:off x="3571868" y="3000372"/>
                <a:ext cx="714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f</a:t>
                </a:r>
                <a:r>
                  <a:rPr lang="es-ES_tradnl" altLang="en-US" sz="1800"/>
                  <a:t>(</a:t>
                </a:r>
                <a:r>
                  <a:rPr lang="es-ES_tradnl" altLang="en-US" sz="1800" i="1"/>
                  <a:t>x</a:t>
                </a:r>
                <a:r>
                  <a:rPr lang="es-ES_tradnl" altLang="en-US" sz="1800"/>
                  <a:t>)</a:t>
                </a:r>
              </a:p>
            </p:txBody>
          </p:sp>
          <p:sp>
            <p:nvSpPr>
              <p:cNvPr id="27662" name="21 CuadroTexto">
                <a:extLst>
                  <a:ext uri="{FF2B5EF4-FFF2-40B4-BE49-F238E27FC236}">
                    <a16:creationId xmlns:a16="http://schemas.microsoft.com/office/drawing/2014/main" id="{CF3106EE-35E3-C5D6-C31C-9C35BCAB3B6E}"/>
                  </a:ext>
                </a:extLst>
              </p:cNvPr>
              <p:cNvSpPr txBox="1">
                <a:spLocks noChangeArrowheads="1"/>
              </p:cNvSpPr>
              <p:nvPr/>
            </p:nvSpPr>
            <p:spPr bwMode="auto">
              <a:xfrm>
                <a:off x="6000760" y="5059932"/>
                <a:ext cx="500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cxnSp>
            <p:nvCxnSpPr>
              <p:cNvPr id="25" name="24 Conector recto">
                <a:extLst>
                  <a:ext uri="{FF2B5EF4-FFF2-40B4-BE49-F238E27FC236}">
                    <a16:creationId xmlns:a16="http://schemas.microsoft.com/office/drawing/2014/main" id="{A9C63414-8167-BC70-6C33-883FB3E329E7}"/>
                  </a:ext>
                </a:extLst>
              </p:cNvPr>
              <p:cNvCxnSpPr/>
              <p:nvPr/>
            </p:nvCxnSpPr>
            <p:spPr>
              <a:xfrm rot="5400000">
                <a:off x="2964645" y="5391958"/>
                <a:ext cx="498478" cy="158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6" name="25 Conector recto">
                <a:extLst>
                  <a:ext uri="{FF2B5EF4-FFF2-40B4-BE49-F238E27FC236}">
                    <a16:creationId xmlns:a16="http://schemas.microsoft.com/office/drawing/2014/main" id="{4EB22A05-A54E-6A53-B6C8-EB07BE0727C5}"/>
                  </a:ext>
                </a:extLst>
              </p:cNvPr>
              <p:cNvCxnSpPr/>
              <p:nvPr/>
            </p:nvCxnSpPr>
            <p:spPr>
              <a:xfrm>
                <a:off x="3214678" y="5641990"/>
                <a:ext cx="571504" cy="158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7665" name="26 CuadroTexto">
                <a:extLst>
                  <a:ext uri="{FF2B5EF4-FFF2-40B4-BE49-F238E27FC236}">
                    <a16:creationId xmlns:a16="http://schemas.microsoft.com/office/drawing/2014/main" id="{AB241409-D637-1343-0084-03F9D215B1C4}"/>
                  </a:ext>
                </a:extLst>
              </p:cNvPr>
              <p:cNvSpPr txBox="1">
                <a:spLocks noChangeArrowheads="1"/>
              </p:cNvSpPr>
              <p:nvPr/>
            </p:nvSpPr>
            <p:spPr bwMode="auto">
              <a:xfrm>
                <a:off x="4214810" y="5131370"/>
                <a:ext cx="28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p:txBody>
          </p:sp>
          <p:sp>
            <p:nvSpPr>
              <p:cNvPr id="27666" name="27 CuadroTexto">
                <a:extLst>
                  <a:ext uri="{FF2B5EF4-FFF2-40B4-BE49-F238E27FC236}">
                    <a16:creationId xmlns:a16="http://schemas.microsoft.com/office/drawing/2014/main" id="{1A8A42E8-9AB0-BAE9-61BC-A1CB43C23301}"/>
                  </a:ext>
                </a:extLst>
              </p:cNvPr>
              <p:cNvSpPr txBox="1">
                <a:spLocks noChangeArrowheads="1"/>
              </p:cNvSpPr>
              <p:nvPr/>
            </p:nvSpPr>
            <p:spPr bwMode="auto">
              <a:xfrm>
                <a:off x="5000628" y="5143512"/>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2</a:t>
                </a:r>
              </a:p>
            </p:txBody>
          </p:sp>
          <p:sp>
            <p:nvSpPr>
              <p:cNvPr id="27667" name="30 CuadroTexto">
                <a:extLst>
                  <a:ext uri="{FF2B5EF4-FFF2-40B4-BE49-F238E27FC236}">
                    <a16:creationId xmlns:a16="http://schemas.microsoft.com/office/drawing/2014/main" id="{EB2609FE-E579-9485-CD0C-91F0550158EF}"/>
                  </a:ext>
                </a:extLst>
              </p:cNvPr>
              <p:cNvSpPr txBox="1">
                <a:spLocks noChangeArrowheads="1"/>
              </p:cNvSpPr>
              <p:nvPr/>
            </p:nvSpPr>
            <p:spPr bwMode="auto">
              <a:xfrm>
                <a:off x="3714744" y="5429264"/>
                <a:ext cx="428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p:txBody>
          </p:sp>
          <p:sp>
            <p:nvSpPr>
              <p:cNvPr id="27668" name="31 CuadroTexto">
                <a:extLst>
                  <a:ext uri="{FF2B5EF4-FFF2-40B4-BE49-F238E27FC236}">
                    <a16:creationId xmlns:a16="http://schemas.microsoft.com/office/drawing/2014/main" id="{3E40F09E-66AF-DBD4-5A67-2D72B6D3AC5A}"/>
                  </a:ext>
                </a:extLst>
              </p:cNvPr>
              <p:cNvSpPr txBox="1">
                <a:spLocks noChangeArrowheads="1"/>
              </p:cNvSpPr>
              <p:nvPr/>
            </p:nvSpPr>
            <p:spPr bwMode="auto">
              <a:xfrm>
                <a:off x="3000364" y="4857760"/>
                <a:ext cx="428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p:txBody>
          </p:sp>
        </p:grpSp>
      </p:grpSp>
    </p:spTree>
    <p:extLst>
      <p:ext uri="{BB962C8B-B14F-4D97-AF65-F5344CB8AC3E}">
        <p14:creationId xmlns:p14="http://schemas.microsoft.com/office/powerpoint/2010/main" val="174098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5B135D90-C368-4C28-545F-9308D25D4818}"/>
              </a:ext>
            </a:extLst>
          </p:cNvPr>
          <p:cNvSpPr>
            <a:spLocks noGrp="1"/>
          </p:cNvSpPr>
          <p:nvPr>
            <p:ph type="title"/>
          </p:nvPr>
        </p:nvSpPr>
        <p:spPr/>
        <p:txBody>
          <a:bodyPr/>
          <a:lstStyle/>
          <a:p>
            <a:pPr>
              <a:defRPr/>
            </a:pPr>
            <a:r>
              <a:rPr lang="es-ES_tradnl" dirty="0"/>
              <a:t>I. Función Lineal</a:t>
            </a:r>
          </a:p>
        </p:txBody>
      </p:sp>
      <p:sp>
        <p:nvSpPr>
          <p:cNvPr id="3" name="2 Marcador de contenido">
            <a:extLst>
              <a:ext uri="{FF2B5EF4-FFF2-40B4-BE49-F238E27FC236}">
                <a16:creationId xmlns:a16="http://schemas.microsoft.com/office/drawing/2014/main" id="{6FCA6BA4-4C8A-41DD-01AF-990C9FA5F18F}"/>
              </a:ext>
            </a:extLst>
          </p:cNvPr>
          <p:cNvSpPr>
            <a:spLocks noGrp="1"/>
          </p:cNvSpPr>
          <p:nvPr>
            <p:ph sz="quarter" idx="1"/>
          </p:nvPr>
        </p:nvSpPr>
        <p:spPr>
          <a:xfrm>
            <a:off x="1979612" y="1600201"/>
            <a:ext cx="7467600" cy="4873625"/>
          </a:xfrm>
        </p:spPr>
        <p:txBody>
          <a:bodyPr>
            <a:normAutofit/>
          </a:bodyPr>
          <a:lstStyle/>
          <a:p>
            <a:pPr marL="274320" indent="-274320">
              <a:buFont typeface="Wingdings"/>
              <a:buChar char=""/>
              <a:defRPr/>
            </a:pPr>
            <a:r>
              <a:rPr lang="es-ES_tradnl" sz="1800" b="1" i="1" dirty="0"/>
              <a:t>Tipos de funciones especiales:</a:t>
            </a:r>
          </a:p>
          <a:p>
            <a:pPr marL="274320" indent="-274320">
              <a:buFont typeface="Wingdings"/>
              <a:buChar char=""/>
              <a:defRPr/>
            </a:pPr>
            <a:endParaRPr lang="es-ES_tradnl" sz="1800" b="1" i="1" dirty="0"/>
          </a:p>
          <a:p>
            <a:pPr marL="640080" lvl="1" indent="-274320">
              <a:buFont typeface="Wingdings 2"/>
              <a:buChar char=""/>
              <a:defRPr/>
            </a:pPr>
            <a:r>
              <a:rPr lang="es-ES_tradnl" sz="1800" i="1" dirty="0"/>
              <a:t>b</a:t>
            </a:r>
            <a:r>
              <a:rPr lang="es-ES_tradnl" sz="1800" dirty="0"/>
              <a:t>) La función de la forma </a:t>
            </a:r>
            <a:r>
              <a:rPr lang="es-ES_tradnl" sz="1800" i="1" dirty="0"/>
              <a:t>f</a:t>
            </a:r>
            <a:r>
              <a:rPr lang="es-ES_tradnl" sz="1800" dirty="0"/>
              <a:t>(</a:t>
            </a:r>
            <a:r>
              <a:rPr lang="es-ES_tradnl" sz="1800" i="1" dirty="0"/>
              <a:t>x</a:t>
            </a:r>
            <a:r>
              <a:rPr lang="es-ES_tradnl" sz="1800" dirty="0"/>
              <a:t>) = </a:t>
            </a:r>
            <a:r>
              <a:rPr lang="es-ES_tradnl" sz="1800" i="1" dirty="0"/>
              <a:t>c</a:t>
            </a:r>
            <a:r>
              <a:rPr lang="es-ES_tradnl" sz="1800" dirty="0"/>
              <a:t>, con </a:t>
            </a:r>
            <a:r>
              <a:rPr lang="es-ES_tradnl" sz="1800" i="1" dirty="0"/>
              <a:t>c</a:t>
            </a:r>
            <a:r>
              <a:rPr lang="es-ES_tradnl" sz="1800" dirty="0"/>
              <a:t>: Constante Real, se conoce como función constante y su gráfica es:</a:t>
            </a:r>
            <a:endParaRPr lang="es-ES_tradnl" sz="1800" dirty="0">
              <a:solidFill>
                <a:schemeClr val="accent2">
                  <a:lumMod val="60000"/>
                  <a:lumOff val="40000"/>
                </a:schemeClr>
              </a:solidFill>
            </a:endParaRPr>
          </a:p>
          <a:p>
            <a:pPr marL="274320" indent="-274320">
              <a:buNone/>
              <a:defRPr/>
            </a:pPr>
            <a:endParaRPr lang="es-ES_tradnl" sz="1800" dirty="0"/>
          </a:p>
        </p:txBody>
      </p:sp>
      <p:grpSp>
        <p:nvGrpSpPr>
          <p:cNvPr id="28676" name="11 Grupo">
            <a:extLst>
              <a:ext uri="{FF2B5EF4-FFF2-40B4-BE49-F238E27FC236}">
                <a16:creationId xmlns:a16="http://schemas.microsoft.com/office/drawing/2014/main" id="{20106CE8-AB97-6B0A-5357-DE96ADDF28AB}"/>
              </a:ext>
            </a:extLst>
          </p:cNvPr>
          <p:cNvGrpSpPr>
            <a:grpSpLocks/>
          </p:cNvGrpSpPr>
          <p:nvPr/>
        </p:nvGrpSpPr>
        <p:grpSpPr bwMode="auto">
          <a:xfrm>
            <a:off x="1736726" y="3000375"/>
            <a:ext cx="4071937" cy="3429000"/>
            <a:chOff x="2428860" y="3000372"/>
            <a:chExt cx="4071966" cy="3429024"/>
          </a:xfrm>
        </p:grpSpPr>
        <p:cxnSp>
          <p:nvCxnSpPr>
            <p:cNvPr id="4" name="3 Conector recto de flecha">
              <a:extLst>
                <a:ext uri="{FF2B5EF4-FFF2-40B4-BE49-F238E27FC236}">
                  <a16:creationId xmlns:a16="http://schemas.microsoft.com/office/drawing/2014/main" id="{98509807-5BA5-D638-2486-6C171037A53E}"/>
                </a:ext>
              </a:extLst>
            </p:cNvPr>
            <p:cNvCxnSpPr/>
            <p:nvPr/>
          </p:nvCxnSpPr>
          <p:spPr>
            <a:xfrm>
              <a:off x="2428860" y="5143512"/>
              <a:ext cx="371477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4 Conector recto de flecha">
              <a:extLst>
                <a:ext uri="{FF2B5EF4-FFF2-40B4-BE49-F238E27FC236}">
                  <a16:creationId xmlns:a16="http://schemas.microsoft.com/office/drawing/2014/main" id="{86B6602D-D484-F10E-101F-8740642F7388}"/>
                </a:ext>
              </a:extLst>
            </p:cNvPr>
            <p:cNvCxnSpPr/>
            <p:nvPr/>
          </p:nvCxnSpPr>
          <p:spPr>
            <a:xfrm rot="5400000" flipH="1" flipV="1">
              <a:off x="2250266" y="4891891"/>
              <a:ext cx="3071833"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689" name="5 CuadroTexto">
              <a:extLst>
                <a:ext uri="{FF2B5EF4-FFF2-40B4-BE49-F238E27FC236}">
                  <a16:creationId xmlns:a16="http://schemas.microsoft.com/office/drawing/2014/main" id="{B7D119BC-245A-CE58-823C-1FF80AE16702}"/>
                </a:ext>
              </a:extLst>
            </p:cNvPr>
            <p:cNvSpPr txBox="1">
              <a:spLocks noChangeArrowheads="1"/>
            </p:cNvSpPr>
            <p:nvPr/>
          </p:nvSpPr>
          <p:spPr bwMode="auto">
            <a:xfrm>
              <a:off x="3571868" y="3000372"/>
              <a:ext cx="714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f</a:t>
              </a:r>
              <a:r>
                <a:rPr lang="es-ES_tradnl" altLang="en-US" sz="1800"/>
                <a:t>(</a:t>
              </a:r>
              <a:r>
                <a:rPr lang="es-ES_tradnl" altLang="en-US" sz="1800" i="1"/>
                <a:t>x</a:t>
              </a:r>
              <a:r>
                <a:rPr lang="es-ES_tradnl" altLang="en-US" sz="1800"/>
                <a:t>)</a:t>
              </a:r>
            </a:p>
          </p:txBody>
        </p:sp>
        <p:sp>
          <p:nvSpPr>
            <p:cNvPr id="28690" name="6 CuadroTexto">
              <a:extLst>
                <a:ext uri="{FF2B5EF4-FFF2-40B4-BE49-F238E27FC236}">
                  <a16:creationId xmlns:a16="http://schemas.microsoft.com/office/drawing/2014/main" id="{D46F72D7-062A-0725-8635-85C77E291EF4}"/>
                </a:ext>
              </a:extLst>
            </p:cNvPr>
            <p:cNvSpPr txBox="1">
              <a:spLocks noChangeArrowheads="1"/>
            </p:cNvSpPr>
            <p:nvPr/>
          </p:nvSpPr>
          <p:spPr bwMode="auto">
            <a:xfrm>
              <a:off x="6000760" y="5059932"/>
              <a:ext cx="500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cxnSp>
          <p:nvCxnSpPr>
            <p:cNvPr id="9" name="8 Conector recto">
              <a:extLst>
                <a:ext uri="{FF2B5EF4-FFF2-40B4-BE49-F238E27FC236}">
                  <a16:creationId xmlns:a16="http://schemas.microsoft.com/office/drawing/2014/main" id="{33890E8A-1FF0-4F1C-D2F5-75C1853A8318}"/>
                </a:ext>
              </a:extLst>
            </p:cNvPr>
            <p:cNvCxnSpPr/>
            <p:nvPr/>
          </p:nvCxnSpPr>
          <p:spPr>
            <a:xfrm>
              <a:off x="2428860" y="4284669"/>
              <a:ext cx="364333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CuadroTexto">
              <a:extLst>
                <a:ext uri="{FF2B5EF4-FFF2-40B4-BE49-F238E27FC236}">
                  <a16:creationId xmlns:a16="http://schemas.microsoft.com/office/drawing/2014/main" id="{F5E99264-279A-C4CF-7A9E-96F0B002486F}"/>
                </a:ext>
              </a:extLst>
            </p:cNvPr>
            <p:cNvSpPr txBox="1"/>
            <p:nvPr/>
          </p:nvSpPr>
          <p:spPr>
            <a:xfrm>
              <a:off x="3643306" y="4071943"/>
              <a:ext cx="323852" cy="369890"/>
            </a:xfrm>
            <a:prstGeom prst="rect">
              <a:avLst/>
            </a:prstGeom>
            <a:noFill/>
          </p:spPr>
          <p:txBody>
            <a:bodyPr wrap="none">
              <a:spAutoFit/>
            </a:bodyPr>
            <a:lstStyle/>
            <a:p>
              <a:pPr>
                <a:defRPr/>
              </a:pPr>
              <a:r>
                <a:rPr lang="es-ES_tradnl" dirty="0">
                  <a:solidFill>
                    <a:schemeClr val="accent2">
                      <a:lumMod val="60000"/>
                      <a:lumOff val="40000"/>
                    </a:schemeClr>
                  </a:solidFill>
                </a:rPr>
                <a:t>●</a:t>
              </a:r>
              <a:endParaRPr lang="es-ES_tradnl" dirty="0"/>
            </a:p>
          </p:txBody>
        </p:sp>
        <p:sp>
          <p:nvSpPr>
            <p:cNvPr id="28693" name="10 CuadroTexto">
              <a:extLst>
                <a:ext uri="{FF2B5EF4-FFF2-40B4-BE49-F238E27FC236}">
                  <a16:creationId xmlns:a16="http://schemas.microsoft.com/office/drawing/2014/main" id="{1676A1AE-1A56-08E5-E4D1-DEC94B7CC74E}"/>
                </a:ext>
              </a:extLst>
            </p:cNvPr>
            <p:cNvSpPr txBox="1">
              <a:spLocks noChangeArrowheads="1"/>
            </p:cNvSpPr>
            <p:nvPr/>
          </p:nvSpPr>
          <p:spPr bwMode="auto">
            <a:xfrm>
              <a:off x="3500430" y="3929066"/>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c</a:t>
              </a:r>
            </a:p>
          </p:txBody>
        </p:sp>
      </p:grpSp>
      <p:sp>
        <p:nvSpPr>
          <p:cNvPr id="28677" name="12 CuadroTexto">
            <a:extLst>
              <a:ext uri="{FF2B5EF4-FFF2-40B4-BE49-F238E27FC236}">
                <a16:creationId xmlns:a16="http://schemas.microsoft.com/office/drawing/2014/main" id="{72566057-3045-DD69-0994-2768699656B0}"/>
              </a:ext>
            </a:extLst>
          </p:cNvPr>
          <p:cNvSpPr txBox="1">
            <a:spLocks noChangeArrowheads="1"/>
          </p:cNvSpPr>
          <p:nvPr/>
        </p:nvSpPr>
        <p:spPr bwMode="auto">
          <a:xfrm>
            <a:off x="3736975" y="3357564"/>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con </a:t>
            </a:r>
            <a:r>
              <a:rPr lang="es-ES_tradnl" altLang="en-US" sz="1800" i="1"/>
              <a:t>c</a:t>
            </a:r>
            <a:r>
              <a:rPr lang="es-ES_tradnl" altLang="en-US" sz="1800"/>
              <a:t> &gt; 0</a:t>
            </a:r>
          </a:p>
        </p:txBody>
      </p:sp>
      <p:grpSp>
        <p:nvGrpSpPr>
          <p:cNvPr id="28678" name="21 Grupo">
            <a:extLst>
              <a:ext uri="{FF2B5EF4-FFF2-40B4-BE49-F238E27FC236}">
                <a16:creationId xmlns:a16="http://schemas.microsoft.com/office/drawing/2014/main" id="{A2E6A42E-2995-21D4-CA14-5646A6CA9699}"/>
              </a:ext>
            </a:extLst>
          </p:cNvPr>
          <p:cNvGrpSpPr>
            <a:grpSpLocks/>
          </p:cNvGrpSpPr>
          <p:nvPr/>
        </p:nvGrpSpPr>
        <p:grpSpPr bwMode="auto">
          <a:xfrm>
            <a:off x="6094412" y="3000375"/>
            <a:ext cx="4071938" cy="3429000"/>
            <a:chOff x="4572000" y="3000372"/>
            <a:chExt cx="4071966" cy="3429024"/>
          </a:xfrm>
        </p:grpSpPr>
        <p:cxnSp>
          <p:nvCxnSpPr>
            <p:cNvPr id="15" name="14 Conector recto de flecha">
              <a:extLst>
                <a:ext uri="{FF2B5EF4-FFF2-40B4-BE49-F238E27FC236}">
                  <a16:creationId xmlns:a16="http://schemas.microsoft.com/office/drawing/2014/main" id="{9C37FCD1-9BE6-0885-6B62-CD42506DA9C6}"/>
                </a:ext>
              </a:extLst>
            </p:cNvPr>
            <p:cNvCxnSpPr/>
            <p:nvPr/>
          </p:nvCxnSpPr>
          <p:spPr>
            <a:xfrm>
              <a:off x="4572000" y="5143512"/>
              <a:ext cx="371477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a:extLst>
                <a:ext uri="{FF2B5EF4-FFF2-40B4-BE49-F238E27FC236}">
                  <a16:creationId xmlns:a16="http://schemas.microsoft.com/office/drawing/2014/main" id="{422B1B05-60EB-D6E6-538B-44DB134EF69C}"/>
                </a:ext>
              </a:extLst>
            </p:cNvPr>
            <p:cNvCxnSpPr/>
            <p:nvPr/>
          </p:nvCxnSpPr>
          <p:spPr>
            <a:xfrm rot="5400000" flipH="1" flipV="1">
              <a:off x="4393406" y="4891891"/>
              <a:ext cx="3071833"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682" name="16 CuadroTexto">
              <a:extLst>
                <a:ext uri="{FF2B5EF4-FFF2-40B4-BE49-F238E27FC236}">
                  <a16:creationId xmlns:a16="http://schemas.microsoft.com/office/drawing/2014/main" id="{A234E29B-30C5-F066-76E7-854A76A5B77A}"/>
                </a:ext>
              </a:extLst>
            </p:cNvPr>
            <p:cNvSpPr txBox="1">
              <a:spLocks noChangeArrowheads="1"/>
            </p:cNvSpPr>
            <p:nvPr/>
          </p:nvSpPr>
          <p:spPr bwMode="auto">
            <a:xfrm>
              <a:off x="5715008" y="3000372"/>
              <a:ext cx="714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f</a:t>
              </a:r>
              <a:r>
                <a:rPr lang="es-ES_tradnl" altLang="en-US" sz="1800"/>
                <a:t>(</a:t>
              </a:r>
              <a:r>
                <a:rPr lang="es-ES_tradnl" altLang="en-US" sz="1800" i="1"/>
                <a:t>x</a:t>
              </a:r>
              <a:r>
                <a:rPr lang="es-ES_tradnl" altLang="en-US" sz="1800"/>
                <a:t>)</a:t>
              </a:r>
            </a:p>
          </p:txBody>
        </p:sp>
        <p:sp>
          <p:nvSpPr>
            <p:cNvPr id="28683" name="17 CuadroTexto">
              <a:extLst>
                <a:ext uri="{FF2B5EF4-FFF2-40B4-BE49-F238E27FC236}">
                  <a16:creationId xmlns:a16="http://schemas.microsoft.com/office/drawing/2014/main" id="{9106F30A-74BB-547E-1D38-7D103BA80EEA}"/>
                </a:ext>
              </a:extLst>
            </p:cNvPr>
            <p:cNvSpPr txBox="1">
              <a:spLocks noChangeArrowheads="1"/>
            </p:cNvSpPr>
            <p:nvPr/>
          </p:nvSpPr>
          <p:spPr bwMode="auto">
            <a:xfrm>
              <a:off x="8143900" y="5059932"/>
              <a:ext cx="500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p>
          </p:txBody>
        </p:sp>
        <p:cxnSp>
          <p:nvCxnSpPr>
            <p:cNvPr id="19" name="18 Conector recto">
              <a:extLst>
                <a:ext uri="{FF2B5EF4-FFF2-40B4-BE49-F238E27FC236}">
                  <a16:creationId xmlns:a16="http://schemas.microsoft.com/office/drawing/2014/main" id="{4E80E812-6224-DE41-1AB3-F1A8086E4DE4}"/>
                </a:ext>
              </a:extLst>
            </p:cNvPr>
            <p:cNvCxnSpPr/>
            <p:nvPr/>
          </p:nvCxnSpPr>
          <p:spPr>
            <a:xfrm>
              <a:off x="4572000" y="5856305"/>
              <a:ext cx="3643338" cy="15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a:extLst>
                <a:ext uri="{FF2B5EF4-FFF2-40B4-BE49-F238E27FC236}">
                  <a16:creationId xmlns:a16="http://schemas.microsoft.com/office/drawing/2014/main" id="{F0183834-2EE5-1084-8286-518D992D8F80}"/>
                </a:ext>
              </a:extLst>
            </p:cNvPr>
            <p:cNvSpPr txBox="1"/>
            <p:nvPr/>
          </p:nvSpPr>
          <p:spPr>
            <a:xfrm>
              <a:off x="5786446" y="5643579"/>
              <a:ext cx="323852" cy="369890"/>
            </a:xfrm>
            <a:prstGeom prst="rect">
              <a:avLst/>
            </a:prstGeom>
            <a:noFill/>
          </p:spPr>
          <p:txBody>
            <a:bodyPr wrap="none">
              <a:spAutoFit/>
            </a:bodyPr>
            <a:lstStyle/>
            <a:p>
              <a:pPr>
                <a:defRPr/>
              </a:pPr>
              <a:r>
                <a:rPr lang="es-ES_tradnl" dirty="0">
                  <a:solidFill>
                    <a:schemeClr val="accent2">
                      <a:lumMod val="60000"/>
                      <a:lumOff val="40000"/>
                    </a:schemeClr>
                  </a:solidFill>
                </a:rPr>
                <a:t>●</a:t>
              </a:r>
              <a:endParaRPr lang="es-ES_tradnl" dirty="0"/>
            </a:p>
          </p:txBody>
        </p:sp>
        <p:sp>
          <p:nvSpPr>
            <p:cNvPr id="28686" name="20 CuadroTexto">
              <a:extLst>
                <a:ext uri="{FF2B5EF4-FFF2-40B4-BE49-F238E27FC236}">
                  <a16:creationId xmlns:a16="http://schemas.microsoft.com/office/drawing/2014/main" id="{3464DBC1-39AB-6175-D55C-A8E6CE6633CA}"/>
                </a:ext>
              </a:extLst>
            </p:cNvPr>
            <p:cNvSpPr txBox="1">
              <a:spLocks noChangeArrowheads="1"/>
            </p:cNvSpPr>
            <p:nvPr/>
          </p:nvSpPr>
          <p:spPr bwMode="auto">
            <a:xfrm>
              <a:off x="5643570" y="5786454"/>
              <a:ext cx="214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c</a:t>
              </a:r>
            </a:p>
          </p:txBody>
        </p:sp>
      </p:grpSp>
      <p:sp>
        <p:nvSpPr>
          <p:cNvPr id="28679" name="22 CuadroTexto">
            <a:extLst>
              <a:ext uri="{FF2B5EF4-FFF2-40B4-BE49-F238E27FC236}">
                <a16:creationId xmlns:a16="http://schemas.microsoft.com/office/drawing/2014/main" id="{C0E64815-6C4B-4179-768F-213DEAD1A819}"/>
              </a:ext>
            </a:extLst>
          </p:cNvPr>
          <p:cNvSpPr txBox="1">
            <a:spLocks noChangeArrowheads="1"/>
          </p:cNvSpPr>
          <p:nvPr/>
        </p:nvSpPr>
        <p:spPr bwMode="auto">
          <a:xfrm>
            <a:off x="8451850" y="3357564"/>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con </a:t>
            </a:r>
            <a:r>
              <a:rPr lang="es-ES_tradnl" altLang="en-US" sz="1800" i="1"/>
              <a:t>c</a:t>
            </a:r>
            <a:r>
              <a:rPr lang="es-ES_tradnl" altLang="en-US" sz="1800"/>
              <a:t> &lt; 0</a:t>
            </a:r>
          </a:p>
        </p:txBody>
      </p:sp>
    </p:spTree>
    <p:extLst>
      <p:ext uri="{BB962C8B-B14F-4D97-AF65-F5344CB8AC3E}">
        <p14:creationId xmlns:p14="http://schemas.microsoft.com/office/powerpoint/2010/main" val="7363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E5DC7C7-E866-9EC5-7BC9-FFAAF4367F2D}"/>
              </a:ext>
            </a:extLst>
          </p:cNvPr>
          <p:cNvSpPr>
            <a:spLocks noGrp="1"/>
          </p:cNvSpPr>
          <p:nvPr>
            <p:ph type="title"/>
          </p:nvPr>
        </p:nvSpPr>
        <p:spPr/>
        <p:txBody>
          <a:bodyPr/>
          <a:lstStyle/>
          <a:p>
            <a:pPr>
              <a:defRPr/>
            </a:pPr>
            <a:r>
              <a:rPr lang="es-ES_tradnl" dirty="0"/>
              <a:t>I. Función lineal</a:t>
            </a:r>
          </a:p>
        </p:txBody>
      </p:sp>
      <p:sp>
        <p:nvSpPr>
          <p:cNvPr id="29699" name="2 Marcador de contenido">
            <a:extLst>
              <a:ext uri="{FF2B5EF4-FFF2-40B4-BE49-F238E27FC236}">
                <a16:creationId xmlns:a16="http://schemas.microsoft.com/office/drawing/2014/main" id="{8088B189-4881-B752-A395-6545ED5AA313}"/>
              </a:ext>
            </a:extLst>
          </p:cNvPr>
          <p:cNvSpPr>
            <a:spLocks noGrp="1"/>
          </p:cNvSpPr>
          <p:nvPr>
            <p:ph sz="quarter" idx="1"/>
          </p:nvPr>
        </p:nvSpPr>
        <p:spPr>
          <a:xfrm>
            <a:off x="1979612" y="1600201"/>
            <a:ext cx="7467600" cy="4873625"/>
          </a:xfrm>
        </p:spPr>
        <p:txBody>
          <a:bodyPr/>
          <a:lstStyle/>
          <a:p>
            <a:pPr eaLnBrk="1" hangingPunct="1"/>
            <a:r>
              <a:rPr lang="es-ES_tradnl" altLang="en-US" sz="1800" b="1"/>
              <a:t>Propiedades:</a:t>
            </a:r>
          </a:p>
          <a:p>
            <a:pPr lvl="1" eaLnBrk="1" hangingPunct="1"/>
            <a:endParaRPr lang="es-ES_tradnl" altLang="en-US" sz="1500" b="1"/>
          </a:p>
          <a:p>
            <a:pPr lvl="1" eaLnBrk="1" hangingPunct="1"/>
            <a:r>
              <a:rPr lang="es-ES_tradnl" altLang="en-US" sz="1800"/>
              <a:t>El dominio de la función lineal son todos los números IR.</a:t>
            </a:r>
          </a:p>
          <a:p>
            <a:pPr lvl="1" eaLnBrk="1" hangingPunct="1"/>
            <a:endParaRPr lang="es-ES_tradnl" altLang="en-US" sz="1800"/>
          </a:p>
          <a:p>
            <a:pPr lvl="1" eaLnBrk="1" hangingPunct="1"/>
            <a:r>
              <a:rPr lang="es-ES_tradnl" altLang="en-US" sz="1800"/>
              <a:t>Las rectas que tienen la misma </a:t>
            </a:r>
            <a:r>
              <a:rPr lang="es-ES_tradnl" altLang="en-US" sz="1800" b="1" i="1"/>
              <a:t>m</a:t>
            </a:r>
            <a:r>
              <a:rPr lang="es-ES_tradnl" altLang="en-US" sz="1800"/>
              <a:t> serán paralelas.</a:t>
            </a:r>
          </a:p>
          <a:p>
            <a:pPr lvl="1" eaLnBrk="1" hangingPunct="1"/>
            <a:endParaRPr lang="es-ES_tradnl" altLang="en-US" sz="1800"/>
          </a:p>
          <a:p>
            <a:pPr lvl="1" eaLnBrk="1" hangingPunct="1"/>
            <a:r>
              <a:rPr lang="es-ES_tradnl" altLang="en-US" sz="1800"/>
              <a:t>Las rectas que al multiplicar sus pendientes el producto es </a:t>
            </a:r>
            <a:r>
              <a:rPr lang="es-ES_tradnl" altLang="en-US" sz="1800" b="1"/>
              <a:t>-1 </a:t>
            </a:r>
            <a:r>
              <a:rPr lang="es-ES_tradnl" altLang="en-US" sz="1800"/>
              <a:t>serán perpendiculares.</a:t>
            </a:r>
            <a:endParaRPr lang="es-ES_tradnl" altLang="en-US" sz="1800" b="1"/>
          </a:p>
          <a:p>
            <a:pPr lvl="1" eaLnBrk="1" hangingPunct="1"/>
            <a:endParaRPr lang="es-ES_tradnl" altLang="en-US" sz="1800"/>
          </a:p>
          <a:p>
            <a:pPr lvl="1" eaLnBrk="1" hangingPunct="1">
              <a:buFont typeface="Wingdings 2" panose="05020102010507070707" pitchFamily="18" charset="2"/>
              <a:buNone/>
            </a:pPr>
            <a:endParaRPr lang="es-ES_tradnl" altLang="en-US" sz="1800" i="1"/>
          </a:p>
        </p:txBody>
      </p:sp>
    </p:spTree>
    <p:extLst>
      <p:ext uri="{BB962C8B-B14F-4D97-AF65-F5344CB8AC3E}">
        <p14:creationId xmlns:p14="http://schemas.microsoft.com/office/powerpoint/2010/main" val="11552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5D3AF7A-19FA-9EAE-C1C9-1E4BC6B21BEA}"/>
              </a:ext>
            </a:extLst>
          </p:cNvPr>
          <p:cNvSpPr>
            <a:spLocks noGrp="1"/>
          </p:cNvSpPr>
          <p:nvPr>
            <p:ph type="title"/>
          </p:nvPr>
        </p:nvSpPr>
        <p:spPr/>
        <p:txBody>
          <a:bodyPr/>
          <a:lstStyle/>
          <a:p>
            <a:pPr>
              <a:defRPr/>
            </a:pPr>
            <a:r>
              <a:rPr lang="es-ES_tradnl" dirty="0"/>
              <a:t>I. Función Lineal</a:t>
            </a:r>
          </a:p>
        </p:txBody>
      </p:sp>
      <p:sp>
        <p:nvSpPr>
          <p:cNvPr id="30723" name="2 Marcador de contenido">
            <a:extLst>
              <a:ext uri="{FF2B5EF4-FFF2-40B4-BE49-F238E27FC236}">
                <a16:creationId xmlns:a16="http://schemas.microsoft.com/office/drawing/2014/main" id="{501716AF-5073-5C02-3D4E-36E839FD0187}"/>
              </a:ext>
            </a:extLst>
          </p:cNvPr>
          <p:cNvSpPr>
            <a:spLocks noGrp="1"/>
          </p:cNvSpPr>
          <p:nvPr>
            <p:ph sz="quarter" idx="1"/>
          </p:nvPr>
        </p:nvSpPr>
        <p:spPr>
          <a:xfrm>
            <a:off x="1979612" y="1600201"/>
            <a:ext cx="7467600" cy="4873625"/>
          </a:xfrm>
        </p:spPr>
        <p:txBody>
          <a:bodyPr>
            <a:normAutofit lnSpcReduction="10000"/>
          </a:bodyPr>
          <a:lstStyle/>
          <a:p>
            <a:pPr eaLnBrk="1" hangingPunct="1"/>
            <a:r>
              <a:rPr lang="es-ES_tradnl" altLang="en-US" sz="1800" b="1" i="1"/>
              <a:t>Evaluación de una función lineal:</a:t>
            </a:r>
          </a:p>
          <a:p>
            <a:pPr eaLnBrk="1" hangingPunct="1">
              <a:buFont typeface="Wingdings" panose="05000000000000000000" pitchFamily="2" charset="2"/>
              <a:buNone/>
            </a:pPr>
            <a:r>
              <a:rPr lang="es-ES_tradnl" altLang="en-US" sz="1800" b="1" i="1"/>
              <a:t>	</a:t>
            </a:r>
            <a:r>
              <a:rPr lang="es-ES_tradnl" altLang="en-US" sz="1800"/>
              <a:t>Dada la función </a:t>
            </a:r>
            <a:r>
              <a:rPr lang="es-ES_tradnl" altLang="en-US" sz="1800" i="1"/>
              <a:t>f</a:t>
            </a:r>
            <a:r>
              <a:rPr lang="es-ES_tradnl" altLang="en-US" sz="1800"/>
              <a:t>(</a:t>
            </a:r>
            <a:r>
              <a:rPr lang="es-ES_tradnl" altLang="en-US" sz="1800" i="1"/>
              <a:t>x</a:t>
            </a:r>
            <a:r>
              <a:rPr lang="es-ES_tradnl" altLang="en-US" sz="1800"/>
              <a:t>) = </a:t>
            </a:r>
            <a:r>
              <a:rPr lang="es-ES_tradnl" altLang="en-US" sz="1800" i="1"/>
              <a:t>mx</a:t>
            </a:r>
            <a:r>
              <a:rPr lang="es-ES_tradnl" altLang="en-US" sz="1800"/>
              <a:t> + </a:t>
            </a:r>
            <a:r>
              <a:rPr lang="es-ES_tradnl" altLang="en-US" sz="1800" i="1"/>
              <a:t>n</a:t>
            </a:r>
            <a:r>
              <a:rPr lang="es-ES_tradnl" altLang="en-US" sz="1800"/>
              <a:t>, si se busca el valor de la función para un valor cualquiera de </a:t>
            </a:r>
            <a:r>
              <a:rPr lang="es-ES_tradnl" altLang="en-US" sz="1800" i="1"/>
              <a:t>x</a:t>
            </a:r>
            <a:r>
              <a:rPr lang="es-ES_tradnl" altLang="en-US" sz="1800"/>
              <a:t>, basta reemplazar dicho valor, así como también si se busca el valor de </a:t>
            </a:r>
            <a:r>
              <a:rPr lang="es-ES_tradnl" altLang="en-US" sz="1800" i="1"/>
              <a:t>x</a:t>
            </a:r>
            <a:r>
              <a:rPr lang="es-ES_tradnl" altLang="en-US" sz="1800"/>
              <a:t> conociendo el valor de la función.</a:t>
            </a:r>
          </a:p>
          <a:p>
            <a:pPr eaLnBrk="1" hangingPunct="1">
              <a:buFont typeface="Wingdings" panose="05000000000000000000" pitchFamily="2" charset="2"/>
              <a:buNone/>
            </a:pPr>
            <a:r>
              <a:rPr lang="es-ES_tradnl" altLang="en-US" sz="1800" b="1" i="1"/>
              <a:t>	</a:t>
            </a:r>
          </a:p>
          <a:p>
            <a:pPr eaLnBrk="1" hangingPunct="1">
              <a:buFont typeface="Wingdings" panose="05000000000000000000" pitchFamily="2" charset="2"/>
              <a:buNone/>
            </a:pPr>
            <a:r>
              <a:rPr lang="es-ES_tradnl" altLang="en-US" sz="1800" b="1" i="1"/>
              <a:t>	</a:t>
            </a:r>
            <a:r>
              <a:rPr lang="es-ES_tradnl" altLang="en-US" sz="1800" b="1"/>
              <a:t>Ejemplo</a:t>
            </a:r>
          </a:p>
          <a:p>
            <a:pPr eaLnBrk="1" hangingPunct="1">
              <a:buFont typeface="Wingdings" panose="05000000000000000000" pitchFamily="2" charset="2"/>
              <a:buNone/>
            </a:pPr>
            <a:r>
              <a:rPr lang="es-ES_tradnl" altLang="en-US" sz="1800" b="1" i="1"/>
              <a:t>	</a:t>
            </a:r>
            <a:r>
              <a:rPr lang="es-ES_tradnl" altLang="en-US" sz="1600"/>
              <a:t>La función que representa el valor a pagar en un taxi, después de recorridos 200m es:</a:t>
            </a:r>
          </a:p>
          <a:p>
            <a:pPr eaLnBrk="1" hangingPunct="1">
              <a:buFont typeface="Wingdings" panose="05000000000000000000" pitchFamily="2" charset="2"/>
              <a:buNone/>
            </a:pPr>
            <a:r>
              <a:rPr lang="es-ES_tradnl" altLang="en-US" sz="1600" b="1" i="1"/>
              <a:t>	</a:t>
            </a:r>
            <a:r>
              <a:rPr lang="es-ES_tradnl" altLang="en-US" sz="1600" i="1"/>
              <a:t>f</a:t>
            </a:r>
            <a:r>
              <a:rPr lang="es-ES_tradnl" altLang="en-US" sz="1600"/>
              <a:t>(</a:t>
            </a:r>
            <a:r>
              <a:rPr lang="es-ES_tradnl" altLang="en-US" sz="1600" i="1"/>
              <a:t>x</a:t>
            </a:r>
            <a:r>
              <a:rPr lang="es-ES_tradnl" altLang="en-US" sz="1600"/>
              <a:t>) = 0.8</a:t>
            </a:r>
            <a:r>
              <a:rPr lang="es-ES_tradnl" altLang="en-US" sz="1600" i="1"/>
              <a:t>x</a:t>
            </a:r>
            <a:r>
              <a:rPr lang="es-ES_tradnl" altLang="en-US" sz="1600"/>
              <a:t> + 250         con          </a:t>
            </a:r>
            <a:r>
              <a:rPr lang="es-ES_tradnl" altLang="en-US" sz="1600" i="1"/>
              <a:t>x</a:t>
            </a:r>
            <a:r>
              <a:rPr lang="es-ES_tradnl" altLang="en-US" sz="1600"/>
              <a:t>:   cantidad de metros recorridos</a:t>
            </a:r>
          </a:p>
          <a:p>
            <a:pPr eaLnBrk="1" hangingPunct="1">
              <a:buFont typeface="Wingdings" panose="05000000000000000000" pitchFamily="2" charset="2"/>
              <a:buNone/>
            </a:pPr>
            <a:r>
              <a:rPr lang="es-ES_tradnl" altLang="en-US" sz="1600"/>
              <a:t>                                                    </a:t>
            </a:r>
            <a:r>
              <a:rPr lang="es-ES_tradnl" altLang="en-US" sz="1600" i="1"/>
              <a:t>f</a:t>
            </a:r>
            <a:r>
              <a:rPr lang="es-ES_tradnl" altLang="en-US" sz="1600"/>
              <a:t>(</a:t>
            </a:r>
            <a:r>
              <a:rPr lang="es-ES_tradnl" altLang="en-US" sz="1600" i="1"/>
              <a:t>x</a:t>
            </a:r>
            <a:r>
              <a:rPr lang="es-ES_tradnl" altLang="en-US" sz="1600"/>
              <a:t>):   costo en pesos</a:t>
            </a:r>
          </a:p>
          <a:p>
            <a:pPr eaLnBrk="1" hangingPunct="1">
              <a:buFont typeface="Wingdings" panose="05000000000000000000" pitchFamily="2" charset="2"/>
              <a:buNone/>
            </a:pPr>
            <a:r>
              <a:rPr lang="es-ES_tradnl" altLang="en-US" sz="1600"/>
              <a:t>	3 km = 3000 m</a:t>
            </a:r>
          </a:p>
          <a:p>
            <a:pPr eaLnBrk="1" hangingPunct="1">
              <a:buFont typeface="Wingdings" panose="05000000000000000000" pitchFamily="2" charset="2"/>
              <a:buNone/>
            </a:pPr>
            <a:r>
              <a:rPr lang="es-ES_tradnl" altLang="en-US" sz="1600"/>
              <a:t>	Entonces, el valor a pagar por un recorrido de 3 kilómetros es:</a:t>
            </a:r>
          </a:p>
          <a:p>
            <a:pPr eaLnBrk="1" hangingPunct="1">
              <a:buFont typeface="Wingdings" panose="05000000000000000000" pitchFamily="2" charset="2"/>
              <a:buNone/>
            </a:pPr>
            <a:r>
              <a:rPr lang="es-ES_tradnl" altLang="en-US" sz="1600"/>
              <a:t>	f(3000) = 0.8 </a:t>
            </a:r>
            <a:r>
              <a:rPr lang="es-ES_tradnl" altLang="en-US" sz="2000" b="1"/>
              <a:t>· </a:t>
            </a:r>
            <a:r>
              <a:rPr lang="es-ES_tradnl" altLang="en-US" sz="1600"/>
              <a:t>3000 + 250 = 2650</a:t>
            </a:r>
          </a:p>
          <a:p>
            <a:pPr eaLnBrk="1" hangingPunct="1">
              <a:buFont typeface="Wingdings" panose="05000000000000000000" pitchFamily="2" charset="2"/>
              <a:buNone/>
            </a:pPr>
            <a:r>
              <a:rPr lang="es-ES_tradnl" altLang="en-US" sz="1600" b="1"/>
              <a:t>	Por 3 kilómetros se pagan $2650.</a:t>
            </a:r>
          </a:p>
        </p:txBody>
      </p:sp>
    </p:spTree>
    <p:extLst>
      <p:ext uri="{BB962C8B-B14F-4D97-AF65-F5344CB8AC3E}">
        <p14:creationId xmlns:p14="http://schemas.microsoft.com/office/powerpoint/2010/main" val="23489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22CAEC1-8F46-D6CB-EE61-A9DA599D11BC}"/>
              </a:ext>
            </a:extLst>
          </p:cNvPr>
          <p:cNvSpPr>
            <a:spLocks noGrp="1"/>
          </p:cNvSpPr>
          <p:nvPr>
            <p:ph type="title"/>
          </p:nvPr>
        </p:nvSpPr>
        <p:spPr/>
        <p:txBody>
          <a:bodyPr/>
          <a:lstStyle/>
          <a:p>
            <a:pPr>
              <a:defRPr/>
            </a:pPr>
            <a:r>
              <a:rPr lang="es-ES_tradnl" dirty="0"/>
              <a:t>I. Función Lineal</a:t>
            </a:r>
          </a:p>
        </p:txBody>
      </p:sp>
      <p:sp>
        <p:nvSpPr>
          <p:cNvPr id="31747" name="2 Marcador de contenido">
            <a:extLst>
              <a:ext uri="{FF2B5EF4-FFF2-40B4-BE49-F238E27FC236}">
                <a16:creationId xmlns:a16="http://schemas.microsoft.com/office/drawing/2014/main" id="{397A1B97-6951-0637-76A3-F9D5EB36243C}"/>
              </a:ext>
            </a:extLst>
          </p:cNvPr>
          <p:cNvSpPr>
            <a:spLocks noGrp="1"/>
          </p:cNvSpPr>
          <p:nvPr>
            <p:ph sz="quarter" idx="1"/>
          </p:nvPr>
        </p:nvSpPr>
        <p:spPr>
          <a:xfrm>
            <a:off x="1979612" y="1600201"/>
            <a:ext cx="7467600" cy="4873625"/>
          </a:xfrm>
        </p:spPr>
        <p:txBody>
          <a:bodyPr/>
          <a:lstStyle/>
          <a:p>
            <a:pPr eaLnBrk="1" hangingPunct="1">
              <a:buFont typeface="Wingdings" panose="05000000000000000000" pitchFamily="2" charset="2"/>
              <a:buNone/>
            </a:pPr>
            <a:r>
              <a:rPr lang="es-ES_tradnl" altLang="en-US"/>
              <a:t>	</a:t>
            </a:r>
            <a:r>
              <a:rPr lang="es-ES_tradnl" altLang="en-US" sz="1800"/>
              <a:t>Si queremos saber cuántos metros recorrió una persona si pagó $2.250, se debe resolver la siguiente ecuación:</a:t>
            </a:r>
          </a:p>
          <a:p>
            <a:pPr eaLnBrk="1" hangingPunct="1">
              <a:buFont typeface="Wingdings" panose="05000000000000000000" pitchFamily="2" charset="2"/>
              <a:buNone/>
            </a:pPr>
            <a:endParaRPr lang="es-ES_tradnl" altLang="en-US" sz="1800"/>
          </a:p>
          <a:p>
            <a:pPr eaLnBrk="1" hangingPunct="1">
              <a:buFont typeface="Wingdings" panose="05000000000000000000" pitchFamily="2" charset="2"/>
              <a:buNone/>
            </a:pPr>
            <a:r>
              <a:rPr lang="es-ES_tradnl" altLang="en-US" sz="1800"/>
              <a:t> 		2250 = 0.8</a:t>
            </a:r>
            <a:r>
              <a:rPr lang="es-ES_tradnl" altLang="en-US" sz="1800" i="1"/>
              <a:t>x</a:t>
            </a:r>
            <a:r>
              <a:rPr lang="es-ES_tradnl" altLang="en-US" sz="1800"/>
              <a:t> + 250                / -250</a:t>
            </a:r>
          </a:p>
          <a:p>
            <a:pPr eaLnBrk="1" hangingPunct="1">
              <a:buFont typeface="Wingdings" panose="05000000000000000000" pitchFamily="2" charset="2"/>
              <a:buNone/>
            </a:pPr>
            <a:r>
              <a:rPr lang="es-ES_tradnl" altLang="en-US" sz="1800"/>
              <a:t>		2000 = 0.8</a:t>
            </a:r>
            <a:r>
              <a:rPr lang="es-ES_tradnl" altLang="en-US" sz="1800" i="1"/>
              <a:t>x</a:t>
            </a:r>
            <a:r>
              <a:rPr lang="es-ES_tradnl" altLang="en-US" sz="1800"/>
              <a:t>                          / :0.8</a:t>
            </a:r>
          </a:p>
          <a:p>
            <a:pPr eaLnBrk="1" hangingPunct="1">
              <a:buFont typeface="Wingdings" panose="05000000000000000000" pitchFamily="2" charset="2"/>
              <a:buNone/>
            </a:pPr>
            <a:r>
              <a:rPr lang="es-ES_tradnl" altLang="en-US" sz="1800"/>
              <a:t>               2500 = </a:t>
            </a:r>
            <a:r>
              <a:rPr lang="es-ES_tradnl" altLang="en-US" sz="1800" i="1"/>
              <a:t>x</a:t>
            </a:r>
          </a:p>
          <a:p>
            <a:pPr eaLnBrk="1" hangingPunct="1">
              <a:buFont typeface="Wingdings" panose="05000000000000000000" pitchFamily="2" charset="2"/>
              <a:buNone/>
            </a:pPr>
            <a:endParaRPr lang="es-ES_tradnl" altLang="en-US" sz="1800" i="1"/>
          </a:p>
          <a:p>
            <a:pPr eaLnBrk="1" hangingPunct="1">
              <a:buFont typeface="Wingdings" panose="05000000000000000000" pitchFamily="2" charset="2"/>
              <a:buNone/>
            </a:pPr>
            <a:endParaRPr lang="es-ES_tradnl" altLang="en-US" sz="1800" i="1"/>
          </a:p>
          <a:p>
            <a:pPr eaLnBrk="1" hangingPunct="1">
              <a:buFont typeface="Wingdings" panose="05000000000000000000" pitchFamily="2" charset="2"/>
              <a:buNone/>
            </a:pPr>
            <a:r>
              <a:rPr lang="es-ES_tradnl" altLang="en-US" sz="1800" i="1"/>
              <a:t>	</a:t>
            </a:r>
            <a:r>
              <a:rPr lang="es-ES_tradnl" altLang="en-US" sz="1800" b="1"/>
              <a:t>Una persona que paga $2250. recorrió 2500 metros o 2.5 kilómetros.</a:t>
            </a:r>
            <a:endParaRPr lang="es-ES_tradnl" altLang="en-US" sz="1800"/>
          </a:p>
          <a:p>
            <a:pPr eaLnBrk="1" hangingPunct="1">
              <a:buFont typeface="Wingdings" panose="05000000000000000000" pitchFamily="2" charset="2"/>
              <a:buNone/>
            </a:pPr>
            <a:endParaRPr lang="es-ES_tradnl" altLang="en-US" sz="1800" i="1"/>
          </a:p>
          <a:p>
            <a:pPr eaLnBrk="1" hangingPunct="1">
              <a:buFont typeface="Wingdings" panose="05000000000000000000" pitchFamily="2" charset="2"/>
              <a:buNone/>
            </a:pPr>
            <a:endParaRPr lang="es-ES_tradnl" altLang="en-US" sz="1800" i="1"/>
          </a:p>
          <a:p>
            <a:pPr eaLnBrk="1" hangingPunct="1">
              <a:buFont typeface="Wingdings" panose="05000000000000000000" pitchFamily="2" charset="2"/>
              <a:buNone/>
            </a:pPr>
            <a:endParaRPr lang="es-ES_tradnl" altLang="en-US" i="1"/>
          </a:p>
        </p:txBody>
      </p:sp>
    </p:spTree>
    <p:extLst>
      <p:ext uri="{BB962C8B-B14F-4D97-AF65-F5344CB8AC3E}">
        <p14:creationId xmlns:p14="http://schemas.microsoft.com/office/powerpoint/2010/main" val="389119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4EF32D9-B7A3-DD88-05E9-E20DC4BF282C}"/>
              </a:ext>
            </a:extLst>
          </p:cNvPr>
          <p:cNvSpPr>
            <a:spLocks noGrp="1"/>
          </p:cNvSpPr>
          <p:nvPr>
            <p:ph type="title"/>
          </p:nvPr>
        </p:nvSpPr>
        <p:spPr/>
        <p:txBody>
          <a:bodyPr/>
          <a:lstStyle/>
          <a:p>
            <a:pPr>
              <a:defRPr/>
            </a:pPr>
            <a:r>
              <a:rPr lang="es-ES_tradnl" dirty="0"/>
              <a:t>I. Función Lineal</a:t>
            </a:r>
          </a:p>
        </p:txBody>
      </p:sp>
      <p:sp>
        <p:nvSpPr>
          <p:cNvPr id="32771" name="2 Marcador de contenido">
            <a:extLst>
              <a:ext uri="{FF2B5EF4-FFF2-40B4-BE49-F238E27FC236}">
                <a16:creationId xmlns:a16="http://schemas.microsoft.com/office/drawing/2014/main" id="{FA8DD699-20C7-953B-298D-BF59E80AF9EA}"/>
              </a:ext>
            </a:extLst>
          </p:cNvPr>
          <p:cNvSpPr>
            <a:spLocks noGrp="1"/>
          </p:cNvSpPr>
          <p:nvPr>
            <p:ph sz="quarter" idx="1"/>
          </p:nvPr>
        </p:nvSpPr>
        <p:spPr>
          <a:xfrm>
            <a:off x="1846262" y="1412876"/>
            <a:ext cx="7467600" cy="4873625"/>
          </a:xfrm>
        </p:spPr>
        <p:txBody>
          <a:bodyPr/>
          <a:lstStyle/>
          <a:p>
            <a:pPr eaLnBrk="1" hangingPunct="1"/>
            <a:r>
              <a:rPr lang="es-ES_tradnl" altLang="en-US" sz="1800" b="1" i="1"/>
              <a:t>Construcción de una Función Lineal conocidos valores de ella:</a:t>
            </a:r>
          </a:p>
          <a:p>
            <a:pPr lvl="1" eaLnBrk="1" hangingPunct="1"/>
            <a:endParaRPr lang="es-ES_tradnl" altLang="en-US" sz="1500" b="1" i="1"/>
          </a:p>
          <a:p>
            <a:pPr lvl="1" eaLnBrk="1" hangingPunct="1"/>
            <a:r>
              <a:rPr lang="es-ES_tradnl" altLang="en-US" sz="1800"/>
              <a:t>Para construir una función lineal se deben conocer dos relaciones distintas entre el valor de la variable y el valor de la función, es decir:</a:t>
            </a:r>
          </a:p>
          <a:p>
            <a:pPr lvl="1" eaLnBrk="1" hangingPunct="1">
              <a:buFont typeface="Wingdings 2" panose="05020102010507070707" pitchFamily="18" charset="2"/>
              <a:buNone/>
            </a:pPr>
            <a:r>
              <a:rPr lang="es-ES_tradnl" altLang="en-US" sz="1800" b="1" i="1"/>
              <a:t>	</a:t>
            </a:r>
            <a:r>
              <a:rPr lang="es-ES_tradnl" altLang="en-US" sz="1800"/>
              <a:t>(</a:t>
            </a:r>
            <a:r>
              <a:rPr lang="es-ES_tradnl" altLang="en-US" sz="1800" i="1"/>
              <a:t>x</a:t>
            </a:r>
            <a:r>
              <a:rPr lang="es-ES_tradnl" altLang="en-US" sz="1500" b="1" i="1"/>
              <a:t>	 , </a:t>
            </a:r>
            <a:r>
              <a:rPr lang="es-ES_tradnl" altLang="en-US" sz="1800" i="1"/>
              <a:t>f</a:t>
            </a:r>
            <a:r>
              <a:rPr lang="es-ES_tradnl" altLang="en-US" sz="1800"/>
              <a:t>(</a:t>
            </a:r>
            <a:r>
              <a:rPr lang="es-ES_tradnl" altLang="en-US" sz="1800" i="1"/>
              <a:t>x</a:t>
            </a:r>
            <a:r>
              <a:rPr lang="es-ES_tradnl" altLang="en-US" sz="1800"/>
              <a:t>  ))  y  (</a:t>
            </a:r>
            <a:r>
              <a:rPr lang="es-ES_tradnl" altLang="en-US" sz="1800" i="1"/>
              <a:t>x</a:t>
            </a:r>
            <a:r>
              <a:rPr lang="es-ES_tradnl" altLang="en-US" sz="1800"/>
              <a:t>  , </a:t>
            </a:r>
            <a:r>
              <a:rPr lang="es-ES_tradnl" altLang="en-US" sz="1800" i="1"/>
              <a:t>f</a:t>
            </a:r>
            <a:r>
              <a:rPr lang="es-ES_tradnl" altLang="en-US" sz="1800"/>
              <a:t>(</a:t>
            </a:r>
            <a:r>
              <a:rPr lang="es-ES_tradnl" altLang="en-US" sz="1800" i="1"/>
              <a:t>x</a:t>
            </a:r>
            <a:r>
              <a:rPr lang="es-ES_tradnl" altLang="en-US" sz="1800"/>
              <a:t>  ))</a:t>
            </a:r>
          </a:p>
          <a:p>
            <a:pPr lvl="1" eaLnBrk="1" hangingPunct="1">
              <a:buFont typeface="Wingdings 2" panose="05020102010507070707" pitchFamily="18" charset="2"/>
              <a:buNone/>
            </a:pPr>
            <a:r>
              <a:rPr lang="es-ES_tradnl" altLang="en-US" sz="1500" b="1" i="1"/>
              <a:t>	</a:t>
            </a:r>
            <a:r>
              <a:rPr lang="es-ES_tradnl" altLang="en-US" sz="1800"/>
              <a:t>O bien si a </a:t>
            </a:r>
            <a:r>
              <a:rPr lang="es-ES_tradnl" altLang="en-US" sz="1800" i="1"/>
              <a:t>f</a:t>
            </a:r>
            <a:r>
              <a:rPr lang="es-ES_tradnl" altLang="en-US" sz="1800"/>
              <a:t>(</a:t>
            </a:r>
            <a:r>
              <a:rPr lang="es-ES_tradnl" altLang="en-US" sz="1800" i="1"/>
              <a:t>x</a:t>
            </a:r>
            <a:r>
              <a:rPr lang="es-ES_tradnl" altLang="en-US" sz="1800"/>
              <a:t>) le llamamos y, entonces los pares quedan:</a:t>
            </a:r>
          </a:p>
          <a:p>
            <a:pPr lvl="1" eaLnBrk="1" hangingPunct="1">
              <a:buFont typeface="Wingdings 2" panose="05020102010507070707" pitchFamily="18" charset="2"/>
              <a:buNone/>
            </a:pPr>
            <a:r>
              <a:rPr lang="es-ES_tradnl" altLang="en-US" sz="1800" b="1" i="1"/>
              <a:t>	</a:t>
            </a:r>
            <a:r>
              <a:rPr lang="es-ES_tradnl" altLang="en-US" sz="1800"/>
              <a:t>(</a:t>
            </a:r>
            <a:r>
              <a:rPr lang="es-ES_tradnl" altLang="en-US" sz="1800" i="1"/>
              <a:t>x</a:t>
            </a:r>
            <a:r>
              <a:rPr lang="es-ES_tradnl" altLang="en-US" sz="1800"/>
              <a:t>  , </a:t>
            </a:r>
            <a:r>
              <a:rPr lang="es-ES_tradnl" altLang="en-US" sz="1800" i="1"/>
              <a:t>y</a:t>
            </a:r>
            <a:r>
              <a:rPr lang="es-ES_tradnl" altLang="en-US" sz="1800"/>
              <a:t> ) y (</a:t>
            </a:r>
            <a:r>
              <a:rPr lang="es-ES_tradnl" altLang="en-US" sz="1800" i="1"/>
              <a:t>x</a:t>
            </a:r>
            <a:r>
              <a:rPr lang="es-ES_tradnl" altLang="en-US" sz="1800"/>
              <a:t>   , </a:t>
            </a:r>
            <a:r>
              <a:rPr lang="es-ES_tradnl" altLang="en-US" sz="1800" i="1"/>
              <a:t>y</a:t>
            </a:r>
            <a:r>
              <a:rPr lang="es-ES_tradnl" altLang="en-US" sz="1800"/>
              <a:t>  )</a:t>
            </a:r>
          </a:p>
          <a:p>
            <a:pPr lvl="1" eaLnBrk="1" hangingPunct="1">
              <a:buFont typeface="Wingdings 2" panose="05020102010507070707" pitchFamily="18" charset="2"/>
              <a:buNone/>
            </a:pPr>
            <a:endParaRPr lang="es-ES_tradnl" altLang="en-US" sz="1800" b="1" i="1"/>
          </a:p>
          <a:p>
            <a:pPr lvl="1" eaLnBrk="1" hangingPunct="1">
              <a:buFont typeface="Wingdings 2" panose="05020102010507070707" pitchFamily="18" charset="2"/>
              <a:buNone/>
            </a:pPr>
            <a:r>
              <a:rPr lang="es-ES_tradnl" altLang="en-US" sz="1800" b="1" i="1"/>
              <a:t>	</a:t>
            </a:r>
            <a:r>
              <a:rPr lang="es-ES_tradnl" altLang="en-US" sz="1800"/>
              <a:t>Donde la función buscada será:</a:t>
            </a:r>
            <a:endParaRPr lang="es-ES_tradnl" altLang="en-US" sz="1800" b="1" i="1"/>
          </a:p>
        </p:txBody>
      </p:sp>
      <p:sp>
        <p:nvSpPr>
          <p:cNvPr id="4" name="3 CuadroTexto">
            <a:extLst>
              <a:ext uri="{FF2B5EF4-FFF2-40B4-BE49-F238E27FC236}">
                <a16:creationId xmlns:a16="http://schemas.microsoft.com/office/drawing/2014/main" id="{C6144926-CE79-9DD4-49A9-2B7745CCAD78}"/>
              </a:ext>
            </a:extLst>
          </p:cNvPr>
          <p:cNvSpPr txBox="1"/>
          <p:nvPr/>
        </p:nvSpPr>
        <p:spPr>
          <a:xfrm>
            <a:off x="2879726" y="3532188"/>
            <a:ext cx="142875" cy="254000"/>
          </a:xfrm>
          <a:prstGeom prst="rect">
            <a:avLst/>
          </a:prstGeom>
          <a:noFill/>
        </p:spPr>
        <p:txBody>
          <a:bodyPr>
            <a:spAutoFit/>
          </a:bodyPr>
          <a:lstStyle/>
          <a:p>
            <a:pPr>
              <a:defRPr/>
            </a:pPr>
            <a:r>
              <a:rPr lang="es-ES_tradnl" sz="1050" dirty="0"/>
              <a:t>1</a:t>
            </a:r>
          </a:p>
        </p:txBody>
      </p:sp>
      <p:sp>
        <p:nvSpPr>
          <p:cNvPr id="5" name="4 CuadroTexto">
            <a:extLst>
              <a:ext uri="{FF2B5EF4-FFF2-40B4-BE49-F238E27FC236}">
                <a16:creationId xmlns:a16="http://schemas.microsoft.com/office/drawing/2014/main" id="{512D0A49-4124-A4A9-F1A3-1395882DDE7E}"/>
              </a:ext>
            </a:extLst>
          </p:cNvPr>
          <p:cNvSpPr txBox="1"/>
          <p:nvPr/>
        </p:nvSpPr>
        <p:spPr>
          <a:xfrm>
            <a:off x="3379788" y="3532188"/>
            <a:ext cx="142875" cy="254000"/>
          </a:xfrm>
          <a:prstGeom prst="rect">
            <a:avLst/>
          </a:prstGeom>
          <a:noFill/>
        </p:spPr>
        <p:txBody>
          <a:bodyPr>
            <a:spAutoFit/>
          </a:bodyPr>
          <a:lstStyle/>
          <a:p>
            <a:pPr>
              <a:defRPr/>
            </a:pPr>
            <a:r>
              <a:rPr lang="es-ES_tradnl" sz="1050" dirty="0"/>
              <a:t>1</a:t>
            </a:r>
          </a:p>
        </p:txBody>
      </p:sp>
      <p:sp>
        <p:nvSpPr>
          <p:cNvPr id="6" name="5 CuadroTexto">
            <a:extLst>
              <a:ext uri="{FF2B5EF4-FFF2-40B4-BE49-F238E27FC236}">
                <a16:creationId xmlns:a16="http://schemas.microsoft.com/office/drawing/2014/main" id="{AA3966F5-9974-2BC9-D479-C5B11A906CF7}"/>
              </a:ext>
            </a:extLst>
          </p:cNvPr>
          <p:cNvSpPr txBox="1"/>
          <p:nvPr/>
        </p:nvSpPr>
        <p:spPr>
          <a:xfrm>
            <a:off x="4237038" y="3532188"/>
            <a:ext cx="142875" cy="254000"/>
          </a:xfrm>
          <a:prstGeom prst="rect">
            <a:avLst/>
          </a:prstGeom>
          <a:noFill/>
        </p:spPr>
        <p:txBody>
          <a:bodyPr>
            <a:spAutoFit/>
          </a:bodyPr>
          <a:lstStyle/>
          <a:p>
            <a:pPr>
              <a:defRPr/>
            </a:pPr>
            <a:r>
              <a:rPr lang="es-ES_tradnl" sz="1050" dirty="0"/>
              <a:t>2</a:t>
            </a:r>
          </a:p>
        </p:txBody>
      </p:sp>
      <p:sp>
        <p:nvSpPr>
          <p:cNvPr id="7" name="6 CuadroTexto">
            <a:extLst>
              <a:ext uri="{FF2B5EF4-FFF2-40B4-BE49-F238E27FC236}">
                <a16:creationId xmlns:a16="http://schemas.microsoft.com/office/drawing/2014/main" id="{7D516EA4-F1EE-7E16-C382-7AFCBCFDAA4C}"/>
              </a:ext>
            </a:extLst>
          </p:cNvPr>
          <p:cNvSpPr txBox="1"/>
          <p:nvPr/>
        </p:nvSpPr>
        <p:spPr>
          <a:xfrm>
            <a:off x="4737101" y="3500438"/>
            <a:ext cx="142875" cy="254000"/>
          </a:xfrm>
          <a:prstGeom prst="rect">
            <a:avLst/>
          </a:prstGeom>
          <a:noFill/>
        </p:spPr>
        <p:txBody>
          <a:bodyPr>
            <a:spAutoFit/>
          </a:bodyPr>
          <a:lstStyle/>
          <a:p>
            <a:pPr>
              <a:defRPr/>
            </a:pPr>
            <a:r>
              <a:rPr lang="es-ES_tradnl" sz="1050" dirty="0"/>
              <a:t>2</a:t>
            </a:r>
          </a:p>
        </p:txBody>
      </p:sp>
      <p:sp>
        <p:nvSpPr>
          <p:cNvPr id="8" name="7 CuadroTexto">
            <a:extLst>
              <a:ext uri="{FF2B5EF4-FFF2-40B4-BE49-F238E27FC236}">
                <a16:creationId xmlns:a16="http://schemas.microsoft.com/office/drawing/2014/main" id="{A726C102-6E4D-CFA3-DCBC-B778F352E929}"/>
              </a:ext>
            </a:extLst>
          </p:cNvPr>
          <p:cNvSpPr txBox="1"/>
          <p:nvPr/>
        </p:nvSpPr>
        <p:spPr>
          <a:xfrm>
            <a:off x="2879726" y="4175125"/>
            <a:ext cx="142875" cy="254000"/>
          </a:xfrm>
          <a:prstGeom prst="rect">
            <a:avLst/>
          </a:prstGeom>
          <a:noFill/>
        </p:spPr>
        <p:txBody>
          <a:bodyPr>
            <a:spAutoFit/>
          </a:bodyPr>
          <a:lstStyle/>
          <a:p>
            <a:pPr>
              <a:defRPr/>
            </a:pPr>
            <a:r>
              <a:rPr lang="es-ES_tradnl" sz="1050" dirty="0"/>
              <a:t>1</a:t>
            </a:r>
          </a:p>
        </p:txBody>
      </p:sp>
      <p:sp>
        <p:nvSpPr>
          <p:cNvPr id="9" name="8 CuadroTexto">
            <a:extLst>
              <a:ext uri="{FF2B5EF4-FFF2-40B4-BE49-F238E27FC236}">
                <a16:creationId xmlns:a16="http://schemas.microsoft.com/office/drawing/2014/main" id="{BF03CA40-3B9C-4B79-D53D-9D4B815B9B92}"/>
              </a:ext>
            </a:extLst>
          </p:cNvPr>
          <p:cNvSpPr txBox="1"/>
          <p:nvPr/>
        </p:nvSpPr>
        <p:spPr>
          <a:xfrm>
            <a:off x="3165476" y="4175125"/>
            <a:ext cx="142875" cy="254000"/>
          </a:xfrm>
          <a:prstGeom prst="rect">
            <a:avLst/>
          </a:prstGeom>
          <a:noFill/>
        </p:spPr>
        <p:txBody>
          <a:bodyPr>
            <a:spAutoFit/>
          </a:bodyPr>
          <a:lstStyle/>
          <a:p>
            <a:pPr>
              <a:defRPr/>
            </a:pPr>
            <a:r>
              <a:rPr lang="es-ES_tradnl" sz="1050" dirty="0"/>
              <a:t>1</a:t>
            </a:r>
          </a:p>
        </p:txBody>
      </p:sp>
      <p:sp>
        <p:nvSpPr>
          <p:cNvPr id="10" name="9 CuadroTexto">
            <a:extLst>
              <a:ext uri="{FF2B5EF4-FFF2-40B4-BE49-F238E27FC236}">
                <a16:creationId xmlns:a16="http://schemas.microsoft.com/office/drawing/2014/main" id="{0FA2FFFE-D0EC-4D6A-F23B-8733AEA4E35E}"/>
              </a:ext>
            </a:extLst>
          </p:cNvPr>
          <p:cNvSpPr txBox="1"/>
          <p:nvPr/>
        </p:nvSpPr>
        <p:spPr>
          <a:xfrm>
            <a:off x="3808413" y="4175125"/>
            <a:ext cx="142875" cy="254000"/>
          </a:xfrm>
          <a:prstGeom prst="rect">
            <a:avLst/>
          </a:prstGeom>
          <a:noFill/>
        </p:spPr>
        <p:txBody>
          <a:bodyPr>
            <a:spAutoFit/>
          </a:bodyPr>
          <a:lstStyle/>
          <a:p>
            <a:pPr>
              <a:defRPr/>
            </a:pPr>
            <a:r>
              <a:rPr lang="es-ES_tradnl" sz="1050" dirty="0"/>
              <a:t>2</a:t>
            </a:r>
          </a:p>
        </p:txBody>
      </p:sp>
      <p:sp>
        <p:nvSpPr>
          <p:cNvPr id="11" name="10 CuadroTexto">
            <a:extLst>
              <a:ext uri="{FF2B5EF4-FFF2-40B4-BE49-F238E27FC236}">
                <a16:creationId xmlns:a16="http://schemas.microsoft.com/office/drawing/2014/main" id="{B0D7865A-A6EC-8B14-907D-5AD844AEEB83}"/>
              </a:ext>
            </a:extLst>
          </p:cNvPr>
          <p:cNvSpPr txBox="1"/>
          <p:nvPr/>
        </p:nvSpPr>
        <p:spPr>
          <a:xfrm>
            <a:off x="4237038" y="4175125"/>
            <a:ext cx="142875" cy="254000"/>
          </a:xfrm>
          <a:prstGeom prst="rect">
            <a:avLst/>
          </a:prstGeom>
          <a:noFill/>
        </p:spPr>
        <p:txBody>
          <a:bodyPr>
            <a:spAutoFit/>
          </a:bodyPr>
          <a:lstStyle/>
          <a:p>
            <a:pPr>
              <a:defRPr/>
            </a:pPr>
            <a:r>
              <a:rPr lang="es-ES_tradnl" sz="1050" dirty="0"/>
              <a:t>2</a:t>
            </a:r>
          </a:p>
        </p:txBody>
      </p:sp>
      <p:grpSp>
        <p:nvGrpSpPr>
          <p:cNvPr id="32780" name="23 Grupo">
            <a:extLst>
              <a:ext uri="{FF2B5EF4-FFF2-40B4-BE49-F238E27FC236}">
                <a16:creationId xmlns:a16="http://schemas.microsoft.com/office/drawing/2014/main" id="{D4F12DDF-D743-BED7-31B2-CDDF1DFDA5FB}"/>
              </a:ext>
            </a:extLst>
          </p:cNvPr>
          <p:cNvGrpSpPr>
            <a:grpSpLocks/>
          </p:cNvGrpSpPr>
          <p:nvPr/>
        </p:nvGrpSpPr>
        <p:grpSpPr bwMode="auto">
          <a:xfrm>
            <a:off x="2709862" y="5157790"/>
            <a:ext cx="2928938" cy="646331"/>
            <a:chOff x="1214414" y="5175348"/>
            <a:chExt cx="2928958" cy="646245"/>
          </a:xfrm>
        </p:grpSpPr>
        <p:sp>
          <p:nvSpPr>
            <p:cNvPr id="12" name="11 CuadroTexto">
              <a:extLst>
                <a:ext uri="{FF2B5EF4-FFF2-40B4-BE49-F238E27FC236}">
                  <a16:creationId xmlns:a16="http://schemas.microsoft.com/office/drawing/2014/main" id="{9E9261A0-0CF4-D8A0-41E3-9B00B925CA2D}"/>
                </a:ext>
              </a:extLst>
            </p:cNvPr>
            <p:cNvSpPr txBox="1"/>
            <p:nvPr/>
          </p:nvSpPr>
          <p:spPr>
            <a:xfrm>
              <a:off x="3479792" y="5389632"/>
              <a:ext cx="184151" cy="253882"/>
            </a:xfrm>
            <a:prstGeom prst="rect">
              <a:avLst/>
            </a:prstGeom>
            <a:noFill/>
          </p:spPr>
          <p:txBody>
            <a:bodyPr>
              <a:spAutoFit/>
            </a:bodyPr>
            <a:lstStyle/>
            <a:p>
              <a:pPr>
                <a:defRPr/>
              </a:pPr>
              <a:r>
                <a:rPr lang="es-ES_tradnl" sz="1050" dirty="0"/>
                <a:t>1</a:t>
              </a:r>
            </a:p>
          </p:txBody>
        </p:sp>
        <p:grpSp>
          <p:nvGrpSpPr>
            <p:cNvPr id="32782" name="22 Grupo">
              <a:extLst>
                <a:ext uri="{FF2B5EF4-FFF2-40B4-BE49-F238E27FC236}">
                  <a16:creationId xmlns:a16="http://schemas.microsoft.com/office/drawing/2014/main" id="{49279D3B-B12E-3FF3-F961-52FE09290687}"/>
                </a:ext>
              </a:extLst>
            </p:cNvPr>
            <p:cNvGrpSpPr>
              <a:grpSpLocks/>
            </p:cNvGrpSpPr>
            <p:nvPr/>
          </p:nvGrpSpPr>
          <p:grpSpPr bwMode="auto">
            <a:xfrm>
              <a:off x="1214414" y="5175348"/>
              <a:ext cx="2928958" cy="646245"/>
              <a:chOff x="1214414" y="5175348"/>
              <a:chExt cx="2928958" cy="646245"/>
            </a:xfrm>
          </p:grpSpPr>
          <p:sp>
            <p:nvSpPr>
              <p:cNvPr id="14" name="13 CuadroTexto">
                <a:extLst>
                  <a:ext uri="{FF2B5EF4-FFF2-40B4-BE49-F238E27FC236}">
                    <a16:creationId xmlns:a16="http://schemas.microsoft.com/office/drawing/2014/main" id="{847EA342-6576-6FE4-4B4C-D346FBBC14D4}"/>
                  </a:ext>
                </a:extLst>
              </p:cNvPr>
              <p:cNvSpPr txBox="1"/>
              <p:nvPr/>
            </p:nvSpPr>
            <p:spPr>
              <a:xfrm>
                <a:off x="2693974" y="5286458"/>
                <a:ext cx="184151" cy="253882"/>
              </a:xfrm>
              <a:prstGeom prst="rect">
                <a:avLst/>
              </a:prstGeom>
              <a:noFill/>
            </p:spPr>
            <p:txBody>
              <a:bodyPr>
                <a:spAutoFit/>
              </a:bodyPr>
              <a:lstStyle/>
              <a:p>
                <a:pPr>
                  <a:defRPr/>
                </a:pPr>
                <a:r>
                  <a:rPr lang="es-ES_tradnl" sz="1050" dirty="0"/>
                  <a:t>1</a:t>
                </a:r>
              </a:p>
            </p:txBody>
          </p:sp>
          <p:grpSp>
            <p:nvGrpSpPr>
              <p:cNvPr id="32784" name="21 Grupo">
                <a:extLst>
                  <a:ext uri="{FF2B5EF4-FFF2-40B4-BE49-F238E27FC236}">
                    <a16:creationId xmlns:a16="http://schemas.microsoft.com/office/drawing/2014/main" id="{6EA9EC7D-33F5-2086-1BEF-8DC8C0DDB9F8}"/>
                  </a:ext>
                </a:extLst>
              </p:cNvPr>
              <p:cNvGrpSpPr>
                <a:grpSpLocks/>
              </p:cNvGrpSpPr>
              <p:nvPr/>
            </p:nvGrpSpPr>
            <p:grpSpPr bwMode="auto">
              <a:xfrm>
                <a:off x="1214414" y="5175348"/>
                <a:ext cx="2928958" cy="646245"/>
                <a:chOff x="1214414" y="5175348"/>
                <a:chExt cx="2928958" cy="646245"/>
              </a:xfrm>
            </p:grpSpPr>
            <p:sp>
              <p:nvSpPr>
                <p:cNvPr id="13" name="12 CuadroTexto">
                  <a:extLst>
                    <a:ext uri="{FF2B5EF4-FFF2-40B4-BE49-F238E27FC236}">
                      <a16:creationId xmlns:a16="http://schemas.microsoft.com/office/drawing/2014/main" id="{481E242D-75F9-8A8F-5975-8084A4CC6308}"/>
                    </a:ext>
                  </a:extLst>
                </p:cNvPr>
                <p:cNvSpPr txBox="1"/>
                <p:nvPr/>
              </p:nvSpPr>
              <p:spPr>
                <a:xfrm>
                  <a:off x="2193909" y="5286458"/>
                  <a:ext cx="184151" cy="253882"/>
                </a:xfrm>
                <a:prstGeom prst="rect">
                  <a:avLst/>
                </a:prstGeom>
                <a:noFill/>
              </p:spPr>
              <p:txBody>
                <a:bodyPr>
                  <a:spAutoFit/>
                </a:bodyPr>
                <a:lstStyle/>
                <a:p>
                  <a:pPr>
                    <a:defRPr/>
                  </a:pPr>
                  <a:r>
                    <a:rPr lang="es-ES_tradnl" sz="1050" dirty="0"/>
                    <a:t>2</a:t>
                  </a:r>
                </a:p>
              </p:txBody>
            </p:sp>
            <p:grpSp>
              <p:nvGrpSpPr>
                <p:cNvPr id="32786" name="20 Grupo">
                  <a:extLst>
                    <a:ext uri="{FF2B5EF4-FFF2-40B4-BE49-F238E27FC236}">
                      <a16:creationId xmlns:a16="http://schemas.microsoft.com/office/drawing/2014/main" id="{352C3BBD-6C5D-1D8A-8895-E60CB8B0EEE5}"/>
                    </a:ext>
                  </a:extLst>
                </p:cNvPr>
                <p:cNvGrpSpPr>
                  <a:grpSpLocks/>
                </p:cNvGrpSpPr>
                <p:nvPr/>
              </p:nvGrpSpPr>
              <p:grpSpPr bwMode="auto">
                <a:xfrm>
                  <a:off x="1214414" y="5175348"/>
                  <a:ext cx="2928958" cy="646245"/>
                  <a:chOff x="1214414" y="5175348"/>
                  <a:chExt cx="2928958" cy="646245"/>
                </a:xfrm>
              </p:grpSpPr>
              <p:sp>
                <p:nvSpPr>
                  <p:cNvPr id="15" name="14 CuadroTexto">
                    <a:extLst>
                      <a:ext uri="{FF2B5EF4-FFF2-40B4-BE49-F238E27FC236}">
                        <a16:creationId xmlns:a16="http://schemas.microsoft.com/office/drawing/2014/main" id="{B088AEA8-0DFE-44CB-30D5-C0C896E73FFB}"/>
                      </a:ext>
                    </a:extLst>
                  </p:cNvPr>
                  <p:cNvSpPr txBox="1"/>
                  <p:nvPr/>
                </p:nvSpPr>
                <p:spPr>
                  <a:xfrm rot="10800000" flipH="1" flipV="1">
                    <a:off x="1714480" y="5353166"/>
                    <a:ext cx="214313" cy="253882"/>
                  </a:xfrm>
                  <a:prstGeom prst="rect">
                    <a:avLst/>
                  </a:prstGeom>
                  <a:noFill/>
                </p:spPr>
                <p:txBody>
                  <a:bodyPr>
                    <a:spAutoFit/>
                  </a:bodyPr>
                  <a:lstStyle/>
                  <a:p>
                    <a:pPr>
                      <a:defRPr/>
                    </a:pPr>
                    <a:r>
                      <a:rPr lang="es-ES_tradnl" sz="1050" dirty="0"/>
                      <a:t>1</a:t>
                    </a:r>
                  </a:p>
                </p:txBody>
              </p:sp>
              <p:grpSp>
                <p:nvGrpSpPr>
                  <p:cNvPr id="32788" name="19 Grupo">
                    <a:extLst>
                      <a:ext uri="{FF2B5EF4-FFF2-40B4-BE49-F238E27FC236}">
                        <a16:creationId xmlns:a16="http://schemas.microsoft.com/office/drawing/2014/main" id="{834CC28D-5EF2-E8D8-CEC4-462C1CC621FF}"/>
                      </a:ext>
                    </a:extLst>
                  </p:cNvPr>
                  <p:cNvGrpSpPr>
                    <a:grpSpLocks/>
                  </p:cNvGrpSpPr>
                  <p:nvPr/>
                </p:nvGrpSpPr>
                <p:grpSpPr bwMode="auto">
                  <a:xfrm>
                    <a:off x="1214414" y="5175348"/>
                    <a:ext cx="2928958" cy="646245"/>
                    <a:chOff x="5500694" y="5000636"/>
                    <a:chExt cx="2928958" cy="646245"/>
                  </a:xfrm>
                </p:grpSpPr>
                <p:sp>
                  <p:nvSpPr>
                    <p:cNvPr id="32789" name="15 CuadroTexto">
                      <a:extLst>
                        <a:ext uri="{FF2B5EF4-FFF2-40B4-BE49-F238E27FC236}">
                          <a16:creationId xmlns:a16="http://schemas.microsoft.com/office/drawing/2014/main" id="{68F32822-7884-332E-F260-80F6B696FCE8}"/>
                        </a:ext>
                      </a:extLst>
                    </p:cNvPr>
                    <p:cNvSpPr txBox="1">
                      <a:spLocks noChangeArrowheads="1"/>
                    </p:cNvSpPr>
                    <p:nvPr/>
                  </p:nvSpPr>
                  <p:spPr bwMode="auto">
                    <a:xfrm>
                      <a:off x="6357950" y="5214920"/>
                      <a:ext cx="857256" cy="30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400" i="1"/>
                        <a:t>x2</a:t>
                      </a:r>
                      <a:r>
                        <a:rPr lang="es-ES_tradnl" altLang="en-US" sz="1400"/>
                        <a:t>  -  </a:t>
                      </a:r>
                      <a:r>
                        <a:rPr lang="es-ES_tradnl" altLang="en-US" sz="1400" i="1"/>
                        <a:t>x1</a:t>
                      </a:r>
                    </a:p>
                  </p:txBody>
                </p:sp>
                <p:sp>
                  <p:nvSpPr>
                    <p:cNvPr id="17" name="16 CuadroTexto">
                      <a:extLst>
                        <a:ext uri="{FF2B5EF4-FFF2-40B4-BE49-F238E27FC236}">
                          <a16:creationId xmlns:a16="http://schemas.microsoft.com/office/drawing/2014/main" id="{2A232EC6-A303-EA8D-C974-A8F7AA96E287}"/>
                        </a:ext>
                      </a:extLst>
                    </p:cNvPr>
                    <p:cNvSpPr txBox="1"/>
                    <p:nvPr/>
                  </p:nvSpPr>
                  <p:spPr>
                    <a:xfrm>
                      <a:off x="6480189" y="5357776"/>
                      <a:ext cx="184151" cy="253882"/>
                    </a:xfrm>
                    <a:prstGeom prst="rect">
                      <a:avLst/>
                    </a:prstGeom>
                    <a:noFill/>
                  </p:spPr>
                  <p:txBody>
                    <a:bodyPr>
                      <a:spAutoFit/>
                    </a:bodyPr>
                    <a:lstStyle/>
                    <a:p>
                      <a:pPr>
                        <a:defRPr/>
                      </a:pPr>
                      <a:r>
                        <a:rPr lang="es-ES_tradnl" sz="1050" dirty="0"/>
                        <a:t>2</a:t>
                      </a:r>
                    </a:p>
                  </p:txBody>
                </p:sp>
                <p:sp>
                  <p:nvSpPr>
                    <p:cNvPr id="18" name="17 CuadroTexto">
                      <a:extLst>
                        <a:ext uri="{FF2B5EF4-FFF2-40B4-BE49-F238E27FC236}">
                          <a16:creationId xmlns:a16="http://schemas.microsoft.com/office/drawing/2014/main" id="{13EE7969-B994-8D58-AB53-5D1719181390}"/>
                        </a:ext>
                      </a:extLst>
                    </p:cNvPr>
                    <p:cNvSpPr txBox="1"/>
                    <p:nvPr/>
                  </p:nvSpPr>
                  <p:spPr>
                    <a:xfrm>
                      <a:off x="6908817" y="5357776"/>
                      <a:ext cx="184151" cy="253882"/>
                    </a:xfrm>
                    <a:prstGeom prst="rect">
                      <a:avLst/>
                    </a:prstGeom>
                    <a:noFill/>
                  </p:spPr>
                  <p:txBody>
                    <a:bodyPr>
                      <a:spAutoFit/>
                    </a:bodyPr>
                    <a:lstStyle/>
                    <a:p>
                      <a:pPr>
                        <a:defRPr/>
                      </a:pPr>
                      <a:r>
                        <a:rPr lang="es-ES_tradnl" sz="1050" dirty="0"/>
                        <a:t>1</a:t>
                      </a:r>
                    </a:p>
                  </p:txBody>
                </p:sp>
                <p:sp>
                  <p:nvSpPr>
                    <p:cNvPr id="32792" name="18 CuadroTexto">
                      <a:extLst>
                        <a:ext uri="{FF2B5EF4-FFF2-40B4-BE49-F238E27FC236}">
                          <a16:creationId xmlns:a16="http://schemas.microsoft.com/office/drawing/2014/main" id="{EA91845A-B0D2-F00C-D5B3-27B0534DB211}"/>
                        </a:ext>
                      </a:extLst>
                    </p:cNvPr>
                    <p:cNvSpPr txBox="1">
                      <a:spLocks noChangeArrowheads="1"/>
                    </p:cNvSpPr>
                    <p:nvPr/>
                  </p:nvSpPr>
                  <p:spPr bwMode="auto">
                    <a:xfrm>
                      <a:off x="5500694" y="5000636"/>
                      <a:ext cx="292895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a:t>
                      </a:r>
                      <a:r>
                        <a:rPr lang="es-ES_tradnl" altLang="en-US" sz="1800"/>
                        <a:t> – </a:t>
                      </a:r>
                      <a:r>
                        <a:rPr lang="es-ES_tradnl" altLang="en-US" sz="1800" i="1"/>
                        <a:t>y</a:t>
                      </a:r>
                      <a:r>
                        <a:rPr lang="es-ES_tradnl" altLang="en-US" sz="1800"/>
                        <a:t> 1= </a:t>
                      </a:r>
                      <a:r>
                        <a:rPr lang="es-ES_tradnl" altLang="en-US" sz="1800" i="1" u="sng"/>
                        <a:t>y2</a:t>
                      </a:r>
                      <a:r>
                        <a:rPr lang="es-ES_tradnl" altLang="en-US" sz="1800" u="sng"/>
                        <a:t>   -  </a:t>
                      </a:r>
                      <a:r>
                        <a:rPr lang="es-ES_tradnl" altLang="en-US" sz="1800" i="1" u="sng"/>
                        <a:t>y</a:t>
                      </a:r>
                      <a:r>
                        <a:rPr lang="es-ES_tradnl" altLang="en-US" sz="1800" u="sng"/>
                        <a:t> 1 </a:t>
                      </a:r>
                      <a:r>
                        <a:rPr lang="es-ES_tradnl" altLang="en-US" sz="1800"/>
                        <a:t> (</a:t>
                      </a:r>
                      <a:r>
                        <a:rPr lang="es-ES_tradnl" altLang="en-US" sz="1800" i="1"/>
                        <a:t>x</a:t>
                      </a:r>
                      <a:r>
                        <a:rPr lang="es-ES_tradnl" altLang="en-US" sz="1800"/>
                        <a:t> – </a:t>
                      </a:r>
                      <a:r>
                        <a:rPr lang="es-ES_tradnl" altLang="en-US" sz="1800" i="1"/>
                        <a:t>x</a:t>
                      </a:r>
                      <a:r>
                        <a:rPr lang="es-ES_tradnl" altLang="en-US" sz="1800"/>
                        <a:t> 1  ) </a:t>
                      </a:r>
                    </a:p>
                  </p:txBody>
                </p:sp>
              </p:grpSp>
            </p:grpSp>
          </p:grpSp>
        </p:grpSp>
      </p:grpSp>
    </p:spTree>
    <p:extLst>
      <p:ext uri="{BB962C8B-B14F-4D97-AF65-F5344CB8AC3E}">
        <p14:creationId xmlns:p14="http://schemas.microsoft.com/office/powerpoint/2010/main" val="200237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EE732AB-0CD6-4CE9-4ABD-9DDD19EF3B59}"/>
              </a:ext>
            </a:extLst>
          </p:cNvPr>
          <p:cNvSpPr>
            <a:spLocks noGrp="1"/>
          </p:cNvSpPr>
          <p:nvPr>
            <p:ph type="title"/>
          </p:nvPr>
        </p:nvSpPr>
        <p:spPr/>
        <p:txBody>
          <a:bodyPr/>
          <a:lstStyle/>
          <a:p>
            <a:pPr>
              <a:defRPr/>
            </a:pPr>
            <a:r>
              <a:rPr lang="es-ES_tradnl" dirty="0"/>
              <a:t>I. Función Lineal</a:t>
            </a:r>
          </a:p>
        </p:txBody>
      </p:sp>
      <p:sp>
        <p:nvSpPr>
          <p:cNvPr id="33795" name="2 Marcador de contenido">
            <a:extLst>
              <a:ext uri="{FF2B5EF4-FFF2-40B4-BE49-F238E27FC236}">
                <a16:creationId xmlns:a16="http://schemas.microsoft.com/office/drawing/2014/main" id="{E626B0B0-0D65-EE68-A856-9C165077355F}"/>
              </a:ext>
            </a:extLst>
          </p:cNvPr>
          <p:cNvSpPr>
            <a:spLocks noGrp="1"/>
          </p:cNvSpPr>
          <p:nvPr>
            <p:ph sz="quarter" idx="1"/>
          </p:nvPr>
        </p:nvSpPr>
        <p:spPr>
          <a:xfrm>
            <a:off x="1979612" y="1600201"/>
            <a:ext cx="7467600" cy="4873625"/>
          </a:xfrm>
        </p:spPr>
        <p:txBody>
          <a:bodyPr/>
          <a:lstStyle/>
          <a:p>
            <a:pPr eaLnBrk="1" hangingPunct="1"/>
            <a:r>
              <a:rPr lang="es-ES_tradnl" altLang="en-US" sz="1800" b="1"/>
              <a:t>Ejemplo</a:t>
            </a:r>
          </a:p>
          <a:p>
            <a:pPr lvl="1" eaLnBrk="1" hangingPunct="1">
              <a:buFont typeface="Wingdings 2" panose="05020102010507070707" pitchFamily="18" charset="2"/>
              <a:buNone/>
            </a:pPr>
            <a:r>
              <a:rPr lang="es-ES_tradnl" altLang="en-US" sz="1800"/>
              <a:t>	Si se sabe que el agua se congela a 32º F ó 0º C y hierve a   212º F ó 100º C, ¿cómo se puede expresar los ºF como función lineal de los ºC?</a:t>
            </a:r>
          </a:p>
          <a:p>
            <a:pPr lvl="1" eaLnBrk="1" hangingPunct="1">
              <a:buFont typeface="Wingdings 2" panose="05020102010507070707" pitchFamily="18" charset="2"/>
              <a:buNone/>
            </a:pPr>
            <a:r>
              <a:rPr lang="es-ES_tradnl" altLang="en-US" sz="1800" b="1"/>
              <a:t>Solución:</a:t>
            </a:r>
          </a:p>
          <a:p>
            <a:pPr lvl="1" eaLnBrk="1" hangingPunct="1">
              <a:buFont typeface="Wingdings 2" panose="05020102010507070707" pitchFamily="18" charset="2"/>
              <a:buNone/>
            </a:pPr>
            <a:r>
              <a:rPr lang="es-ES_tradnl" altLang="en-US" sz="1800"/>
              <a:t>Se tiene la siguiente información:</a:t>
            </a:r>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r>
              <a:rPr lang="es-ES_tradnl" altLang="en-US" sz="1800"/>
              <a:t>            y   </a:t>
            </a:r>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r>
              <a:rPr lang="es-ES_tradnl" altLang="en-US" sz="1800"/>
              <a:t>Cº : variable independiente (</a:t>
            </a:r>
            <a:r>
              <a:rPr lang="es-ES_tradnl" altLang="en-US" sz="1800" i="1"/>
              <a:t>x</a:t>
            </a:r>
            <a:r>
              <a:rPr lang="es-ES_tradnl" altLang="en-US" sz="1800"/>
              <a:t>)</a:t>
            </a:r>
          </a:p>
          <a:p>
            <a:pPr lvl="1" eaLnBrk="1" hangingPunct="1">
              <a:buFont typeface="Wingdings 2" panose="05020102010507070707" pitchFamily="18" charset="2"/>
              <a:buNone/>
            </a:pPr>
            <a:r>
              <a:rPr lang="es-ES_tradnl" altLang="en-US" sz="1800"/>
              <a:t>ºF : variable dependiente (</a:t>
            </a:r>
            <a:r>
              <a:rPr lang="es-ES_tradnl" altLang="en-US" sz="1800" i="1"/>
              <a:t>y</a:t>
            </a:r>
            <a:r>
              <a:rPr lang="es-ES_tradnl" altLang="en-US" sz="1800"/>
              <a:t>)</a:t>
            </a:r>
          </a:p>
        </p:txBody>
      </p:sp>
      <p:sp>
        <p:nvSpPr>
          <p:cNvPr id="33796" name="3 CuadroTexto">
            <a:extLst>
              <a:ext uri="{FF2B5EF4-FFF2-40B4-BE49-F238E27FC236}">
                <a16:creationId xmlns:a16="http://schemas.microsoft.com/office/drawing/2014/main" id="{005C3C94-D052-01B2-EBC3-0975BF2A40E7}"/>
              </a:ext>
            </a:extLst>
          </p:cNvPr>
          <p:cNvSpPr txBox="1">
            <a:spLocks noChangeArrowheads="1"/>
          </p:cNvSpPr>
          <p:nvPr/>
        </p:nvSpPr>
        <p:spPr bwMode="auto">
          <a:xfrm>
            <a:off x="2308225" y="3786189"/>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(0, 32)</a:t>
            </a:r>
          </a:p>
        </p:txBody>
      </p:sp>
      <p:sp>
        <p:nvSpPr>
          <p:cNvPr id="33797" name="4 CuadroTexto">
            <a:extLst>
              <a:ext uri="{FF2B5EF4-FFF2-40B4-BE49-F238E27FC236}">
                <a16:creationId xmlns:a16="http://schemas.microsoft.com/office/drawing/2014/main" id="{72879670-6273-C981-C879-9A5ABCAD7B3E}"/>
              </a:ext>
            </a:extLst>
          </p:cNvPr>
          <p:cNvSpPr txBox="1">
            <a:spLocks noChangeArrowheads="1"/>
          </p:cNvSpPr>
          <p:nvPr/>
        </p:nvSpPr>
        <p:spPr bwMode="auto">
          <a:xfrm>
            <a:off x="3451225" y="3786189"/>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(100, 212)</a:t>
            </a:r>
          </a:p>
        </p:txBody>
      </p:sp>
      <p:grpSp>
        <p:nvGrpSpPr>
          <p:cNvPr id="33798" name="9 Grupo">
            <a:extLst>
              <a:ext uri="{FF2B5EF4-FFF2-40B4-BE49-F238E27FC236}">
                <a16:creationId xmlns:a16="http://schemas.microsoft.com/office/drawing/2014/main" id="{AB0430D5-6A88-A135-EA05-38B73BBEB1DF}"/>
              </a:ext>
            </a:extLst>
          </p:cNvPr>
          <p:cNvGrpSpPr>
            <a:grpSpLocks/>
          </p:cNvGrpSpPr>
          <p:nvPr/>
        </p:nvGrpSpPr>
        <p:grpSpPr bwMode="auto">
          <a:xfrm>
            <a:off x="2379663" y="3429001"/>
            <a:ext cx="785813" cy="468313"/>
            <a:chOff x="857224" y="3429000"/>
            <a:chExt cx="785818" cy="468230"/>
          </a:xfrm>
        </p:grpSpPr>
        <p:sp>
          <p:nvSpPr>
            <p:cNvPr id="33804" name="5 CuadroTexto">
              <a:extLst>
                <a:ext uri="{FF2B5EF4-FFF2-40B4-BE49-F238E27FC236}">
                  <a16:creationId xmlns:a16="http://schemas.microsoft.com/office/drawing/2014/main" id="{CBBE156F-0F9C-668D-74FF-F4CC9195AE8C}"/>
                </a:ext>
              </a:extLst>
            </p:cNvPr>
            <p:cNvSpPr txBox="1">
              <a:spLocks noChangeArrowheads="1"/>
            </p:cNvSpPr>
            <p:nvPr/>
          </p:nvSpPr>
          <p:spPr bwMode="auto">
            <a:xfrm>
              <a:off x="857224" y="3429000"/>
              <a:ext cx="785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r>
                <a:rPr lang="es-ES_tradnl" altLang="en-US" sz="1800"/>
                <a:t>    </a:t>
              </a:r>
              <a:r>
                <a:rPr lang="es-ES_tradnl" altLang="en-US" sz="1800" i="1"/>
                <a:t>y</a:t>
              </a:r>
            </a:p>
          </p:txBody>
        </p:sp>
        <p:sp>
          <p:nvSpPr>
            <p:cNvPr id="8" name="7 CuadroTexto">
              <a:extLst>
                <a:ext uri="{FF2B5EF4-FFF2-40B4-BE49-F238E27FC236}">
                  <a16:creationId xmlns:a16="http://schemas.microsoft.com/office/drawing/2014/main" id="{BE542B4E-8990-E2E2-2F38-585CFFB4B0E8}"/>
                </a:ext>
              </a:extLst>
            </p:cNvPr>
            <p:cNvSpPr txBox="1"/>
            <p:nvPr/>
          </p:nvSpPr>
          <p:spPr>
            <a:xfrm>
              <a:off x="1000100" y="3643275"/>
              <a:ext cx="142876" cy="253955"/>
            </a:xfrm>
            <a:prstGeom prst="rect">
              <a:avLst/>
            </a:prstGeom>
            <a:noFill/>
          </p:spPr>
          <p:txBody>
            <a:bodyPr>
              <a:spAutoFit/>
            </a:bodyPr>
            <a:lstStyle/>
            <a:p>
              <a:pPr>
                <a:defRPr/>
              </a:pPr>
              <a:r>
                <a:rPr lang="es-ES_tradnl" sz="1050" dirty="0"/>
                <a:t>1</a:t>
              </a:r>
            </a:p>
          </p:txBody>
        </p:sp>
      </p:grpSp>
      <p:sp>
        <p:nvSpPr>
          <p:cNvPr id="9" name="8 CuadroTexto">
            <a:extLst>
              <a:ext uri="{FF2B5EF4-FFF2-40B4-BE49-F238E27FC236}">
                <a16:creationId xmlns:a16="http://schemas.microsoft.com/office/drawing/2014/main" id="{0B12F35E-9AD0-89A2-63DF-3E5AFFC90C4D}"/>
              </a:ext>
            </a:extLst>
          </p:cNvPr>
          <p:cNvSpPr txBox="1"/>
          <p:nvPr/>
        </p:nvSpPr>
        <p:spPr>
          <a:xfrm>
            <a:off x="2879726" y="3643313"/>
            <a:ext cx="142875" cy="254000"/>
          </a:xfrm>
          <a:prstGeom prst="rect">
            <a:avLst/>
          </a:prstGeom>
          <a:noFill/>
        </p:spPr>
        <p:txBody>
          <a:bodyPr>
            <a:spAutoFit/>
          </a:bodyPr>
          <a:lstStyle/>
          <a:p>
            <a:pPr>
              <a:defRPr/>
            </a:pPr>
            <a:r>
              <a:rPr lang="es-ES_tradnl" sz="1050" dirty="0"/>
              <a:t>1</a:t>
            </a:r>
          </a:p>
        </p:txBody>
      </p:sp>
      <p:grpSp>
        <p:nvGrpSpPr>
          <p:cNvPr id="33800" name="12 Grupo">
            <a:extLst>
              <a:ext uri="{FF2B5EF4-FFF2-40B4-BE49-F238E27FC236}">
                <a16:creationId xmlns:a16="http://schemas.microsoft.com/office/drawing/2014/main" id="{517F602C-4A08-33A9-7617-67673ED5D80D}"/>
              </a:ext>
            </a:extLst>
          </p:cNvPr>
          <p:cNvGrpSpPr>
            <a:grpSpLocks/>
          </p:cNvGrpSpPr>
          <p:nvPr/>
        </p:nvGrpSpPr>
        <p:grpSpPr bwMode="auto">
          <a:xfrm>
            <a:off x="3594100" y="3429001"/>
            <a:ext cx="857250" cy="428625"/>
            <a:chOff x="2071670" y="3429000"/>
            <a:chExt cx="857256" cy="428628"/>
          </a:xfrm>
        </p:grpSpPr>
        <p:sp>
          <p:nvSpPr>
            <p:cNvPr id="33801" name="6 CuadroTexto">
              <a:extLst>
                <a:ext uri="{FF2B5EF4-FFF2-40B4-BE49-F238E27FC236}">
                  <a16:creationId xmlns:a16="http://schemas.microsoft.com/office/drawing/2014/main" id="{39C1284D-0581-C833-A2BA-CD7C92F9DD8A}"/>
                </a:ext>
              </a:extLst>
            </p:cNvPr>
            <p:cNvSpPr txBox="1">
              <a:spLocks noChangeArrowheads="1"/>
            </p:cNvSpPr>
            <p:nvPr/>
          </p:nvSpPr>
          <p:spPr bwMode="auto">
            <a:xfrm>
              <a:off x="2071670" y="3429000"/>
              <a:ext cx="857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r>
                <a:rPr lang="es-ES_tradnl" altLang="en-US" sz="1800"/>
                <a:t>      </a:t>
              </a:r>
              <a:r>
                <a:rPr lang="es-ES_tradnl" altLang="en-US" sz="1800" i="1"/>
                <a:t>y</a:t>
              </a:r>
            </a:p>
          </p:txBody>
        </p:sp>
        <p:sp>
          <p:nvSpPr>
            <p:cNvPr id="11" name="10 CuadroTexto">
              <a:extLst>
                <a:ext uri="{FF2B5EF4-FFF2-40B4-BE49-F238E27FC236}">
                  <a16:creationId xmlns:a16="http://schemas.microsoft.com/office/drawing/2014/main" id="{420DFB8E-F31B-40F4-BF6A-8180C6758CA0}"/>
                </a:ext>
              </a:extLst>
            </p:cNvPr>
            <p:cNvSpPr txBox="1"/>
            <p:nvPr/>
          </p:nvSpPr>
          <p:spPr>
            <a:xfrm>
              <a:off x="2714611" y="3603626"/>
              <a:ext cx="142876" cy="254002"/>
            </a:xfrm>
            <a:prstGeom prst="rect">
              <a:avLst/>
            </a:prstGeom>
            <a:noFill/>
          </p:spPr>
          <p:txBody>
            <a:bodyPr>
              <a:spAutoFit/>
            </a:bodyPr>
            <a:lstStyle/>
            <a:p>
              <a:pPr>
                <a:defRPr/>
              </a:pPr>
              <a:r>
                <a:rPr lang="es-ES_tradnl" sz="1050" dirty="0"/>
                <a:t>2</a:t>
              </a:r>
            </a:p>
          </p:txBody>
        </p:sp>
        <p:sp>
          <p:nvSpPr>
            <p:cNvPr id="12" name="11 CuadroTexto">
              <a:extLst>
                <a:ext uri="{FF2B5EF4-FFF2-40B4-BE49-F238E27FC236}">
                  <a16:creationId xmlns:a16="http://schemas.microsoft.com/office/drawing/2014/main" id="{77EF9A65-29AA-5632-89C1-772DC0D51AA5}"/>
                </a:ext>
              </a:extLst>
            </p:cNvPr>
            <p:cNvSpPr txBox="1"/>
            <p:nvPr/>
          </p:nvSpPr>
          <p:spPr>
            <a:xfrm>
              <a:off x="2214546" y="3603626"/>
              <a:ext cx="142876" cy="254002"/>
            </a:xfrm>
            <a:prstGeom prst="rect">
              <a:avLst/>
            </a:prstGeom>
            <a:noFill/>
          </p:spPr>
          <p:txBody>
            <a:bodyPr>
              <a:spAutoFit/>
            </a:bodyPr>
            <a:lstStyle/>
            <a:p>
              <a:pPr>
                <a:defRPr/>
              </a:pPr>
              <a:r>
                <a:rPr lang="es-ES_tradnl" sz="1050" dirty="0"/>
                <a:t>2</a:t>
              </a:r>
            </a:p>
          </p:txBody>
        </p:sp>
      </p:grpSp>
    </p:spTree>
    <p:extLst>
      <p:ext uri="{BB962C8B-B14F-4D97-AF65-F5344CB8AC3E}">
        <p14:creationId xmlns:p14="http://schemas.microsoft.com/office/powerpoint/2010/main" val="84383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E2DC1F4-EEFC-6A7C-15FE-1E7EEB265601}"/>
              </a:ext>
            </a:extLst>
          </p:cNvPr>
          <p:cNvSpPr>
            <a:spLocks noGrp="1"/>
          </p:cNvSpPr>
          <p:nvPr>
            <p:ph type="title"/>
          </p:nvPr>
        </p:nvSpPr>
        <p:spPr/>
        <p:txBody>
          <a:bodyPr/>
          <a:lstStyle/>
          <a:p>
            <a:pPr>
              <a:defRPr/>
            </a:pPr>
            <a:r>
              <a:rPr lang="es-ES_tradnl" dirty="0"/>
              <a:t>I. Función Lineal</a:t>
            </a:r>
          </a:p>
        </p:txBody>
      </p:sp>
      <p:sp>
        <p:nvSpPr>
          <p:cNvPr id="34819" name="2 Marcador de contenido">
            <a:extLst>
              <a:ext uri="{FF2B5EF4-FFF2-40B4-BE49-F238E27FC236}">
                <a16:creationId xmlns:a16="http://schemas.microsoft.com/office/drawing/2014/main" id="{85EA90FE-9E1B-4D6D-94FC-F13C88C36602}"/>
              </a:ext>
            </a:extLst>
          </p:cNvPr>
          <p:cNvSpPr>
            <a:spLocks noGrp="1"/>
          </p:cNvSpPr>
          <p:nvPr>
            <p:ph sz="quarter" idx="1"/>
          </p:nvPr>
        </p:nvSpPr>
        <p:spPr>
          <a:xfrm>
            <a:off x="1979612" y="1600201"/>
            <a:ext cx="7467600" cy="4873625"/>
          </a:xfrm>
        </p:spPr>
        <p:txBody>
          <a:bodyPr/>
          <a:lstStyle/>
          <a:p>
            <a:pPr lvl="1" eaLnBrk="1" hangingPunct="1">
              <a:buFont typeface="Wingdings 2" panose="05020102010507070707" pitchFamily="18" charset="2"/>
              <a:buNone/>
            </a:pPr>
            <a:r>
              <a:rPr lang="es-ES_tradnl" altLang="en-US" sz="1800"/>
              <a:t>Reemplazando en:</a:t>
            </a:r>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r>
              <a:rPr lang="es-ES_tradnl" altLang="en-US" sz="1800"/>
              <a:t>Se tiene: </a:t>
            </a:r>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endParaRPr lang="es-ES_tradnl" altLang="en-US" sz="1800"/>
          </a:p>
          <a:p>
            <a:pPr lvl="1" eaLnBrk="1" hangingPunct="1">
              <a:buFont typeface="Wingdings 2" panose="05020102010507070707" pitchFamily="18" charset="2"/>
              <a:buNone/>
            </a:pPr>
            <a:r>
              <a:rPr lang="es-ES_tradnl" altLang="en-US" sz="1800"/>
              <a:t>Donde la función que representa los ºF respecto de ºC es.</a:t>
            </a:r>
          </a:p>
          <a:p>
            <a:pPr lvl="1" eaLnBrk="1" hangingPunct="1">
              <a:buFont typeface="Wingdings 2" panose="05020102010507070707" pitchFamily="18" charset="2"/>
              <a:buNone/>
            </a:pPr>
            <a:endParaRPr lang="es-ES_tradnl" altLang="en-US" sz="1800"/>
          </a:p>
        </p:txBody>
      </p:sp>
      <p:grpSp>
        <p:nvGrpSpPr>
          <p:cNvPr id="34820" name="3 Grupo">
            <a:extLst>
              <a:ext uri="{FF2B5EF4-FFF2-40B4-BE49-F238E27FC236}">
                <a16:creationId xmlns:a16="http://schemas.microsoft.com/office/drawing/2014/main" id="{EE76318D-65DA-A24C-7CA4-0DE05C38B791}"/>
              </a:ext>
            </a:extLst>
          </p:cNvPr>
          <p:cNvGrpSpPr>
            <a:grpSpLocks/>
          </p:cNvGrpSpPr>
          <p:nvPr/>
        </p:nvGrpSpPr>
        <p:grpSpPr bwMode="auto">
          <a:xfrm>
            <a:off x="4451351" y="1571625"/>
            <a:ext cx="2928937" cy="611188"/>
            <a:chOff x="1214414" y="5175348"/>
            <a:chExt cx="2928958" cy="611106"/>
          </a:xfrm>
        </p:grpSpPr>
        <p:sp>
          <p:nvSpPr>
            <p:cNvPr id="5" name="4 CuadroTexto">
              <a:extLst>
                <a:ext uri="{FF2B5EF4-FFF2-40B4-BE49-F238E27FC236}">
                  <a16:creationId xmlns:a16="http://schemas.microsoft.com/office/drawing/2014/main" id="{CE5578F3-21E9-FEFB-5A63-0E5C32A56667}"/>
                </a:ext>
              </a:extLst>
            </p:cNvPr>
            <p:cNvSpPr txBox="1"/>
            <p:nvPr/>
          </p:nvSpPr>
          <p:spPr>
            <a:xfrm>
              <a:off x="3500430" y="5389632"/>
              <a:ext cx="142876" cy="253966"/>
            </a:xfrm>
            <a:prstGeom prst="rect">
              <a:avLst/>
            </a:prstGeom>
            <a:noFill/>
          </p:spPr>
          <p:txBody>
            <a:bodyPr>
              <a:spAutoFit/>
            </a:bodyPr>
            <a:lstStyle/>
            <a:p>
              <a:pPr>
                <a:defRPr/>
              </a:pPr>
              <a:r>
                <a:rPr lang="es-ES_tradnl" sz="1050" dirty="0"/>
                <a:t>1</a:t>
              </a:r>
            </a:p>
          </p:txBody>
        </p:sp>
        <p:grpSp>
          <p:nvGrpSpPr>
            <p:cNvPr id="34830" name="22 Grupo">
              <a:extLst>
                <a:ext uri="{FF2B5EF4-FFF2-40B4-BE49-F238E27FC236}">
                  <a16:creationId xmlns:a16="http://schemas.microsoft.com/office/drawing/2014/main" id="{EC24DC79-8F33-6C97-495A-B1D1468F2956}"/>
                </a:ext>
              </a:extLst>
            </p:cNvPr>
            <p:cNvGrpSpPr>
              <a:grpSpLocks/>
            </p:cNvGrpSpPr>
            <p:nvPr/>
          </p:nvGrpSpPr>
          <p:grpSpPr bwMode="auto">
            <a:xfrm>
              <a:off x="1214414" y="5175348"/>
              <a:ext cx="2928958" cy="611106"/>
              <a:chOff x="1214414" y="5175348"/>
              <a:chExt cx="2928958" cy="611106"/>
            </a:xfrm>
          </p:grpSpPr>
          <p:sp>
            <p:nvSpPr>
              <p:cNvPr id="7" name="6 CuadroTexto">
                <a:extLst>
                  <a:ext uri="{FF2B5EF4-FFF2-40B4-BE49-F238E27FC236}">
                    <a16:creationId xmlns:a16="http://schemas.microsoft.com/office/drawing/2014/main" id="{194B6750-82B5-FCED-359C-764D313BE7E2}"/>
                  </a:ext>
                </a:extLst>
              </p:cNvPr>
              <p:cNvSpPr txBox="1"/>
              <p:nvPr/>
            </p:nvSpPr>
            <p:spPr>
              <a:xfrm>
                <a:off x="2714612" y="5286458"/>
                <a:ext cx="142876" cy="253966"/>
              </a:xfrm>
              <a:prstGeom prst="rect">
                <a:avLst/>
              </a:prstGeom>
              <a:noFill/>
            </p:spPr>
            <p:txBody>
              <a:bodyPr>
                <a:spAutoFit/>
              </a:bodyPr>
              <a:lstStyle/>
              <a:p>
                <a:pPr>
                  <a:defRPr/>
                </a:pPr>
                <a:r>
                  <a:rPr lang="es-ES_tradnl" sz="1050" dirty="0"/>
                  <a:t>1</a:t>
                </a:r>
              </a:p>
            </p:txBody>
          </p:sp>
          <p:grpSp>
            <p:nvGrpSpPr>
              <p:cNvPr id="34832" name="21 Grupo">
                <a:extLst>
                  <a:ext uri="{FF2B5EF4-FFF2-40B4-BE49-F238E27FC236}">
                    <a16:creationId xmlns:a16="http://schemas.microsoft.com/office/drawing/2014/main" id="{99DC9553-6D33-B5FF-97EC-438673FC90F3}"/>
                  </a:ext>
                </a:extLst>
              </p:cNvPr>
              <p:cNvGrpSpPr>
                <a:grpSpLocks/>
              </p:cNvGrpSpPr>
              <p:nvPr/>
            </p:nvGrpSpPr>
            <p:grpSpPr bwMode="auto">
              <a:xfrm>
                <a:off x="1214414" y="5175348"/>
                <a:ext cx="2928958" cy="611106"/>
                <a:chOff x="1214414" y="5175348"/>
                <a:chExt cx="2928958" cy="611106"/>
              </a:xfrm>
            </p:grpSpPr>
            <p:sp>
              <p:nvSpPr>
                <p:cNvPr id="9" name="8 CuadroTexto">
                  <a:extLst>
                    <a:ext uri="{FF2B5EF4-FFF2-40B4-BE49-F238E27FC236}">
                      <a16:creationId xmlns:a16="http://schemas.microsoft.com/office/drawing/2014/main" id="{F7A53A58-BEF6-FD70-C3B7-339CD1436F1A}"/>
                    </a:ext>
                  </a:extLst>
                </p:cNvPr>
                <p:cNvSpPr txBox="1"/>
                <p:nvPr/>
              </p:nvSpPr>
              <p:spPr>
                <a:xfrm>
                  <a:off x="2214546" y="5286458"/>
                  <a:ext cx="142876" cy="253966"/>
                </a:xfrm>
                <a:prstGeom prst="rect">
                  <a:avLst/>
                </a:prstGeom>
                <a:noFill/>
              </p:spPr>
              <p:txBody>
                <a:bodyPr>
                  <a:spAutoFit/>
                </a:bodyPr>
                <a:lstStyle/>
                <a:p>
                  <a:pPr>
                    <a:defRPr/>
                  </a:pPr>
                  <a:r>
                    <a:rPr lang="es-ES_tradnl" sz="1050" dirty="0"/>
                    <a:t>2</a:t>
                  </a:r>
                </a:p>
              </p:txBody>
            </p:sp>
            <p:grpSp>
              <p:nvGrpSpPr>
                <p:cNvPr id="34834" name="20 Grupo">
                  <a:extLst>
                    <a:ext uri="{FF2B5EF4-FFF2-40B4-BE49-F238E27FC236}">
                      <a16:creationId xmlns:a16="http://schemas.microsoft.com/office/drawing/2014/main" id="{6F9E22E0-2109-11E6-93BD-556506C91052}"/>
                    </a:ext>
                  </a:extLst>
                </p:cNvPr>
                <p:cNvGrpSpPr>
                  <a:grpSpLocks/>
                </p:cNvGrpSpPr>
                <p:nvPr/>
              </p:nvGrpSpPr>
              <p:grpSpPr bwMode="auto">
                <a:xfrm>
                  <a:off x="1214414" y="5175348"/>
                  <a:ext cx="2928958" cy="611106"/>
                  <a:chOff x="1214414" y="5175348"/>
                  <a:chExt cx="2928958" cy="611106"/>
                </a:xfrm>
              </p:grpSpPr>
              <p:sp>
                <p:nvSpPr>
                  <p:cNvPr id="11" name="10 CuadroTexto">
                    <a:extLst>
                      <a:ext uri="{FF2B5EF4-FFF2-40B4-BE49-F238E27FC236}">
                        <a16:creationId xmlns:a16="http://schemas.microsoft.com/office/drawing/2014/main" id="{A46ECAAD-341D-417A-C8AD-80D1046593B2}"/>
                      </a:ext>
                    </a:extLst>
                  </p:cNvPr>
                  <p:cNvSpPr txBox="1"/>
                  <p:nvPr/>
                </p:nvSpPr>
                <p:spPr>
                  <a:xfrm rot="10800000" flipH="1" flipV="1">
                    <a:off x="1714480" y="5357887"/>
                    <a:ext cx="214315" cy="253966"/>
                  </a:xfrm>
                  <a:prstGeom prst="rect">
                    <a:avLst/>
                  </a:prstGeom>
                  <a:noFill/>
                </p:spPr>
                <p:txBody>
                  <a:bodyPr>
                    <a:spAutoFit/>
                  </a:bodyPr>
                  <a:lstStyle/>
                  <a:p>
                    <a:pPr>
                      <a:defRPr/>
                    </a:pPr>
                    <a:r>
                      <a:rPr lang="es-ES_tradnl" sz="1050" dirty="0"/>
                      <a:t>1</a:t>
                    </a:r>
                  </a:p>
                </p:txBody>
              </p:sp>
              <p:grpSp>
                <p:nvGrpSpPr>
                  <p:cNvPr id="34836" name="19 Grupo">
                    <a:extLst>
                      <a:ext uri="{FF2B5EF4-FFF2-40B4-BE49-F238E27FC236}">
                        <a16:creationId xmlns:a16="http://schemas.microsoft.com/office/drawing/2014/main" id="{AEEB81BF-89B8-F01C-2159-2A5FCB1C1A9B}"/>
                      </a:ext>
                    </a:extLst>
                  </p:cNvPr>
                  <p:cNvGrpSpPr>
                    <a:grpSpLocks/>
                  </p:cNvGrpSpPr>
                  <p:nvPr/>
                </p:nvGrpSpPr>
                <p:grpSpPr bwMode="auto">
                  <a:xfrm>
                    <a:off x="1214414" y="5175348"/>
                    <a:ext cx="2928958" cy="611106"/>
                    <a:chOff x="5500694" y="5000636"/>
                    <a:chExt cx="2928958" cy="611106"/>
                  </a:xfrm>
                </p:grpSpPr>
                <p:sp>
                  <p:nvSpPr>
                    <p:cNvPr id="34837" name="12 CuadroTexto">
                      <a:extLst>
                        <a:ext uri="{FF2B5EF4-FFF2-40B4-BE49-F238E27FC236}">
                          <a16:creationId xmlns:a16="http://schemas.microsoft.com/office/drawing/2014/main" id="{23F94B71-E329-2A88-5686-BFDFF4C35502}"/>
                        </a:ext>
                      </a:extLst>
                    </p:cNvPr>
                    <p:cNvSpPr txBox="1">
                      <a:spLocks noChangeArrowheads="1"/>
                    </p:cNvSpPr>
                    <p:nvPr/>
                  </p:nvSpPr>
                  <p:spPr bwMode="auto">
                    <a:xfrm>
                      <a:off x="6357950" y="5214950"/>
                      <a:ext cx="857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x</a:t>
                      </a:r>
                      <a:r>
                        <a:rPr lang="es-ES_tradnl" altLang="en-US" sz="1800"/>
                        <a:t>  -  </a:t>
                      </a:r>
                      <a:r>
                        <a:rPr lang="es-ES_tradnl" altLang="en-US" sz="1800" i="1"/>
                        <a:t>x</a:t>
                      </a:r>
                    </a:p>
                  </p:txBody>
                </p:sp>
                <p:sp>
                  <p:nvSpPr>
                    <p:cNvPr id="14" name="13 CuadroTexto">
                      <a:extLst>
                        <a:ext uri="{FF2B5EF4-FFF2-40B4-BE49-F238E27FC236}">
                          <a16:creationId xmlns:a16="http://schemas.microsoft.com/office/drawing/2014/main" id="{E0A41FFC-F194-551B-152C-EEE852BB4790}"/>
                        </a:ext>
                      </a:extLst>
                    </p:cNvPr>
                    <p:cNvSpPr txBox="1"/>
                    <p:nvPr/>
                  </p:nvSpPr>
                  <p:spPr>
                    <a:xfrm>
                      <a:off x="6500826" y="5357776"/>
                      <a:ext cx="142876" cy="253966"/>
                    </a:xfrm>
                    <a:prstGeom prst="rect">
                      <a:avLst/>
                    </a:prstGeom>
                    <a:noFill/>
                  </p:spPr>
                  <p:txBody>
                    <a:bodyPr>
                      <a:spAutoFit/>
                    </a:bodyPr>
                    <a:lstStyle/>
                    <a:p>
                      <a:pPr>
                        <a:defRPr/>
                      </a:pPr>
                      <a:r>
                        <a:rPr lang="es-ES_tradnl" sz="1050" dirty="0"/>
                        <a:t>2</a:t>
                      </a:r>
                    </a:p>
                  </p:txBody>
                </p:sp>
                <p:sp>
                  <p:nvSpPr>
                    <p:cNvPr id="15" name="14 CuadroTexto">
                      <a:extLst>
                        <a:ext uri="{FF2B5EF4-FFF2-40B4-BE49-F238E27FC236}">
                          <a16:creationId xmlns:a16="http://schemas.microsoft.com/office/drawing/2014/main" id="{C1F03687-FBC8-87DA-451B-F9FA5501F8C0}"/>
                        </a:ext>
                      </a:extLst>
                    </p:cNvPr>
                    <p:cNvSpPr txBox="1"/>
                    <p:nvPr/>
                  </p:nvSpPr>
                  <p:spPr>
                    <a:xfrm>
                      <a:off x="6929454" y="5357776"/>
                      <a:ext cx="142876" cy="253966"/>
                    </a:xfrm>
                    <a:prstGeom prst="rect">
                      <a:avLst/>
                    </a:prstGeom>
                    <a:noFill/>
                  </p:spPr>
                  <p:txBody>
                    <a:bodyPr>
                      <a:spAutoFit/>
                    </a:bodyPr>
                    <a:lstStyle/>
                    <a:p>
                      <a:pPr>
                        <a:defRPr/>
                      </a:pPr>
                      <a:r>
                        <a:rPr lang="es-ES_tradnl" sz="1050" dirty="0"/>
                        <a:t>1</a:t>
                      </a:r>
                    </a:p>
                  </p:txBody>
                </p:sp>
                <p:sp>
                  <p:nvSpPr>
                    <p:cNvPr id="34840" name="15 CuadroTexto">
                      <a:extLst>
                        <a:ext uri="{FF2B5EF4-FFF2-40B4-BE49-F238E27FC236}">
                          <a16:creationId xmlns:a16="http://schemas.microsoft.com/office/drawing/2014/main" id="{F3D13700-6E4C-634D-0244-29014D30682A}"/>
                        </a:ext>
                      </a:extLst>
                    </p:cNvPr>
                    <p:cNvSpPr txBox="1">
                      <a:spLocks noChangeArrowheads="1"/>
                    </p:cNvSpPr>
                    <p:nvPr/>
                  </p:nvSpPr>
                  <p:spPr bwMode="auto">
                    <a:xfrm>
                      <a:off x="5500694" y="5000636"/>
                      <a:ext cx="29289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a:t>
                      </a:r>
                      <a:r>
                        <a:rPr lang="es-ES_tradnl" altLang="en-US" sz="1800"/>
                        <a:t> – </a:t>
                      </a:r>
                      <a:r>
                        <a:rPr lang="es-ES_tradnl" altLang="en-US" sz="1800" i="1"/>
                        <a:t>y</a:t>
                      </a:r>
                      <a:r>
                        <a:rPr lang="es-ES_tradnl" altLang="en-US" sz="1800"/>
                        <a:t>  = </a:t>
                      </a:r>
                      <a:r>
                        <a:rPr lang="es-ES_tradnl" altLang="en-US" sz="1800" i="1" u="sng"/>
                        <a:t>y</a:t>
                      </a:r>
                      <a:r>
                        <a:rPr lang="es-ES_tradnl" altLang="en-US" sz="1800" u="sng"/>
                        <a:t>   -  </a:t>
                      </a:r>
                      <a:r>
                        <a:rPr lang="es-ES_tradnl" altLang="en-US" sz="1800" i="1" u="sng"/>
                        <a:t>y</a:t>
                      </a:r>
                      <a:r>
                        <a:rPr lang="es-ES_tradnl" altLang="en-US" sz="1800" u="sng"/>
                        <a:t>  </a:t>
                      </a:r>
                      <a:r>
                        <a:rPr lang="es-ES_tradnl" altLang="en-US" sz="1800"/>
                        <a:t> (</a:t>
                      </a:r>
                      <a:r>
                        <a:rPr lang="es-ES_tradnl" altLang="en-US" sz="1800" i="1"/>
                        <a:t>x</a:t>
                      </a:r>
                      <a:r>
                        <a:rPr lang="es-ES_tradnl" altLang="en-US" sz="1800"/>
                        <a:t> – </a:t>
                      </a:r>
                      <a:r>
                        <a:rPr lang="es-ES_tradnl" altLang="en-US" sz="1800" i="1"/>
                        <a:t>x</a:t>
                      </a:r>
                      <a:r>
                        <a:rPr lang="es-ES_tradnl" altLang="en-US" sz="1800"/>
                        <a:t>   ) </a:t>
                      </a:r>
                    </a:p>
                  </p:txBody>
                </p:sp>
              </p:grpSp>
            </p:grpSp>
          </p:grpSp>
        </p:grpSp>
      </p:grpSp>
      <p:grpSp>
        <p:nvGrpSpPr>
          <p:cNvPr id="34821" name="18 Grupo">
            <a:extLst>
              <a:ext uri="{FF2B5EF4-FFF2-40B4-BE49-F238E27FC236}">
                <a16:creationId xmlns:a16="http://schemas.microsoft.com/office/drawing/2014/main" id="{FBC97DAE-467A-56BC-7B21-C360C4609722}"/>
              </a:ext>
            </a:extLst>
          </p:cNvPr>
          <p:cNvGrpSpPr>
            <a:grpSpLocks/>
          </p:cNvGrpSpPr>
          <p:nvPr/>
        </p:nvGrpSpPr>
        <p:grpSpPr bwMode="auto">
          <a:xfrm>
            <a:off x="4022725" y="2630489"/>
            <a:ext cx="3143250" cy="655637"/>
            <a:chOff x="2357422" y="2988230"/>
            <a:chExt cx="3143272" cy="655084"/>
          </a:xfrm>
        </p:grpSpPr>
        <p:sp>
          <p:nvSpPr>
            <p:cNvPr id="34827" name="16 CuadroTexto">
              <a:extLst>
                <a:ext uri="{FF2B5EF4-FFF2-40B4-BE49-F238E27FC236}">
                  <a16:creationId xmlns:a16="http://schemas.microsoft.com/office/drawing/2014/main" id="{5E764634-B6A9-9754-5BF7-B2DD454B158E}"/>
                </a:ext>
              </a:extLst>
            </p:cNvPr>
            <p:cNvSpPr txBox="1">
              <a:spLocks noChangeArrowheads="1"/>
            </p:cNvSpPr>
            <p:nvPr/>
          </p:nvSpPr>
          <p:spPr bwMode="auto">
            <a:xfrm>
              <a:off x="2357422" y="2988230"/>
              <a:ext cx="3143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 – </a:t>
              </a:r>
              <a:r>
                <a:rPr lang="es-ES_tradnl" altLang="en-US" sz="1800"/>
                <a:t>32 = </a:t>
              </a:r>
              <a:r>
                <a:rPr lang="es-ES_tradnl" altLang="en-US" sz="1800" u="sng"/>
                <a:t>212 – 32 </a:t>
              </a:r>
              <a:r>
                <a:rPr lang="es-ES_tradnl" altLang="en-US" sz="1800"/>
                <a:t> (</a:t>
              </a:r>
              <a:r>
                <a:rPr lang="es-ES_tradnl" altLang="en-US" sz="1800" i="1"/>
                <a:t>x</a:t>
              </a:r>
              <a:r>
                <a:rPr lang="es-ES_tradnl" altLang="en-US" sz="1800"/>
                <a:t> – 0)</a:t>
              </a:r>
              <a:endParaRPr lang="es-ES_tradnl" altLang="en-US" sz="1800" i="1"/>
            </a:p>
          </p:txBody>
        </p:sp>
        <p:sp>
          <p:nvSpPr>
            <p:cNvPr id="34828" name="17 CuadroTexto">
              <a:extLst>
                <a:ext uri="{FF2B5EF4-FFF2-40B4-BE49-F238E27FC236}">
                  <a16:creationId xmlns:a16="http://schemas.microsoft.com/office/drawing/2014/main" id="{C03480A7-8923-E8C9-F36F-3C6BB629CD7A}"/>
                </a:ext>
              </a:extLst>
            </p:cNvPr>
            <p:cNvSpPr txBox="1">
              <a:spLocks noChangeArrowheads="1"/>
            </p:cNvSpPr>
            <p:nvPr/>
          </p:nvSpPr>
          <p:spPr bwMode="auto">
            <a:xfrm>
              <a:off x="3214678" y="3273982"/>
              <a:ext cx="100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100 – 0       </a:t>
              </a:r>
            </a:p>
          </p:txBody>
        </p:sp>
      </p:grpSp>
      <p:grpSp>
        <p:nvGrpSpPr>
          <p:cNvPr id="34822" name="21 Grupo">
            <a:extLst>
              <a:ext uri="{FF2B5EF4-FFF2-40B4-BE49-F238E27FC236}">
                <a16:creationId xmlns:a16="http://schemas.microsoft.com/office/drawing/2014/main" id="{612FEA84-31F0-7FA0-624B-22B903CD1794}"/>
              </a:ext>
            </a:extLst>
          </p:cNvPr>
          <p:cNvGrpSpPr>
            <a:grpSpLocks/>
          </p:cNvGrpSpPr>
          <p:nvPr/>
        </p:nvGrpSpPr>
        <p:grpSpPr bwMode="auto">
          <a:xfrm>
            <a:off x="4022726" y="3500439"/>
            <a:ext cx="2714625" cy="642937"/>
            <a:chOff x="2500298" y="3500438"/>
            <a:chExt cx="2714644" cy="642942"/>
          </a:xfrm>
        </p:grpSpPr>
        <p:sp>
          <p:nvSpPr>
            <p:cNvPr id="34825" name="19 CuadroTexto">
              <a:extLst>
                <a:ext uri="{FF2B5EF4-FFF2-40B4-BE49-F238E27FC236}">
                  <a16:creationId xmlns:a16="http://schemas.microsoft.com/office/drawing/2014/main" id="{EF805DD5-8D2C-3D80-1CCF-B17EB07EB13A}"/>
                </a:ext>
              </a:extLst>
            </p:cNvPr>
            <p:cNvSpPr txBox="1">
              <a:spLocks noChangeArrowheads="1"/>
            </p:cNvSpPr>
            <p:nvPr/>
          </p:nvSpPr>
          <p:spPr bwMode="auto">
            <a:xfrm>
              <a:off x="2500298" y="3500438"/>
              <a:ext cx="2714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 – </a:t>
              </a:r>
              <a:r>
                <a:rPr lang="es-ES_tradnl" altLang="en-US" sz="1800"/>
                <a:t>32 = </a:t>
              </a:r>
              <a:r>
                <a:rPr lang="es-ES_tradnl" altLang="en-US" sz="1800" u="sng"/>
                <a:t>180</a:t>
              </a:r>
              <a:r>
                <a:rPr lang="es-ES_tradnl" altLang="en-US" sz="1800"/>
                <a:t> . </a:t>
              </a:r>
              <a:r>
                <a:rPr lang="es-ES_tradnl" altLang="en-US" sz="1800" i="1"/>
                <a:t>x</a:t>
              </a:r>
            </a:p>
          </p:txBody>
        </p:sp>
        <p:sp>
          <p:nvSpPr>
            <p:cNvPr id="34826" name="20 CuadroTexto">
              <a:extLst>
                <a:ext uri="{FF2B5EF4-FFF2-40B4-BE49-F238E27FC236}">
                  <a16:creationId xmlns:a16="http://schemas.microsoft.com/office/drawing/2014/main" id="{FA8E0123-B8F6-BC05-D8AD-A480069DE11A}"/>
                </a:ext>
              </a:extLst>
            </p:cNvPr>
            <p:cNvSpPr txBox="1">
              <a:spLocks noChangeArrowheads="1"/>
            </p:cNvSpPr>
            <p:nvPr/>
          </p:nvSpPr>
          <p:spPr bwMode="auto">
            <a:xfrm>
              <a:off x="3357554" y="3774048"/>
              <a:ext cx="785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100</a:t>
              </a:r>
            </a:p>
          </p:txBody>
        </p:sp>
      </p:grpSp>
      <p:sp>
        <p:nvSpPr>
          <p:cNvPr id="34823" name="22 CuadroTexto">
            <a:extLst>
              <a:ext uri="{FF2B5EF4-FFF2-40B4-BE49-F238E27FC236}">
                <a16:creationId xmlns:a16="http://schemas.microsoft.com/office/drawing/2014/main" id="{441C58BF-DCB2-3C47-700A-FA686EEEE6B9}"/>
              </a:ext>
            </a:extLst>
          </p:cNvPr>
          <p:cNvSpPr txBox="1">
            <a:spLocks noChangeArrowheads="1"/>
          </p:cNvSpPr>
          <p:nvPr/>
        </p:nvSpPr>
        <p:spPr bwMode="auto">
          <a:xfrm>
            <a:off x="4522787" y="4286250"/>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y =</a:t>
            </a:r>
            <a:r>
              <a:rPr lang="es-ES_tradnl" altLang="en-US" sz="1800"/>
              <a:t> 1.8· </a:t>
            </a:r>
            <a:r>
              <a:rPr lang="es-ES_tradnl" altLang="en-US" sz="1800" i="1"/>
              <a:t>x</a:t>
            </a:r>
            <a:r>
              <a:rPr lang="es-ES_tradnl" altLang="en-US" sz="1800"/>
              <a:t> + 32 </a:t>
            </a:r>
            <a:endParaRPr lang="es-ES_tradnl" altLang="en-US" sz="1800" i="1"/>
          </a:p>
        </p:txBody>
      </p:sp>
      <p:sp>
        <p:nvSpPr>
          <p:cNvPr id="34824" name="23 CuadroTexto">
            <a:extLst>
              <a:ext uri="{FF2B5EF4-FFF2-40B4-BE49-F238E27FC236}">
                <a16:creationId xmlns:a16="http://schemas.microsoft.com/office/drawing/2014/main" id="{82430EE6-3B70-8452-733A-8E1B4399D69D}"/>
              </a:ext>
            </a:extLst>
          </p:cNvPr>
          <p:cNvSpPr txBox="1">
            <a:spLocks noChangeArrowheads="1"/>
          </p:cNvSpPr>
          <p:nvPr/>
        </p:nvSpPr>
        <p:spPr bwMode="auto">
          <a:xfrm>
            <a:off x="4522788" y="5429250"/>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i="1"/>
              <a:t>f(x) =</a:t>
            </a:r>
            <a:r>
              <a:rPr lang="es-ES_tradnl" altLang="en-US" sz="1800"/>
              <a:t> 1.8· </a:t>
            </a:r>
            <a:r>
              <a:rPr lang="es-ES_tradnl" altLang="en-US" sz="1800" i="1"/>
              <a:t>x</a:t>
            </a:r>
            <a:r>
              <a:rPr lang="es-ES_tradnl" altLang="en-US" sz="1800"/>
              <a:t> + 32 </a:t>
            </a:r>
            <a:endParaRPr lang="es-ES_tradnl" altLang="en-US" sz="1800" i="1"/>
          </a:p>
        </p:txBody>
      </p:sp>
    </p:spTree>
    <p:extLst>
      <p:ext uri="{BB962C8B-B14F-4D97-AF65-F5344CB8AC3E}">
        <p14:creationId xmlns:p14="http://schemas.microsoft.com/office/powerpoint/2010/main" val="22484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70901" y="1268413"/>
            <a:ext cx="144303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7" name="AutoShape 3"/>
          <p:cNvSpPr>
            <a:spLocks noChangeArrowheads="1"/>
          </p:cNvSpPr>
          <p:nvPr/>
        </p:nvSpPr>
        <p:spPr bwMode="auto">
          <a:xfrm>
            <a:off x="2147887" y="1643063"/>
            <a:ext cx="6178550" cy="709612"/>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EC" b="1" dirty="0"/>
              <a:t>Sean los conjuntos L; formado por las vocales latinas, y G; formado por las vocales griegas</a:t>
            </a:r>
            <a:endParaRPr lang="es-ES" altLang="es-EC" b="1" dirty="0"/>
          </a:p>
        </p:txBody>
      </p:sp>
      <p:sp>
        <p:nvSpPr>
          <p:cNvPr id="149509" name="AutoShape 5"/>
          <p:cNvSpPr>
            <a:spLocks noChangeArrowheads="1"/>
          </p:cNvSpPr>
          <p:nvPr/>
        </p:nvSpPr>
        <p:spPr bwMode="auto">
          <a:xfrm>
            <a:off x="2168526" y="1125538"/>
            <a:ext cx="2232025" cy="360362"/>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EC" b="1">
                <a:solidFill>
                  <a:schemeClr val="bg1"/>
                </a:solidFill>
              </a:rPr>
              <a:t>Ejemplo</a:t>
            </a:r>
          </a:p>
        </p:txBody>
      </p:sp>
      <p:graphicFrame>
        <p:nvGraphicFramePr>
          <p:cNvPr id="149515" name="Object 11"/>
          <p:cNvGraphicFramePr>
            <a:graphicFrameLocks noChangeAspect="1"/>
          </p:cNvGraphicFramePr>
          <p:nvPr/>
        </p:nvGraphicFramePr>
        <p:xfrm>
          <a:off x="2278063" y="2489201"/>
          <a:ext cx="2087563" cy="542925"/>
        </p:xfrm>
        <a:graphic>
          <a:graphicData uri="http://schemas.openxmlformats.org/presentationml/2006/ole">
            <mc:AlternateContent xmlns:mc="http://schemas.openxmlformats.org/markup-compatibility/2006">
              <mc:Choice xmlns:v="urn:schemas-microsoft-com:vml" Requires="v">
                <p:oleObj spid="_x0000_s2107" name="Equation" r:id="rId5" imgW="977760" imgH="253800" progId="Equation.DSMT4">
                  <p:embed/>
                </p:oleObj>
              </mc:Choice>
              <mc:Fallback>
                <p:oleObj name="Equation" r:id="rId5" imgW="977760" imgH="253800" progId="Equation.DSMT4">
                  <p:embed/>
                  <p:pic>
                    <p:nvPicPr>
                      <p:cNvPr id="14951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8063" y="2489201"/>
                        <a:ext cx="2087563"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16" name="Object 12"/>
          <p:cNvGraphicFramePr>
            <a:graphicFrameLocks noChangeAspect="1"/>
          </p:cNvGraphicFramePr>
          <p:nvPr/>
        </p:nvGraphicFramePr>
        <p:xfrm>
          <a:off x="5308601" y="2489201"/>
          <a:ext cx="2873375" cy="542925"/>
        </p:xfrm>
        <a:graphic>
          <a:graphicData uri="http://schemas.openxmlformats.org/presentationml/2006/ole">
            <mc:AlternateContent xmlns:mc="http://schemas.openxmlformats.org/markup-compatibility/2006">
              <mc:Choice xmlns:v="urn:schemas-microsoft-com:vml" Requires="v">
                <p:oleObj spid="_x0000_s2108" name="Equation" r:id="rId7" imgW="1346040" imgH="253800" progId="Equation.DSMT4">
                  <p:embed/>
                </p:oleObj>
              </mc:Choice>
              <mc:Fallback>
                <p:oleObj name="Equation" r:id="rId7" imgW="1346040" imgH="253800" progId="Equation.DSMT4">
                  <p:embed/>
                  <p:pic>
                    <p:nvPicPr>
                      <p:cNvPr id="14951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601" y="2489201"/>
                        <a:ext cx="28733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17" name="AutoShape 13"/>
          <p:cNvSpPr>
            <a:spLocks noChangeArrowheads="1"/>
          </p:cNvSpPr>
          <p:nvPr/>
        </p:nvSpPr>
        <p:spPr bwMode="auto">
          <a:xfrm>
            <a:off x="2133600" y="3270251"/>
            <a:ext cx="7848600" cy="715089"/>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EC" b="1" dirty="0"/>
              <a:t>Estableceremos la relación de correspondencia de las vocales latinas con las vocales griegas (transliteración), R: L</a:t>
            </a:r>
            <a:r>
              <a:rPr lang="es-MX" altLang="es-EC" b="1" dirty="0">
                <a:sym typeface="Wingdings" panose="05000000000000000000" pitchFamily="2" charset="2"/>
              </a:rPr>
              <a:t>G.</a:t>
            </a:r>
            <a:endParaRPr lang="es-ES" altLang="es-EC" b="1" dirty="0"/>
          </a:p>
        </p:txBody>
      </p:sp>
      <p:graphicFrame>
        <p:nvGraphicFramePr>
          <p:cNvPr id="149518" name="Object 14"/>
          <p:cNvGraphicFramePr>
            <a:graphicFrameLocks noChangeAspect="1"/>
          </p:cNvGraphicFramePr>
          <p:nvPr/>
        </p:nvGraphicFramePr>
        <p:xfrm>
          <a:off x="2278063" y="4437063"/>
          <a:ext cx="7642225" cy="658812"/>
        </p:xfrm>
        <a:graphic>
          <a:graphicData uri="http://schemas.openxmlformats.org/presentationml/2006/ole">
            <mc:AlternateContent xmlns:mc="http://schemas.openxmlformats.org/markup-compatibility/2006">
              <mc:Choice xmlns:v="urn:schemas-microsoft-com:vml" Requires="v">
                <p:oleObj spid="_x0000_s2109" name="Equation" r:id="rId9" imgW="2946240" imgH="253800" progId="Equation.DSMT4">
                  <p:embed/>
                </p:oleObj>
              </mc:Choice>
              <mc:Fallback>
                <p:oleObj name="Equation" r:id="rId9" imgW="2946240" imgH="253800" progId="Equation.DSMT4">
                  <p:embed/>
                  <p:pic>
                    <p:nvPicPr>
                      <p:cNvPr id="14951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8063" y="4437063"/>
                        <a:ext cx="7642225"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19" name="AutoShape 15"/>
          <p:cNvSpPr>
            <a:spLocks noChangeArrowheads="1"/>
          </p:cNvSpPr>
          <p:nvPr/>
        </p:nvSpPr>
        <p:spPr bwMode="auto">
          <a:xfrm>
            <a:off x="2235201" y="5734051"/>
            <a:ext cx="4465637" cy="360363"/>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EC" b="1" dirty="0"/>
              <a:t>Representación con pares </a:t>
            </a:r>
            <a:r>
              <a:rPr lang="es-ES" altLang="es-EC" b="1" dirty="0" smtClean="0"/>
              <a:t>ordenados</a:t>
            </a:r>
            <a:endParaRPr lang="es-ES" altLang="es-EC" b="1" dirty="0"/>
          </a:p>
        </p:txBody>
      </p:sp>
      <p:cxnSp>
        <p:nvCxnSpPr>
          <p:cNvPr id="149520" name="AutoShape 16"/>
          <p:cNvCxnSpPr>
            <a:cxnSpLocks noChangeShapeType="1"/>
            <a:stCxn id="149519" idx="0"/>
            <a:endCxn id="0" idx="2"/>
          </p:cNvCxnSpPr>
          <p:nvPr/>
        </p:nvCxnSpPr>
        <p:spPr bwMode="auto">
          <a:xfrm rot="16200000">
            <a:off x="4964907" y="4599782"/>
            <a:ext cx="638175" cy="1630363"/>
          </a:xfrm>
          <a:prstGeom prst="bentConnector3">
            <a:avLst>
              <a:gd name="adj1" fmla="val 50000"/>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877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9509"/>
                                        </p:tgtEl>
                                        <p:attrNameLst>
                                          <p:attrName>style.visibility</p:attrName>
                                        </p:attrNameLst>
                                      </p:cBhvr>
                                      <p:to>
                                        <p:strVal val="visible"/>
                                      </p:to>
                                    </p:set>
                                    <p:animEffect transition="in" filter="wheel(1)">
                                      <p:cBhvr>
                                        <p:cTn id="7" dur="2000"/>
                                        <p:tgtEl>
                                          <p:spTgt spid="14950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circle(in)">
                                      <p:cBhvr>
                                        <p:cTn id="12" dur="2000"/>
                                        <p:tgtEl>
                                          <p:spTgt spid="149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9515"/>
                                        </p:tgtEl>
                                        <p:attrNameLst>
                                          <p:attrName>style.visibility</p:attrName>
                                        </p:attrNameLst>
                                      </p:cBhvr>
                                      <p:to>
                                        <p:strVal val="visible"/>
                                      </p:to>
                                    </p:set>
                                    <p:animEffect transition="in" filter="wipe(down)">
                                      <p:cBhvr>
                                        <p:cTn id="17" dur="500"/>
                                        <p:tgtEl>
                                          <p:spTgt spid="1495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9516"/>
                                        </p:tgtEl>
                                        <p:attrNameLst>
                                          <p:attrName>style.visibility</p:attrName>
                                        </p:attrNameLst>
                                      </p:cBhvr>
                                      <p:to>
                                        <p:strVal val="visible"/>
                                      </p:to>
                                    </p:set>
                                    <p:animEffect transition="in" filter="barn(inVertical)">
                                      <p:cBhvr>
                                        <p:cTn id="22" dur="500"/>
                                        <p:tgtEl>
                                          <p:spTgt spid="1495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9517"/>
                                        </p:tgtEl>
                                        <p:attrNameLst>
                                          <p:attrName>style.visibility</p:attrName>
                                        </p:attrNameLst>
                                      </p:cBhvr>
                                      <p:to>
                                        <p:strVal val="visible"/>
                                      </p:to>
                                    </p:set>
                                    <p:animEffect transition="in" filter="fade">
                                      <p:cBhvr>
                                        <p:cTn id="27" dur="1000"/>
                                        <p:tgtEl>
                                          <p:spTgt spid="149517"/>
                                        </p:tgtEl>
                                      </p:cBhvr>
                                    </p:animEffect>
                                    <p:anim calcmode="lin" valueType="num">
                                      <p:cBhvr>
                                        <p:cTn id="28" dur="1000" fill="hold"/>
                                        <p:tgtEl>
                                          <p:spTgt spid="149517"/>
                                        </p:tgtEl>
                                        <p:attrNameLst>
                                          <p:attrName>ppt_x</p:attrName>
                                        </p:attrNameLst>
                                      </p:cBhvr>
                                      <p:tavLst>
                                        <p:tav tm="0">
                                          <p:val>
                                            <p:strVal val="#ppt_x"/>
                                          </p:val>
                                        </p:tav>
                                        <p:tav tm="100000">
                                          <p:val>
                                            <p:strVal val="#ppt_x"/>
                                          </p:val>
                                        </p:tav>
                                      </p:tavLst>
                                    </p:anim>
                                    <p:anim calcmode="lin" valueType="num">
                                      <p:cBhvr>
                                        <p:cTn id="29" dur="1000" fill="hold"/>
                                        <p:tgtEl>
                                          <p:spTgt spid="1495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9518"/>
                                        </p:tgtEl>
                                        <p:attrNameLst>
                                          <p:attrName>style.visibility</p:attrName>
                                        </p:attrNameLst>
                                      </p:cBhvr>
                                      <p:to>
                                        <p:strVal val="visible"/>
                                      </p:to>
                                    </p:set>
                                    <p:anim calcmode="lin" valueType="num">
                                      <p:cBhvr additive="base">
                                        <p:cTn id="34" dur="500" fill="hold"/>
                                        <p:tgtEl>
                                          <p:spTgt spid="149518"/>
                                        </p:tgtEl>
                                        <p:attrNameLst>
                                          <p:attrName>ppt_x</p:attrName>
                                        </p:attrNameLst>
                                      </p:cBhvr>
                                      <p:tavLst>
                                        <p:tav tm="0">
                                          <p:val>
                                            <p:strVal val="#ppt_x"/>
                                          </p:val>
                                        </p:tav>
                                        <p:tav tm="100000">
                                          <p:val>
                                            <p:strVal val="#ppt_x"/>
                                          </p:val>
                                        </p:tav>
                                      </p:tavLst>
                                    </p:anim>
                                    <p:anim calcmode="lin" valueType="num">
                                      <p:cBhvr additive="base">
                                        <p:cTn id="35" dur="500" fill="hold"/>
                                        <p:tgtEl>
                                          <p:spTgt spid="1495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95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49519"/>
                                        </p:tgtEl>
                                        <p:attrNameLst>
                                          <p:attrName>style.visibility</p:attrName>
                                        </p:attrNameLst>
                                      </p:cBhvr>
                                      <p:to>
                                        <p:strVal val="visible"/>
                                      </p:to>
                                    </p:set>
                                    <p:animEffect transition="in" filter="wipe(down)">
                                      <p:cBhvr>
                                        <p:cTn id="44" dur="580">
                                          <p:stCondLst>
                                            <p:cond delay="0"/>
                                          </p:stCondLst>
                                        </p:cTn>
                                        <p:tgtEl>
                                          <p:spTgt spid="149519"/>
                                        </p:tgtEl>
                                      </p:cBhvr>
                                    </p:animEffect>
                                    <p:anim calcmode="lin" valueType="num">
                                      <p:cBhvr>
                                        <p:cTn id="45" dur="1822" tmFilter="0,0; 0.14,0.36; 0.43,0.73; 0.71,0.91; 1.0,1.0">
                                          <p:stCondLst>
                                            <p:cond delay="0"/>
                                          </p:stCondLst>
                                        </p:cTn>
                                        <p:tgtEl>
                                          <p:spTgt spid="14951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4951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4951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4951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49519"/>
                                        </p:tgtEl>
                                        <p:attrNameLst>
                                          <p:attrName>ppt_y</p:attrName>
                                        </p:attrNameLst>
                                      </p:cBhvr>
                                      <p:tavLst>
                                        <p:tav tm="0" fmla="#ppt_y-sin(pi*$)/81">
                                          <p:val>
                                            <p:fltVal val="0"/>
                                          </p:val>
                                        </p:tav>
                                        <p:tav tm="100000">
                                          <p:val>
                                            <p:fltVal val="1"/>
                                          </p:val>
                                        </p:tav>
                                      </p:tavLst>
                                    </p:anim>
                                    <p:animScale>
                                      <p:cBhvr>
                                        <p:cTn id="50" dur="26">
                                          <p:stCondLst>
                                            <p:cond delay="650"/>
                                          </p:stCondLst>
                                        </p:cTn>
                                        <p:tgtEl>
                                          <p:spTgt spid="149519"/>
                                        </p:tgtEl>
                                      </p:cBhvr>
                                      <p:to x="100000" y="60000"/>
                                    </p:animScale>
                                    <p:animScale>
                                      <p:cBhvr>
                                        <p:cTn id="51" dur="166" decel="50000">
                                          <p:stCondLst>
                                            <p:cond delay="676"/>
                                          </p:stCondLst>
                                        </p:cTn>
                                        <p:tgtEl>
                                          <p:spTgt spid="149519"/>
                                        </p:tgtEl>
                                      </p:cBhvr>
                                      <p:to x="100000" y="100000"/>
                                    </p:animScale>
                                    <p:animScale>
                                      <p:cBhvr>
                                        <p:cTn id="52" dur="26">
                                          <p:stCondLst>
                                            <p:cond delay="1312"/>
                                          </p:stCondLst>
                                        </p:cTn>
                                        <p:tgtEl>
                                          <p:spTgt spid="149519"/>
                                        </p:tgtEl>
                                      </p:cBhvr>
                                      <p:to x="100000" y="80000"/>
                                    </p:animScale>
                                    <p:animScale>
                                      <p:cBhvr>
                                        <p:cTn id="53" dur="166" decel="50000">
                                          <p:stCondLst>
                                            <p:cond delay="1338"/>
                                          </p:stCondLst>
                                        </p:cTn>
                                        <p:tgtEl>
                                          <p:spTgt spid="149519"/>
                                        </p:tgtEl>
                                      </p:cBhvr>
                                      <p:to x="100000" y="100000"/>
                                    </p:animScale>
                                    <p:animScale>
                                      <p:cBhvr>
                                        <p:cTn id="54" dur="26">
                                          <p:stCondLst>
                                            <p:cond delay="1642"/>
                                          </p:stCondLst>
                                        </p:cTn>
                                        <p:tgtEl>
                                          <p:spTgt spid="149519"/>
                                        </p:tgtEl>
                                      </p:cBhvr>
                                      <p:to x="100000" y="90000"/>
                                    </p:animScale>
                                    <p:animScale>
                                      <p:cBhvr>
                                        <p:cTn id="55" dur="166" decel="50000">
                                          <p:stCondLst>
                                            <p:cond delay="1668"/>
                                          </p:stCondLst>
                                        </p:cTn>
                                        <p:tgtEl>
                                          <p:spTgt spid="149519"/>
                                        </p:tgtEl>
                                      </p:cBhvr>
                                      <p:to x="100000" y="100000"/>
                                    </p:animScale>
                                    <p:animScale>
                                      <p:cBhvr>
                                        <p:cTn id="56" dur="26">
                                          <p:stCondLst>
                                            <p:cond delay="1808"/>
                                          </p:stCondLst>
                                        </p:cTn>
                                        <p:tgtEl>
                                          <p:spTgt spid="149519"/>
                                        </p:tgtEl>
                                      </p:cBhvr>
                                      <p:to x="100000" y="95000"/>
                                    </p:animScale>
                                    <p:animScale>
                                      <p:cBhvr>
                                        <p:cTn id="57" dur="166" decel="50000">
                                          <p:stCondLst>
                                            <p:cond delay="1834"/>
                                          </p:stCondLst>
                                        </p:cTn>
                                        <p:tgtEl>
                                          <p:spTgt spid="1495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animBg="1"/>
      <p:bldP spid="149517" grpId="0" animBg="1"/>
      <p:bldP spid="1495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360122D-8377-F7CF-C8B3-C37643878877}"/>
              </a:ext>
            </a:extLst>
          </p:cNvPr>
          <p:cNvSpPr>
            <a:spLocks noGrp="1"/>
          </p:cNvSpPr>
          <p:nvPr>
            <p:ph type="title"/>
          </p:nvPr>
        </p:nvSpPr>
        <p:spPr/>
        <p:txBody>
          <a:bodyPr/>
          <a:lstStyle/>
          <a:p>
            <a:pPr>
              <a:defRPr/>
            </a:pPr>
            <a:r>
              <a:rPr lang="es-ES_tradnl" dirty="0"/>
              <a:t>I. Función Lineal</a:t>
            </a:r>
          </a:p>
        </p:txBody>
      </p:sp>
      <p:sp>
        <p:nvSpPr>
          <p:cNvPr id="3" name="2 Marcador de contenido">
            <a:extLst>
              <a:ext uri="{FF2B5EF4-FFF2-40B4-BE49-F238E27FC236}">
                <a16:creationId xmlns:a16="http://schemas.microsoft.com/office/drawing/2014/main" id="{47940E31-CCDA-A937-589C-4793BC48E455}"/>
              </a:ext>
            </a:extLst>
          </p:cNvPr>
          <p:cNvSpPr>
            <a:spLocks noGrp="1"/>
          </p:cNvSpPr>
          <p:nvPr>
            <p:ph sz="quarter" idx="1"/>
          </p:nvPr>
        </p:nvSpPr>
        <p:spPr>
          <a:xfrm>
            <a:off x="1979612" y="1600200"/>
            <a:ext cx="7467600" cy="5257800"/>
          </a:xfrm>
        </p:spPr>
        <p:txBody>
          <a:bodyPr>
            <a:normAutofit fontScale="92500" lnSpcReduction="20000"/>
          </a:bodyPr>
          <a:lstStyle/>
          <a:p>
            <a:pPr marL="274320" indent="-274320">
              <a:buNone/>
              <a:defRPr/>
            </a:pPr>
            <a:r>
              <a:rPr lang="es-ES_tradnl" sz="1800" dirty="0"/>
              <a:t>		Se le llama crecimiento aritmético a la progresión cuyos 	términos aumentan en una misma cantidad constante 	llamada diferencia. Este crecimiento aritmético 	gráficamente está representado por una recta con pendiente 	positiva. Si la pendiente es negativa se habla de un 	decrecimiento aritmético.</a:t>
            </a:r>
          </a:p>
          <a:p>
            <a:pPr marL="274320" indent="-274320">
              <a:buNone/>
              <a:defRPr/>
            </a:pPr>
            <a:r>
              <a:rPr lang="es-ES_tradnl" sz="1800" b="1" dirty="0"/>
              <a:t>Ejemplo</a:t>
            </a:r>
            <a:r>
              <a:rPr lang="es-ES_tradnl" sz="1800" dirty="0"/>
              <a:t>:</a:t>
            </a:r>
          </a:p>
          <a:p>
            <a:pPr marL="274320" indent="-274320">
              <a:buNone/>
              <a:defRPr/>
            </a:pPr>
            <a:r>
              <a:rPr lang="es-ES_tradnl" sz="1800" dirty="0"/>
              <a:t>			</a:t>
            </a:r>
            <a:r>
              <a:rPr lang="es-ES_tradnl" sz="1800" i="1" dirty="0"/>
              <a:t>f</a:t>
            </a:r>
            <a:r>
              <a:rPr lang="es-ES_tradnl" sz="1800" dirty="0"/>
              <a:t> (</a:t>
            </a:r>
            <a:r>
              <a:rPr lang="es-ES_tradnl" sz="1800" i="1" dirty="0"/>
              <a:t>x</a:t>
            </a:r>
            <a:r>
              <a:rPr lang="es-ES_tradnl" sz="1800" dirty="0"/>
              <a:t>) = 2</a:t>
            </a:r>
            <a:r>
              <a:rPr lang="es-ES_tradnl" sz="1800" i="1" dirty="0"/>
              <a:t>x</a:t>
            </a:r>
            <a:r>
              <a:rPr lang="es-ES_tradnl" sz="1800" dirty="0"/>
              <a:t> + 1</a:t>
            </a:r>
          </a:p>
          <a:p>
            <a:pPr marL="274320" indent="-274320">
              <a:buNone/>
              <a:defRPr/>
            </a:pPr>
            <a:r>
              <a:rPr lang="es-ES_tradnl" sz="1800" dirty="0"/>
              <a:t>			</a:t>
            </a:r>
            <a:r>
              <a:rPr lang="es-ES_tradnl" sz="1800" i="1" dirty="0"/>
              <a:t>f</a:t>
            </a:r>
            <a:r>
              <a:rPr lang="es-ES_tradnl" sz="1800" dirty="0"/>
              <a:t> (0) = 2· 0 + 1 = 1</a:t>
            </a:r>
          </a:p>
          <a:p>
            <a:pPr marL="274320" indent="-274320">
              <a:buNone/>
              <a:defRPr/>
            </a:pPr>
            <a:endParaRPr lang="es-ES_tradnl" sz="1800" dirty="0"/>
          </a:p>
          <a:p>
            <a:pPr marL="274320" indent="-274320">
              <a:buNone/>
              <a:defRPr/>
            </a:pPr>
            <a:r>
              <a:rPr lang="es-ES_tradnl" sz="1800" dirty="0"/>
              <a:t>			</a:t>
            </a:r>
            <a:r>
              <a:rPr lang="es-ES_tradnl" sz="1800" i="1" dirty="0"/>
              <a:t>f </a:t>
            </a:r>
            <a:r>
              <a:rPr lang="es-ES_tradnl" sz="1800" dirty="0"/>
              <a:t>(1) = 2· 1 + 1 = 3</a:t>
            </a:r>
          </a:p>
          <a:p>
            <a:pPr marL="274320" indent="-274320">
              <a:buNone/>
              <a:defRPr/>
            </a:pPr>
            <a:endParaRPr lang="es-ES_tradnl" sz="1800" dirty="0"/>
          </a:p>
          <a:p>
            <a:pPr marL="274320" indent="-274320">
              <a:buNone/>
              <a:defRPr/>
            </a:pPr>
            <a:r>
              <a:rPr lang="es-ES_tradnl" sz="1800" dirty="0"/>
              <a:t>			</a:t>
            </a:r>
            <a:r>
              <a:rPr lang="es-ES_tradnl" sz="1800" i="1" dirty="0"/>
              <a:t>f </a:t>
            </a:r>
            <a:r>
              <a:rPr lang="es-ES_tradnl" sz="1800" dirty="0"/>
              <a:t>(2) = 2· 2 + 1 = 5</a:t>
            </a:r>
          </a:p>
          <a:p>
            <a:pPr marL="274320" indent="-274320">
              <a:buNone/>
              <a:defRPr/>
            </a:pPr>
            <a:endParaRPr lang="es-ES_tradnl" sz="1800" dirty="0"/>
          </a:p>
          <a:p>
            <a:pPr marL="274320" indent="-274320">
              <a:buNone/>
              <a:defRPr/>
            </a:pPr>
            <a:r>
              <a:rPr lang="es-ES_tradnl" sz="1800" dirty="0"/>
              <a:t>			</a:t>
            </a:r>
            <a:r>
              <a:rPr lang="es-ES_tradnl" sz="1800" i="1" dirty="0"/>
              <a:t>f </a:t>
            </a:r>
            <a:r>
              <a:rPr lang="es-ES_tradnl" sz="1800" dirty="0"/>
              <a:t>(3) = 2· 3 + 1 = 7</a:t>
            </a:r>
          </a:p>
          <a:p>
            <a:pPr marL="274320" indent="-274320">
              <a:buNone/>
              <a:defRPr/>
            </a:pPr>
            <a:endParaRPr lang="es-ES_tradnl" sz="1800" dirty="0"/>
          </a:p>
          <a:p>
            <a:pPr marL="274320" indent="-274320">
              <a:buNone/>
              <a:defRPr/>
            </a:pPr>
            <a:r>
              <a:rPr lang="es-ES_tradnl" sz="1800" dirty="0"/>
              <a:t>			</a:t>
            </a:r>
          </a:p>
        </p:txBody>
      </p:sp>
      <p:grpSp>
        <p:nvGrpSpPr>
          <p:cNvPr id="35844" name="8 Grupo">
            <a:extLst>
              <a:ext uri="{FF2B5EF4-FFF2-40B4-BE49-F238E27FC236}">
                <a16:creationId xmlns:a16="http://schemas.microsoft.com/office/drawing/2014/main" id="{2355F8F6-5DB3-1A07-F529-BCF16950FE7E}"/>
              </a:ext>
            </a:extLst>
          </p:cNvPr>
          <p:cNvGrpSpPr>
            <a:grpSpLocks/>
          </p:cNvGrpSpPr>
          <p:nvPr/>
        </p:nvGrpSpPr>
        <p:grpSpPr bwMode="auto">
          <a:xfrm>
            <a:off x="6094412" y="4000500"/>
            <a:ext cx="642938" cy="571500"/>
            <a:chOff x="4572000" y="4000504"/>
            <a:chExt cx="642942" cy="571504"/>
          </a:xfrm>
        </p:grpSpPr>
        <p:cxnSp>
          <p:nvCxnSpPr>
            <p:cNvPr id="6" name="5 Conector recto">
              <a:extLst>
                <a:ext uri="{FF2B5EF4-FFF2-40B4-BE49-F238E27FC236}">
                  <a16:creationId xmlns:a16="http://schemas.microsoft.com/office/drawing/2014/main" id="{4AB3016F-B30A-D927-7231-4F21425AA28D}"/>
                </a:ext>
              </a:extLst>
            </p:cNvPr>
            <p:cNvCxnSpPr/>
            <p:nvPr/>
          </p:nvCxnSpPr>
          <p:spPr>
            <a:xfrm>
              <a:off x="4572000" y="4000504"/>
              <a:ext cx="642942"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a:extLst>
                <a:ext uri="{FF2B5EF4-FFF2-40B4-BE49-F238E27FC236}">
                  <a16:creationId xmlns:a16="http://schemas.microsoft.com/office/drawing/2014/main" id="{F346E124-B413-B6D4-C28A-DB48CC7A2C0E}"/>
                </a:ext>
              </a:extLst>
            </p:cNvPr>
            <p:cNvCxnSpPr/>
            <p:nvPr/>
          </p:nvCxnSpPr>
          <p:spPr>
            <a:xfrm rot="10800000" flipV="1">
              <a:off x="4572000" y="4286256"/>
              <a:ext cx="642942" cy="28575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45" name="9 Grupo">
            <a:extLst>
              <a:ext uri="{FF2B5EF4-FFF2-40B4-BE49-F238E27FC236}">
                <a16:creationId xmlns:a16="http://schemas.microsoft.com/office/drawing/2014/main" id="{39FC8C06-D053-2690-7FC5-B1C9C0AAF2F0}"/>
              </a:ext>
            </a:extLst>
          </p:cNvPr>
          <p:cNvGrpSpPr>
            <a:grpSpLocks/>
          </p:cNvGrpSpPr>
          <p:nvPr/>
        </p:nvGrpSpPr>
        <p:grpSpPr bwMode="auto">
          <a:xfrm>
            <a:off x="6094412" y="4643438"/>
            <a:ext cx="642938" cy="571500"/>
            <a:chOff x="4572000" y="4000504"/>
            <a:chExt cx="642942" cy="571504"/>
          </a:xfrm>
        </p:grpSpPr>
        <p:cxnSp>
          <p:nvCxnSpPr>
            <p:cNvPr id="11" name="10 Conector recto">
              <a:extLst>
                <a:ext uri="{FF2B5EF4-FFF2-40B4-BE49-F238E27FC236}">
                  <a16:creationId xmlns:a16="http://schemas.microsoft.com/office/drawing/2014/main" id="{BEF9E3E8-1653-6891-FCB4-721D95A7D7C2}"/>
                </a:ext>
              </a:extLst>
            </p:cNvPr>
            <p:cNvCxnSpPr/>
            <p:nvPr/>
          </p:nvCxnSpPr>
          <p:spPr>
            <a:xfrm>
              <a:off x="4572000" y="4000504"/>
              <a:ext cx="642942"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a:extLst>
                <a:ext uri="{FF2B5EF4-FFF2-40B4-BE49-F238E27FC236}">
                  <a16:creationId xmlns:a16="http://schemas.microsoft.com/office/drawing/2014/main" id="{B9A543EF-5B52-B06E-3FAA-A75DFD0023FA}"/>
                </a:ext>
              </a:extLst>
            </p:cNvPr>
            <p:cNvCxnSpPr/>
            <p:nvPr/>
          </p:nvCxnSpPr>
          <p:spPr>
            <a:xfrm rot="10800000" flipV="1">
              <a:off x="4572000" y="4286256"/>
              <a:ext cx="642942" cy="28575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46" name="12 Grupo">
            <a:extLst>
              <a:ext uri="{FF2B5EF4-FFF2-40B4-BE49-F238E27FC236}">
                <a16:creationId xmlns:a16="http://schemas.microsoft.com/office/drawing/2014/main" id="{ED3E681F-3453-B09C-01C7-02B54CC17FC3}"/>
              </a:ext>
            </a:extLst>
          </p:cNvPr>
          <p:cNvGrpSpPr>
            <a:grpSpLocks/>
          </p:cNvGrpSpPr>
          <p:nvPr/>
        </p:nvGrpSpPr>
        <p:grpSpPr bwMode="auto">
          <a:xfrm>
            <a:off x="6094412" y="5286375"/>
            <a:ext cx="642938" cy="571500"/>
            <a:chOff x="4572000" y="4000504"/>
            <a:chExt cx="642942" cy="571504"/>
          </a:xfrm>
        </p:grpSpPr>
        <p:cxnSp>
          <p:nvCxnSpPr>
            <p:cNvPr id="14" name="13 Conector recto">
              <a:extLst>
                <a:ext uri="{FF2B5EF4-FFF2-40B4-BE49-F238E27FC236}">
                  <a16:creationId xmlns:a16="http://schemas.microsoft.com/office/drawing/2014/main" id="{11D933CB-1E54-5B3A-2AEC-D7C1E6D96CC9}"/>
                </a:ext>
              </a:extLst>
            </p:cNvPr>
            <p:cNvCxnSpPr/>
            <p:nvPr/>
          </p:nvCxnSpPr>
          <p:spPr>
            <a:xfrm>
              <a:off x="4572000" y="4000504"/>
              <a:ext cx="642942"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a:extLst>
                <a:ext uri="{FF2B5EF4-FFF2-40B4-BE49-F238E27FC236}">
                  <a16:creationId xmlns:a16="http://schemas.microsoft.com/office/drawing/2014/main" id="{B6EBD781-06D6-E4BA-DA6E-C581BA3A5FFD}"/>
                </a:ext>
              </a:extLst>
            </p:cNvPr>
            <p:cNvCxnSpPr/>
            <p:nvPr/>
          </p:nvCxnSpPr>
          <p:spPr>
            <a:xfrm rot="10800000" flipV="1">
              <a:off x="4572000" y="4286256"/>
              <a:ext cx="642942" cy="2857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847" name="15 CuadroTexto">
            <a:extLst>
              <a:ext uri="{FF2B5EF4-FFF2-40B4-BE49-F238E27FC236}">
                <a16:creationId xmlns:a16="http://schemas.microsoft.com/office/drawing/2014/main" id="{EDF30BA0-1CD0-5B52-7A70-5289BA831AA7}"/>
              </a:ext>
            </a:extLst>
          </p:cNvPr>
          <p:cNvSpPr txBox="1">
            <a:spLocks noChangeArrowheads="1"/>
          </p:cNvSpPr>
          <p:nvPr/>
        </p:nvSpPr>
        <p:spPr bwMode="auto">
          <a:xfrm>
            <a:off x="7094538" y="4071939"/>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+2</a:t>
            </a:r>
          </a:p>
        </p:txBody>
      </p:sp>
      <p:sp>
        <p:nvSpPr>
          <p:cNvPr id="35848" name="16 CuadroTexto">
            <a:extLst>
              <a:ext uri="{FF2B5EF4-FFF2-40B4-BE49-F238E27FC236}">
                <a16:creationId xmlns:a16="http://schemas.microsoft.com/office/drawing/2014/main" id="{1831FF39-67C5-34D0-933D-7EAC1131AEA8}"/>
              </a:ext>
            </a:extLst>
          </p:cNvPr>
          <p:cNvSpPr txBox="1">
            <a:spLocks noChangeArrowheads="1"/>
          </p:cNvSpPr>
          <p:nvPr/>
        </p:nvSpPr>
        <p:spPr bwMode="auto">
          <a:xfrm>
            <a:off x="7094538" y="4773614"/>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+2</a:t>
            </a:r>
          </a:p>
        </p:txBody>
      </p:sp>
      <p:sp>
        <p:nvSpPr>
          <p:cNvPr id="35849" name="17 CuadroTexto">
            <a:extLst>
              <a:ext uri="{FF2B5EF4-FFF2-40B4-BE49-F238E27FC236}">
                <a16:creationId xmlns:a16="http://schemas.microsoft.com/office/drawing/2014/main" id="{231013B4-CF7C-7706-22F8-30939746905B}"/>
              </a:ext>
            </a:extLst>
          </p:cNvPr>
          <p:cNvSpPr txBox="1">
            <a:spLocks noChangeArrowheads="1"/>
          </p:cNvSpPr>
          <p:nvPr/>
        </p:nvSpPr>
        <p:spPr bwMode="auto">
          <a:xfrm>
            <a:off x="7094538" y="5416550"/>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+2</a:t>
            </a:r>
          </a:p>
        </p:txBody>
      </p:sp>
      <p:pic>
        <p:nvPicPr>
          <p:cNvPr id="35850" name="11 Imagen" descr="semaforo.gif">
            <a:extLst>
              <a:ext uri="{FF2B5EF4-FFF2-40B4-BE49-F238E27FC236}">
                <a16:creationId xmlns:a16="http://schemas.microsoft.com/office/drawing/2014/main" id="{FF67780F-212A-683A-CDC8-6544C2546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428751"/>
            <a:ext cx="14287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0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2DC130A-0FEB-102E-E950-B82A90643BCA}"/>
              </a:ext>
            </a:extLst>
          </p:cNvPr>
          <p:cNvSpPr>
            <a:spLocks noGrp="1"/>
          </p:cNvSpPr>
          <p:nvPr>
            <p:ph type="title"/>
          </p:nvPr>
        </p:nvSpPr>
        <p:spPr/>
        <p:txBody>
          <a:bodyPr/>
          <a:lstStyle/>
          <a:p>
            <a:pPr>
              <a:defRPr/>
            </a:pPr>
            <a:r>
              <a:rPr lang="es-ES_tradnl" dirty="0"/>
              <a:t>I. Función Lineal</a:t>
            </a:r>
          </a:p>
        </p:txBody>
      </p:sp>
      <p:sp>
        <p:nvSpPr>
          <p:cNvPr id="36867" name="2 Marcador de contenido">
            <a:extLst>
              <a:ext uri="{FF2B5EF4-FFF2-40B4-BE49-F238E27FC236}">
                <a16:creationId xmlns:a16="http://schemas.microsoft.com/office/drawing/2014/main" id="{8D3FE1A9-E393-5357-0AD9-82FD1E54D17D}"/>
              </a:ext>
            </a:extLst>
          </p:cNvPr>
          <p:cNvSpPr>
            <a:spLocks noGrp="1"/>
          </p:cNvSpPr>
          <p:nvPr>
            <p:ph sz="quarter" idx="1"/>
          </p:nvPr>
        </p:nvSpPr>
        <p:spPr>
          <a:xfrm>
            <a:off x="1979612" y="1600201"/>
            <a:ext cx="7467600" cy="4873625"/>
          </a:xfrm>
        </p:spPr>
        <p:txBody>
          <a:bodyPr/>
          <a:lstStyle/>
          <a:p>
            <a:pPr eaLnBrk="1" hangingPunct="1"/>
            <a:r>
              <a:rPr lang="es-ES_tradnl" altLang="en-US" sz="1800" b="1"/>
              <a:t>Gráficamente</a:t>
            </a:r>
          </a:p>
        </p:txBody>
      </p:sp>
      <p:cxnSp>
        <p:nvCxnSpPr>
          <p:cNvPr id="5" name="4 Conector recto de flecha">
            <a:extLst>
              <a:ext uri="{FF2B5EF4-FFF2-40B4-BE49-F238E27FC236}">
                <a16:creationId xmlns:a16="http://schemas.microsoft.com/office/drawing/2014/main" id="{38A78518-9FF5-56E4-61F2-DBA21537BA80}"/>
              </a:ext>
            </a:extLst>
          </p:cNvPr>
          <p:cNvCxnSpPr/>
          <p:nvPr/>
        </p:nvCxnSpPr>
        <p:spPr>
          <a:xfrm rot="5400000" flipH="1" flipV="1">
            <a:off x="3806825" y="4000501"/>
            <a:ext cx="3430588"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6 Conector recto de flecha">
            <a:extLst>
              <a:ext uri="{FF2B5EF4-FFF2-40B4-BE49-F238E27FC236}">
                <a16:creationId xmlns:a16="http://schemas.microsoft.com/office/drawing/2014/main" id="{22E29174-AB53-D2AA-FDF1-225A992F3AA3}"/>
              </a:ext>
            </a:extLst>
          </p:cNvPr>
          <p:cNvCxnSpPr/>
          <p:nvPr/>
        </p:nvCxnSpPr>
        <p:spPr>
          <a:xfrm>
            <a:off x="3451226" y="4071939"/>
            <a:ext cx="4357687"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870" name="8 CuadroTexto">
            <a:extLst>
              <a:ext uri="{FF2B5EF4-FFF2-40B4-BE49-F238E27FC236}">
                <a16:creationId xmlns:a16="http://schemas.microsoft.com/office/drawing/2014/main" id="{E2F2AC73-3F38-4168-997D-E312D00BE815}"/>
              </a:ext>
            </a:extLst>
          </p:cNvPr>
          <p:cNvSpPr txBox="1">
            <a:spLocks noChangeArrowheads="1"/>
          </p:cNvSpPr>
          <p:nvPr/>
        </p:nvSpPr>
        <p:spPr bwMode="auto">
          <a:xfrm>
            <a:off x="5880101" y="4143375"/>
            <a:ext cx="35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p:txBody>
      </p:sp>
      <p:sp>
        <p:nvSpPr>
          <p:cNvPr id="36871" name="10 CuadroTexto">
            <a:extLst>
              <a:ext uri="{FF2B5EF4-FFF2-40B4-BE49-F238E27FC236}">
                <a16:creationId xmlns:a16="http://schemas.microsoft.com/office/drawing/2014/main" id="{7EE06631-7E26-7400-B7CF-BFA79638BB19}"/>
              </a:ext>
            </a:extLst>
          </p:cNvPr>
          <p:cNvSpPr txBox="1">
            <a:spLocks noChangeArrowheads="1"/>
          </p:cNvSpPr>
          <p:nvPr/>
        </p:nvSpPr>
        <p:spPr bwMode="auto">
          <a:xfrm>
            <a:off x="6665913" y="4143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2</a:t>
            </a:r>
          </a:p>
        </p:txBody>
      </p:sp>
      <p:sp>
        <p:nvSpPr>
          <p:cNvPr id="36872" name="11 CuadroTexto">
            <a:extLst>
              <a:ext uri="{FF2B5EF4-FFF2-40B4-BE49-F238E27FC236}">
                <a16:creationId xmlns:a16="http://schemas.microsoft.com/office/drawing/2014/main" id="{28BF02E0-364B-EE87-551A-3991E0BF348E}"/>
              </a:ext>
            </a:extLst>
          </p:cNvPr>
          <p:cNvSpPr txBox="1">
            <a:spLocks noChangeArrowheads="1"/>
          </p:cNvSpPr>
          <p:nvPr/>
        </p:nvSpPr>
        <p:spPr bwMode="auto">
          <a:xfrm>
            <a:off x="5237163" y="3130550"/>
            <a:ext cx="214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3</a:t>
            </a:r>
          </a:p>
        </p:txBody>
      </p:sp>
      <p:sp>
        <p:nvSpPr>
          <p:cNvPr id="36873" name="12 CuadroTexto">
            <a:extLst>
              <a:ext uri="{FF2B5EF4-FFF2-40B4-BE49-F238E27FC236}">
                <a16:creationId xmlns:a16="http://schemas.microsoft.com/office/drawing/2014/main" id="{1D5EBA88-2D84-56EA-61A8-74808CA2AF44}"/>
              </a:ext>
            </a:extLst>
          </p:cNvPr>
          <p:cNvSpPr txBox="1">
            <a:spLocks noChangeArrowheads="1"/>
          </p:cNvSpPr>
          <p:nvPr/>
        </p:nvSpPr>
        <p:spPr bwMode="auto">
          <a:xfrm>
            <a:off x="5237163" y="2701925"/>
            <a:ext cx="214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5</a:t>
            </a:r>
          </a:p>
        </p:txBody>
      </p:sp>
      <p:cxnSp>
        <p:nvCxnSpPr>
          <p:cNvPr id="21" name="20 Conector recto">
            <a:extLst>
              <a:ext uri="{FF2B5EF4-FFF2-40B4-BE49-F238E27FC236}">
                <a16:creationId xmlns:a16="http://schemas.microsoft.com/office/drawing/2014/main" id="{6B43B645-7283-82F0-3E6C-3F85F8D72697}"/>
              </a:ext>
            </a:extLst>
          </p:cNvPr>
          <p:cNvCxnSpPr/>
          <p:nvPr/>
        </p:nvCxnSpPr>
        <p:spPr>
          <a:xfrm>
            <a:off x="5522913" y="3357564"/>
            <a:ext cx="500063" cy="158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5" name="24 Conector recto">
            <a:extLst>
              <a:ext uri="{FF2B5EF4-FFF2-40B4-BE49-F238E27FC236}">
                <a16:creationId xmlns:a16="http://schemas.microsoft.com/office/drawing/2014/main" id="{1ACC756B-452D-9642-FF56-C23C4729CD00}"/>
              </a:ext>
            </a:extLst>
          </p:cNvPr>
          <p:cNvCxnSpPr/>
          <p:nvPr/>
        </p:nvCxnSpPr>
        <p:spPr>
          <a:xfrm rot="16200000" flipV="1">
            <a:off x="5665788" y="3714751"/>
            <a:ext cx="71437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1" name="30 Conector recto">
            <a:extLst>
              <a:ext uri="{FF2B5EF4-FFF2-40B4-BE49-F238E27FC236}">
                <a16:creationId xmlns:a16="http://schemas.microsoft.com/office/drawing/2014/main" id="{AC1D3FE5-0504-55CE-58EE-E286BDDD11B6}"/>
              </a:ext>
            </a:extLst>
          </p:cNvPr>
          <p:cNvCxnSpPr/>
          <p:nvPr/>
        </p:nvCxnSpPr>
        <p:spPr>
          <a:xfrm>
            <a:off x="5522913" y="2928939"/>
            <a:ext cx="1285875" cy="158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3" name="32 Conector recto">
            <a:extLst>
              <a:ext uri="{FF2B5EF4-FFF2-40B4-BE49-F238E27FC236}">
                <a16:creationId xmlns:a16="http://schemas.microsoft.com/office/drawing/2014/main" id="{E2D15D1E-6E93-A874-F998-0034B5F5DE07}"/>
              </a:ext>
            </a:extLst>
          </p:cNvPr>
          <p:cNvCxnSpPr/>
          <p:nvPr/>
        </p:nvCxnSpPr>
        <p:spPr>
          <a:xfrm rot="5400000" flipH="1" flipV="1">
            <a:off x="6237288" y="3500438"/>
            <a:ext cx="1144587" cy="158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6" name="35 Conector recto">
            <a:extLst>
              <a:ext uri="{FF2B5EF4-FFF2-40B4-BE49-F238E27FC236}">
                <a16:creationId xmlns:a16="http://schemas.microsoft.com/office/drawing/2014/main" id="{E175775B-A06B-D3C9-96C1-6DC83DC512C2}"/>
              </a:ext>
            </a:extLst>
          </p:cNvPr>
          <p:cNvCxnSpPr/>
          <p:nvPr/>
        </p:nvCxnSpPr>
        <p:spPr>
          <a:xfrm rot="10800000" flipV="1">
            <a:off x="4237038" y="2643188"/>
            <a:ext cx="3071813" cy="1714500"/>
          </a:xfrm>
          <a:prstGeom prst="line">
            <a:avLst/>
          </a:prstGeom>
        </p:spPr>
        <p:style>
          <a:lnRef idx="1">
            <a:schemeClr val="accent1"/>
          </a:lnRef>
          <a:fillRef idx="0">
            <a:schemeClr val="accent1"/>
          </a:fillRef>
          <a:effectRef idx="0">
            <a:schemeClr val="accent1"/>
          </a:effectRef>
          <a:fontRef idx="minor">
            <a:schemeClr val="tx1"/>
          </a:fontRef>
        </p:style>
      </p:cxnSp>
      <p:sp>
        <p:nvSpPr>
          <p:cNvPr id="36879" name="9 CuadroTexto">
            <a:extLst>
              <a:ext uri="{FF2B5EF4-FFF2-40B4-BE49-F238E27FC236}">
                <a16:creationId xmlns:a16="http://schemas.microsoft.com/office/drawing/2014/main" id="{7E43620F-30FE-C7F6-198B-5896C6D0905A}"/>
              </a:ext>
            </a:extLst>
          </p:cNvPr>
          <p:cNvSpPr txBox="1">
            <a:spLocks noChangeArrowheads="1"/>
          </p:cNvSpPr>
          <p:nvPr/>
        </p:nvSpPr>
        <p:spPr bwMode="auto">
          <a:xfrm>
            <a:off x="5237162" y="3500439"/>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altLang="en-US" sz="1800"/>
              <a:t>1</a:t>
            </a:r>
          </a:p>
        </p:txBody>
      </p:sp>
    </p:spTree>
    <p:extLst>
      <p:ext uri="{BB962C8B-B14F-4D97-AF65-F5344CB8AC3E}">
        <p14:creationId xmlns:p14="http://schemas.microsoft.com/office/powerpoint/2010/main" val="35241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629916" y="764704"/>
            <a:ext cx="8460660" cy="5760640"/>
          </a:xfrm>
          <a:prstGeom prst="rect">
            <a:avLst/>
          </a:prstGeom>
        </p:spPr>
      </p:pic>
    </p:spTree>
    <p:extLst>
      <p:ext uri="{BB962C8B-B14F-4D97-AF65-F5344CB8AC3E}">
        <p14:creationId xmlns:p14="http://schemas.microsoft.com/office/powerpoint/2010/main" val="309450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48" name="Rectangle 20"/>
          <p:cNvSpPr>
            <a:spLocks noChangeArrowheads="1"/>
          </p:cNvSpPr>
          <p:nvPr/>
        </p:nvSpPr>
        <p:spPr bwMode="auto">
          <a:xfrm>
            <a:off x="3933826" y="1916113"/>
            <a:ext cx="1512887" cy="2736850"/>
          </a:xfrm>
          <a:prstGeom prst="rect">
            <a:avLst/>
          </a:prstGeom>
          <a:solidFill>
            <a:srgbClr val="FFFF66">
              <a:alpha val="71001"/>
            </a:srgbClr>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50549" name="Rectangle 21"/>
          <p:cNvSpPr>
            <a:spLocks noChangeArrowheads="1"/>
          </p:cNvSpPr>
          <p:nvPr/>
        </p:nvSpPr>
        <p:spPr bwMode="auto">
          <a:xfrm>
            <a:off x="6599237" y="1484313"/>
            <a:ext cx="1512888" cy="3600450"/>
          </a:xfrm>
          <a:prstGeom prst="rect">
            <a:avLst/>
          </a:prstGeom>
          <a:solidFill>
            <a:srgbClr val="FFFF66">
              <a:alpha val="71001"/>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50532" name="AutoShape 4"/>
          <p:cNvSpPr>
            <a:spLocks noChangeArrowheads="1"/>
          </p:cNvSpPr>
          <p:nvPr/>
        </p:nvSpPr>
        <p:spPr bwMode="auto">
          <a:xfrm>
            <a:off x="1473288" y="188640"/>
            <a:ext cx="2232025" cy="360362"/>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EC" b="1" dirty="0">
                <a:solidFill>
                  <a:schemeClr val="bg1"/>
                </a:solidFill>
              </a:rPr>
              <a:t>Ejemplo</a:t>
            </a:r>
          </a:p>
        </p:txBody>
      </p:sp>
      <p:sp>
        <p:nvSpPr>
          <p:cNvPr id="150537" name="AutoShape 9"/>
          <p:cNvSpPr>
            <a:spLocks noChangeArrowheads="1"/>
          </p:cNvSpPr>
          <p:nvPr/>
        </p:nvSpPr>
        <p:spPr bwMode="auto">
          <a:xfrm>
            <a:off x="2235200" y="5734051"/>
            <a:ext cx="2995612" cy="360363"/>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EC" b="1" dirty="0"/>
              <a:t>Representación gráfica</a:t>
            </a:r>
          </a:p>
        </p:txBody>
      </p:sp>
      <p:cxnSp>
        <p:nvCxnSpPr>
          <p:cNvPr id="150538" name="AutoShape 10"/>
          <p:cNvCxnSpPr>
            <a:cxnSpLocks noChangeShapeType="1"/>
            <a:stCxn id="150537" idx="0"/>
          </p:cNvCxnSpPr>
          <p:nvPr/>
        </p:nvCxnSpPr>
        <p:spPr bwMode="auto">
          <a:xfrm rot="16200000">
            <a:off x="4137819" y="4691857"/>
            <a:ext cx="638175" cy="1446212"/>
          </a:xfrm>
          <a:prstGeom prst="bentConnector3">
            <a:avLst>
              <a:gd name="adj1" fmla="val 50000"/>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50539" name="Object 11"/>
          <p:cNvGraphicFramePr>
            <a:graphicFrameLocks noChangeAspect="1"/>
          </p:cNvGraphicFramePr>
          <p:nvPr/>
        </p:nvGraphicFramePr>
        <p:xfrm>
          <a:off x="4300538" y="2060575"/>
          <a:ext cx="676275" cy="2497138"/>
        </p:xfrm>
        <a:graphic>
          <a:graphicData uri="http://schemas.openxmlformats.org/presentationml/2006/ole">
            <mc:AlternateContent xmlns:mc="http://schemas.openxmlformats.org/markup-compatibility/2006">
              <mc:Choice xmlns:v="urn:schemas-microsoft-com:vml" Requires="v">
                <p:oleObj spid="_x0000_s3130" name="Equation" r:id="rId4" imgW="317160" imgH="1168200" progId="Equation.DSMT4">
                  <p:embed/>
                </p:oleObj>
              </mc:Choice>
              <mc:Fallback>
                <p:oleObj name="Equation" r:id="rId4" imgW="317160" imgH="1168200" progId="Equation.DSMT4">
                  <p:embed/>
                  <p:pic>
                    <p:nvPicPr>
                      <p:cNvPr id="15053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2060575"/>
                        <a:ext cx="676275" cy="249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0540" name="Object 12"/>
          <p:cNvGraphicFramePr>
            <a:graphicFrameLocks noChangeAspect="1"/>
          </p:cNvGraphicFramePr>
          <p:nvPr/>
        </p:nvGraphicFramePr>
        <p:xfrm>
          <a:off x="7108825" y="1557339"/>
          <a:ext cx="785812" cy="3475037"/>
        </p:xfrm>
        <a:graphic>
          <a:graphicData uri="http://schemas.openxmlformats.org/presentationml/2006/ole">
            <mc:AlternateContent xmlns:mc="http://schemas.openxmlformats.org/markup-compatibility/2006">
              <mc:Choice xmlns:v="urn:schemas-microsoft-com:vml" Requires="v">
                <p:oleObj spid="_x0000_s3131" name="Equation" r:id="rId6" imgW="368280" imgH="1625400" progId="Equation.DSMT4">
                  <p:embed/>
                </p:oleObj>
              </mc:Choice>
              <mc:Fallback>
                <p:oleObj name="Equation" r:id="rId6" imgW="368280" imgH="1625400" progId="Equation.DSMT4">
                  <p:embed/>
                  <p:pic>
                    <p:nvPicPr>
                      <p:cNvPr id="15054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8825" y="1557339"/>
                        <a:ext cx="785812" cy="347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41" name="Line 13"/>
          <p:cNvSpPr>
            <a:spLocks noChangeShapeType="1"/>
          </p:cNvSpPr>
          <p:nvPr/>
        </p:nvSpPr>
        <p:spPr bwMode="auto">
          <a:xfrm flipV="1">
            <a:off x="5092701" y="1844676"/>
            <a:ext cx="1944687" cy="5048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0542" name="Line 14"/>
          <p:cNvSpPr>
            <a:spLocks noChangeShapeType="1"/>
          </p:cNvSpPr>
          <p:nvPr/>
        </p:nvSpPr>
        <p:spPr bwMode="auto">
          <a:xfrm flipV="1">
            <a:off x="5164137" y="2276476"/>
            <a:ext cx="1873250" cy="5048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0543" name="Line 15"/>
          <p:cNvSpPr>
            <a:spLocks noChangeShapeType="1"/>
          </p:cNvSpPr>
          <p:nvPr/>
        </p:nvSpPr>
        <p:spPr bwMode="auto">
          <a:xfrm>
            <a:off x="5164137" y="2781300"/>
            <a:ext cx="187325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0544" name="Line 16"/>
          <p:cNvSpPr>
            <a:spLocks noChangeShapeType="1"/>
          </p:cNvSpPr>
          <p:nvPr/>
        </p:nvSpPr>
        <p:spPr bwMode="auto">
          <a:xfrm>
            <a:off x="5164137" y="3306763"/>
            <a:ext cx="187325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0545" name="Line 17"/>
          <p:cNvSpPr>
            <a:spLocks noChangeShapeType="1"/>
          </p:cNvSpPr>
          <p:nvPr/>
        </p:nvSpPr>
        <p:spPr bwMode="auto">
          <a:xfrm>
            <a:off x="5164137" y="3789363"/>
            <a:ext cx="187325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0546" name="Line 18"/>
          <p:cNvSpPr>
            <a:spLocks noChangeShapeType="1"/>
          </p:cNvSpPr>
          <p:nvPr/>
        </p:nvSpPr>
        <p:spPr bwMode="auto">
          <a:xfrm>
            <a:off x="5164137" y="3789364"/>
            <a:ext cx="1873250" cy="935037"/>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50547" name="Line 19"/>
          <p:cNvSpPr>
            <a:spLocks noChangeShapeType="1"/>
          </p:cNvSpPr>
          <p:nvPr/>
        </p:nvSpPr>
        <p:spPr bwMode="auto">
          <a:xfrm>
            <a:off x="5164137" y="4292600"/>
            <a:ext cx="187325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aphicFrame>
        <p:nvGraphicFramePr>
          <p:cNvPr id="16" name="Object 14"/>
          <p:cNvGraphicFramePr>
            <a:graphicFrameLocks noChangeAspect="1"/>
          </p:cNvGraphicFramePr>
          <p:nvPr>
            <p:extLst>
              <p:ext uri="{D42A27DB-BD31-4B8C-83A1-F6EECF244321}">
                <p14:modId xmlns:p14="http://schemas.microsoft.com/office/powerpoint/2010/main" val="3234897259"/>
              </p:ext>
            </p:extLst>
          </p:nvPr>
        </p:nvGraphicFramePr>
        <p:xfrm>
          <a:off x="2206081" y="711858"/>
          <a:ext cx="7642225" cy="658812"/>
        </p:xfrm>
        <a:graphic>
          <a:graphicData uri="http://schemas.openxmlformats.org/presentationml/2006/ole">
            <mc:AlternateContent xmlns:mc="http://schemas.openxmlformats.org/markup-compatibility/2006">
              <mc:Choice xmlns:v="urn:schemas-microsoft-com:vml" Requires="v">
                <p:oleObj spid="_x0000_s3132" name="Equation" r:id="rId8" imgW="2946240" imgH="253800" progId="Equation.DSMT4">
                  <p:embed/>
                </p:oleObj>
              </mc:Choice>
              <mc:Fallback>
                <p:oleObj name="Equation" r:id="rId8" imgW="2946240" imgH="253800" progId="Equation.DSMT4">
                  <p:embed/>
                  <p:pic>
                    <p:nvPicPr>
                      <p:cNvPr id="149518"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081" y="711858"/>
                        <a:ext cx="7642225"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781899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0548"/>
                                        </p:tgtEl>
                                        <p:attrNameLst>
                                          <p:attrName>style.visibility</p:attrName>
                                        </p:attrNameLst>
                                      </p:cBhvr>
                                      <p:to>
                                        <p:strVal val="visible"/>
                                      </p:to>
                                    </p:set>
                                    <p:animEffect transition="in" filter="circle(in)">
                                      <p:cBhvr>
                                        <p:cTn id="17" dur="2000"/>
                                        <p:tgtEl>
                                          <p:spTgt spid="1505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0539"/>
                                        </p:tgtEl>
                                        <p:attrNameLst>
                                          <p:attrName>style.visibility</p:attrName>
                                        </p:attrNameLst>
                                      </p:cBhvr>
                                      <p:to>
                                        <p:strVal val="visible"/>
                                      </p:to>
                                    </p:set>
                                    <p:animEffect transition="in" filter="barn(inVertical)">
                                      <p:cBhvr>
                                        <p:cTn id="22" dur="500"/>
                                        <p:tgtEl>
                                          <p:spTgt spid="1505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0549"/>
                                        </p:tgtEl>
                                        <p:attrNameLst>
                                          <p:attrName>style.visibility</p:attrName>
                                        </p:attrNameLst>
                                      </p:cBhvr>
                                      <p:to>
                                        <p:strVal val="visible"/>
                                      </p:to>
                                    </p:set>
                                    <p:anim calcmode="lin" valueType="num">
                                      <p:cBhvr additive="base">
                                        <p:cTn id="27" dur="500" fill="hold"/>
                                        <p:tgtEl>
                                          <p:spTgt spid="150549"/>
                                        </p:tgtEl>
                                        <p:attrNameLst>
                                          <p:attrName>ppt_x</p:attrName>
                                        </p:attrNameLst>
                                      </p:cBhvr>
                                      <p:tavLst>
                                        <p:tav tm="0">
                                          <p:val>
                                            <p:strVal val="#ppt_x"/>
                                          </p:val>
                                        </p:tav>
                                        <p:tav tm="100000">
                                          <p:val>
                                            <p:strVal val="#ppt_x"/>
                                          </p:val>
                                        </p:tav>
                                      </p:tavLst>
                                    </p:anim>
                                    <p:anim calcmode="lin" valueType="num">
                                      <p:cBhvr additive="base">
                                        <p:cTn id="28" dur="500" fill="hold"/>
                                        <p:tgtEl>
                                          <p:spTgt spid="15054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0540"/>
                                        </p:tgtEl>
                                        <p:attrNameLst>
                                          <p:attrName>style.visibility</p:attrName>
                                        </p:attrNameLst>
                                      </p:cBhvr>
                                      <p:to>
                                        <p:strVal val="visible"/>
                                      </p:to>
                                    </p:set>
                                    <p:animEffect transition="in" filter="barn(inVertical)">
                                      <p:cBhvr>
                                        <p:cTn id="33" dur="500"/>
                                        <p:tgtEl>
                                          <p:spTgt spid="15054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50541"/>
                                        </p:tgtEl>
                                        <p:attrNameLst>
                                          <p:attrName>style.visibility</p:attrName>
                                        </p:attrNameLst>
                                      </p:cBhvr>
                                      <p:to>
                                        <p:strVal val="visible"/>
                                      </p:to>
                                    </p:set>
                                    <p:animEffect transition="in" filter="circle(in)">
                                      <p:cBhvr>
                                        <p:cTn id="38" dur="2000"/>
                                        <p:tgtEl>
                                          <p:spTgt spid="15054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50542"/>
                                        </p:tgtEl>
                                        <p:attrNameLst>
                                          <p:attrName>style.visibility</p:attrName>
                                        </p:attrNameLst>
                                      </p:cBhvr>
                                      <p:to>
                                        <p:strVal val="visible"/>
                                      </p:to>
                                    </p:set>
                                    <p:animEffect transition="in" filter="circle(in)">
                                      <p:cBhvr>
                                        <p:cTn id="43" dur="2000"/>
                                        <p:tgtEl>
                                          <p:spTgt spid="15054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0543"/>
                                        </p:tgtEl>
                                        <p:attrNameLst>
                                          <p:attrName>style.visibility</p:attrName>
                                        </p:attrNameLst>
                                      </p:cBhvr>
                                      <p:to>
                                        <p:strVal val="visible"/>
                                      </p:to>
                                    </p:set>
                                    <p:animEffect transition="in" filter="circle(in)">
                                      <p:cBhvr>
                                        <p:cTn id="48" dur="2000"/>
                                        <p:tgtEl>
                                          <p:spTgt spid="15054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0544"/>
                                        </p:tgtEl>
                                        <p:attrNameLst>
                                          <p:attrName>style.visibility</p:attrName>
                                        </p:attrNameLst>
                                      </p:cBhvr>
                                      <p:to>
                                        <p:strVal val="visible"/>
                                      </p:to>
                                    </p:set>
                                    <p:animEffect transition="in" filter="wipe(down)">
                                      <p:cBhvr>
                                        <p:cTn id="53" dur="500"/>
                                        <p:tgtEl>
                                          <p:spTgt spid="15054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0545"/>
                                        </p:tgtEl>
                                        <p:attrNameLst>
                                          <p:attrName>style.visibility</p:attrName>
                                        </p:attrNameLst>
                                      </p:cBhvr>
                                      <p:to>
                                        <p:strVal val="visible"/>
                                      </p:to>
                                    </p:set>
                                    <p:animEffect transition="in" filter="fade">
                                      <p:cBhvr>
                                        <p:cTn id="58" dur="1000"/>
                                        <p:tgtEl>
                                          <p:spTgt spid="150545"/>
                                        </p:tgtEl>
                                      </p:cBhvr>
                                    </p:animEffect>
                                    <p:anim calcmode="lin" valueType="num">
                                      <p:cBhvr>
                                        <p:cTn id="59" dur="1000" fill="hold"/>
                                        <p:tgtEl>
                                          <p:spTgt spid="150545"/>
                                        </p:tgtEl>
                                        <p:attrNameLst>
                                          <p:attrName>ppt_x</p:attrName>
                                        </p:attrNameLst>
                                      </p:cBhvr>
                                      <p:tavLst>
                                        <p:tav tm="0">
                                          <p:val>
                                            <p:strVal val="#ppt_x"/>
                                          </p:val>
                                        </p:tav>
                                        <p:tav tm="100000">
                                          <p:val>
                                            <p:strVal val="#ppt_x"/>
                                          </p:val>
                                        </p:tav>
                                      </p:tavLst>
                                    </p:anim>
                                    <p:anim calcmode="lin" valueType="num">
                                      <p:cBhvr>
                                        <p:cTn id="60" dur="1000" fill="hold"/>
                                        <p:tgtEl>
                                          <p:spTgt spid="15054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50546"/>
                                        </p:tgtEl>
                                        <p:attrNameLst>
                                          <p:attrName>style.visibility</p:attrName>
                                        </p:attrNameLst>
                                      </p:cBhvr>
                                      <p:to>
                                        <p:strVal val="visible"/>
                                      </p:to>
                                    </p:set>
                                    <p:animEffect transition="in" filter="wipe(down)">
                                      <p:cBhvr>
                                        <p:cTn id="65" dur="500"/>
                                        <p:tgtEl>
                                          <p:spTgt spid="1505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50547"/>
                                        </p:tgtEl>
                                        <p:attrNameLst>
                                          <p:attrName>style.visibility</p:attrName>
                                        </p:attrNameLst>
                                      </p:cBhvr>
                                      <p:to>
                                        <p:strVal val="visible"/>
                                      </p:to>
                                    </p:set>
                                    <p:animEffect transition="in" filter="circle(in)">
                                      <p:cBhvr>
                                        <p:cTn id="70" dur="2000"/>
                                        <p:tgtEl>
                                          <p:spTgt spid="15054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50538"/>
                                        </p:tgtEl>
                                        <p:attrNameLst>
                                          <p:attrName>style.visibility</p:attrName>
                                        </p:attrNameLst>
                                      </p:cBhvr>
                                      <p:to>
                                        <p:strVal val="visible"/>
                                      </p:to>
                                    </p:set>
                                    <p:animEffect transition="in" filter="barn(inVertical)">
                                      <p:cBhvr>
                                        <p:cTn id="75" dur="500"/>
                                        <p:tgtEl>
                                          <p:spTgt spid="150538"/>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150537">
                                            <p:txEl>
                                              <p:pRg st="0" end="0"/>
                                            </p:txEl>
                                          </p:spTgt>
                                        </p:tgtEl>
                                        <p:attrNameLst>
                                          <p:attrName>style.visibility</p:attrName>
                                        </p:attrNameLst>
                                      </p:cBhvr>
                                      <p:to>
                                        <p:strVal val="visible"/>
                                      </p:to>
                                    </p:set>
                                    <p:animEffect transition="in" filter="circle(in)">
                                      <p:cBhvr>
                                        <p:cTn id="80" dur="2000"/>
                                        <p:tgtEl>
                                          <p:spTgt spid="150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8" grpId="0" animBg="1"/>
      <p:bldP spid="150549" grpId="0" animBg="1"/>
      <p:bldP spid="150532" grpId="0" animBg="1"/>
      <p:bldP spid="150541" grpId="0" animBg="1"/>
      <p:bldP spid="150542" grpId="0" animBg="1"/>
      <p:bldP spid="150543" grpId="0" animBg="1"/>
      <p:bldP spid="150544" grpId="0" animBg="1"/>
      <p:bldP spid="150545" grpId="0" animBg="1"/>
      <p:bldP spid="150546" grpId="0" animBg="1"/>
      <p:bldP spid="1505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AutoShape 4"/>
          <p:cNvSpPr>
            <a:spLocks noChangeArrowheads="1"/>
          </p:cNvSpPr>
          <p:nvPr/>
        </p:nvSpPr>
        <p:spPr bwMode="auto">
          <a:xfrm>
            <a:off x="2168526" y="1125538"/>
            <a:ext cx="2232025" cy="360362"/>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EC" b="1" dirty="0">
                <a:solidFill>
                  <a:schemeClr val="bg1"/>
                </a:solidFill>
              </a:rPr>
              <a:t>Ejemplo</a:t>
            </a:r>
          </a:p>
        </p:txBody>
      </p:sp>
      <p:sp>
        <p:nvSpPr>
          <p:cNvPr id="151557" name="AutoShape 5"/>
          <p:cNvSpPr>
            <a:spLocks noChangeArrowheads="1"/>
          </p:cNvSpPr>
          <p:nvPr/>
        </p:nvSpPr>
        <p:spPr bwMode="auto">
          <a:xfrm>
            <a:off x="6958013" y="5876926"/>
            <a:ext cx="2995613" cy="360363"/>
          </a:xfrm>
          <a:prstGeom prst="roundRect">
            <a:avLst>
              <a:gd name="adj" fmla="val 16667"/>
            </a:avLst>
          </a:prstGeom>
          <a:solidFill>
            <a:srgbClr val="FFFF66"/>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EC" b="1" dirty="0"/>
              <a:t>Representación gráfica</a:t>
            </a:r>
          </a:p>
        </p:txBody>
      </p:sp>
      <p:cxnSp>
        <p:nvCxnSpPr>
          <p:cNvPr id="151558" name="AutoShape 6"/>
          <p:cNvCxnSpPr>
            <a:cxnSpLocks noChangeShapeType="1"/>
            <a:stCxn id="151557" idx="0"/>
            <a:endCxn id="151569" idx="3"/>
          </p:cNvCxnSpPr>
          <p:nvPr/>
        </p:nvCxnSpPr>
        <p:spPr bwMode="auto">
          <a:xfrm rot="5400000" flipH="1">
            <a:off x="6818312" y="4238625"/>
            <a:ext cx="2336800" cy="939800"/>
          </a:xfrm>
          <a:prstGeom prst="bentConnector2">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156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700214"/>
            <a:ext cx="3078162" cy="36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716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circle(in)">
                                      <p:cBhvr>
                                        <p:cTn id="7" dur="2000"/>
                                        <p:tgtEl>
                                          <p:spTgt spid="15155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1569"/>
                                        </p:tgtEl>
                                        <p:attrNameLst>
                                          <p:attrName>style.visibility</p:attrName>
                                        </p:attrNameLst>
                                      </p:cBhvr>
                                      <p:to>
                                        <p:strVal val="visible"/>
                                      </p:to>
                                    </p:set>
                                    <p:animEffect transition="in" filter="fade">
                                      <p:cBhvr>
                                        <p:cTn id="12" dur="2000"/>
                                        <p:tgtEl>
                                          <p:spTgt spid="151569"/>
                                        </p:tgtEl>
                                      </p:cBhvr>
                                    </p:animEffect>
                                    <p:anim calcmode="lin" valueType="num">
                                      <p:cBhvr>
                                        <p:cTn id="13" dur="2000" fill="hold"/>
                                        <p:tgtEl>
                                          <p:spTgt spid="151569"/>
                                        </p:tgtEl>
                                        <p:attrNameLst>
                                          <p:attrName>ppt_w</p:attrName>
                                        </p:attrNameLst>
                                      </p:cBhvr>
                                      <p:tavLst>
                                        <p:tav tm="0" fmla="#ppt_w*sin(2.5*pi*$)">
                                          <p:val>
                                            <p:fltVal val="0"/>
                                          </p:val>
                                        </p:tav>
                                        <p:tav tm="100000">
                                          <p:val>
                                            <p:fltVal val="1"/>
                                          </p:val>
                                        </p:tav>
                                      </p:tavLst>
                                    </p:anim>
                                    <p:anim calcmode="lin" valueType="num">
                                      <p:cBhvr>
                                        <p:cTn id="14" dur="2000" fill="hold"/>
                                        <p:tgtEl>
                                          <p:spTgt spid="15156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1558"/>
                                        </p:tgtEl>
                                        <p:attrNameLst>
                                          <p:attrName>style.visibility</p:attrName>
                                        </p:attrNameLst>
                                      </p:cBhvr>
                                      <p:to>
                                        <p:strVal val="visible"/>
                                      </p:to>
                                    </p:set>
                                    <p:animEffect transition="in" filter="circle(in)">
                                      <p:cBhvr>
                                        <p:cTn id="19" dur="2000"/>
                                        <p:tgtEl>
                                          <p:spTgt spid="1515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1557"/>
                                        </p:tgtEl>
                                        <p:attrNameLst>
                                          <p:attrName>style.visibility</p:attrName>
                                        </p:attrNameLst>
                                      </p:cBhvr>
                                      <p:to>
                                        <p:strVal val="visible"/>
                                      </p:to>
                                    </p:set>
                                    <p:animEffect transition="in" filter="circle(in)">
                                      <p:cBhvr>
                                        <p:cTn id="24" dur="2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P spid="1515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6A99FFF-0D88-42C1-8EA8-F92315B3E17C}"/>
              </a:ext>
            </a:extLst>
          </p:cNvPr>
          <p:cNvGrpSpPr/>
          <p:nvPr/>
        </p:nvGrpSpPr>
        <p:grpSpPr>
          <a:xfrm>
            <a:off x="335956" y="153131"/>
            <a:ext cx="11503913" cy="6409086"/>
            <a:chOff x="336044" y="181774"/>
            <a:chExt cx="11506910" cy="6410755"/>
          </a:xfrm>
        </p:grpSpPr>
        <p:sp>
          <p:nvSpPr>
            <p:cNvPr id="4" name="Rectángulo: esquinas superiores redondeadas 3">
              <a:extLst>
                <a:ext uri="{FF2B5EF4-FFF2-40B4-BE49-F238E27FC236}">
                  <a16:creationId xmlns:a16="http://schemas.microsoft.com/office/drawing/2014/main" id="{80033E61-8173-4C04-9E9D-DF2D6B2E4DEE}"/>
                </a:ext>
              </a:extLst>
            </p:cNvPr>
            <p:cNvSpPr/>
            <p:nvPr/>
          </p:nvSpPr>
          <p:spPr>
            <a:xfrm rot="5400000">
              <a:off x="5765389" y="514964"/>
              <a:ext cx="6408175" cy="5746955"/>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 name="Rectángulo: esquinas superiores redondeadas 4">
              <a:extLst>
                <a:ext uri="{FF2B5EF4-FFF2-40B4-BE49-F238E27FC236}">
                  <a16:creationId xmlns:a16="http://schemas.microsoft.com/office/drawing/2014/main" id="{6701A22F-6640-4A14-805F-A5381A1BD209}"/>
                </a:ext>
              </a:extLst>
            </p:cNvPr>
            <p:cNvSpPr/>
            <p:nvPr/>
          </p:nvSpPr>
          <p:spPr>
            <a:xfrm rot="5400000">
              <a:off x="5821445" y="603460"/>
              <a:ext cx="6150079" cy="5569974"/>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0" name="Rectángulo: esquinas superiores redondeadas 9">
              <a:extLst>
                <a:ext uri="{FF2B5EF4-FFF2-40B4-BE49-F238E27FC236}">
                  <a16:creationId xmlns:a16="http://schemas.microsoft.com/office/drawing/2014/main" id="{9D50907B-ED76-4191-8883-822949AC7284}"/>
                </a:ext>
              </a:extLst>
            </p:cNvPr>
            <p:cNvSpPr/>
            <p:nvPr/>
          </p:nvSpPr>
          <p:spPr>
            <a:xfrm rot="16200000" flipH="1">
              <a:off x="5434" y="512384"/>
              <a:ext cx="6408175" cy="5746955"/>
            </a:xfrm>
            <a:prstGeom prst="round2SameRect">
              <a:avLst>
                <a:gd name="adj1" fmla="val 7685"/>
                <a:gd name="adj2" fmla="val 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11" name="Rectángulo: esquinas superiores redondeadas 10">
              <a:extLst>
                <a:ext uri="{FF2B5EF4-FFF2-40B4-BE49-F238E27FC236}">
                  <a16:creationId xmlns:a16="http://schemas.microsoft.com/office/drawing/2014/main" id="{DC073698-6A34-459E-8F5A-8BA9373678DE}"/>
                </a:ext>
              </a:extLst>
            </p:cNvPr>
            <p:cNvSpPr/>
            <p:nvPr/>
          </p:nvSpPr>
          <p:spPr>
            <a:xfrm rot="16200000" flipH="1">
              <a:off x="185476" y="600877"/>
              <a:ext cx="6150079" cy="5569974"/>
            </a:xfrm>
            <a:prstGeom prst="round2SameRect">
              <a:avLst>
                <a:gd name="adj1" fmla="val 7685"/>
                <a:gd name="adj2" fmla="val 0"/>
              </a:avLst>
            </a:prstGeom>
            <a:pattFill prst="lgGri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nvGrpSpPr>
            <p:cNvPr id="16" name="Grupo 15">
              <a:extLst>
                <a:ext uri="{FF2B5EF4-FFF2-40B4-BE49-F238E27FC236}">
                  <a16:creationId xmlns:a16="http://schemas.microsoft.com/office/drawing/2014/main" id="{A9FEFC94-9BE6-413A-9768-544A72C50F15}"/>
                </a:ext>
              </a:extLst>
            </p:cNvPr>
            <p:cNvGrpSpPr/>
            <p:nvPr/>
          </p:nvGrpSpPr>
          <p:grpSpPr>
            <a:xfrm>
              <a:off x="5588140" y="482947"/>
              <a:ext cx="1032177" cy="5852310"/>
              <a:chOff x="5588140" y="482947"/>
              <a:chExt cx="1032177" cy="5852310"/>
            </a:xfrm>
          </p:grpSpPr>
          <p:grpSp>
            <p:nvGrpSpPr>
              <p:cNvPr id="17" name="Grupo 16">
                <a:extLst>
                  <a:ext uri="{FF2B5EF4-FFF2-40B4-BE49-F238E27FC236}">
                    <a16:creationId xmlns:a16="http://schemas.microsoft.com/office/drawing/2014/main" id="{239EA1D0-6A6F-4CE7-81A5-150DB498B5DA}"/>
                  </a:ext>
                </a:extLst>
              </p:cNvPr>
              <p:cNvGrpSpPr/>
              <p:nvPr/>
            </p:nvGrpSpPr>
            <p:grpSpPr>
              <a:xfrm>
                <a:off x="5588140" y="482947"/>
                <a:ext cx="964642" cy="252000"/>
                <a:chOff x="5588140" y="560439"/>
                <a:chExt cx="964642" cy="252000"/>
              </a:xfrm>
            </p:grpSpPr>
            <p:sp>
              <p:nvSpPr>
                <p:cNvPr id="58" name="Elipse 57">
                  <a:extLst>
                    <a:ext uri="{FF2B5EF4-FFF2-40B4-BE49-F238E27FC236}">
                      <a16:creationId xmlns:a16="http://schemas.microsoft.com/office/drawing/2014/main" id="{303CD9A2-9C6A-4FF5-ABFB-557BD28E52EA}"/>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9" name="Elipse 58">
                  <a:extLst>
                    <a:ext uri="{FF2B5EF4-FFF2-40B4-BE49-F238E27FC236}">
                      <a16:creationId xmlns:a16="http://schemas.microsoft.com/office/drawing/2014/main" id="{6FD4E39E-07D8-4CD8-BFB2-4F5C2889713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0" name="Rectángulo 59">
                  <a:extLst>
                    <a:ext uri="{FF2B5EF4-FFF2-40B4-BE49-F238E27FC236}">
                      <a16:creationId xmlns:a16="http://schemas.microsoft.com/office/drawing/2014/main" id="{45452249-653D-483B-B368-AEE5E05E008D}"/>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61" name="Rectángulo 60">
                  <a:extLst>
                    <a:ext uri="{FF2B5EF4-FFF2-40B4-BE49-F238E27FC236}">
                      <a16:creationId xmlns:a16="http://schemas.microsoft.com/office/drawing/2014/main" id="{DA77D4C4-39B1-414B-8A59-2A9060E7172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8" name="Grupo 17">
                <a:extLst>
                  <a:ext uri="{FF2B5EF4-FFF2-40B4-BE49-F238E27FC236}">
                    <a16:creationId xmlns:a16="http://schemas.microsoft.com/office/drawing/2014/main" id="{5CA78E96-5D4D-4776-9046-D158D5AC15E9}"/>
                  </a:ext>
                </a:extLst>
              </p:cNvPr>
              <p:cNvGrpSpPr/>
              <p:nvPr/>
            </p:nvGrpSpPr>
            <p:grpSpPr>
              <a:xfrm>
                <a:off x="5613679" y="1100296"/>
                <a:ext cx="964642" cy="252000"/>
                <a:chOff x="5588140" y="560439"/>
                <a:chExt cx="964642" cy="252000"/>
              </a:xfrm>
            </p:grpSpPr>
            <p:sp>
              <p:nvSpPr>
                <p:cNvPr id="54" name="Elipse 53">
                  <a:extLst>
                    <a:ext uri="{FF2B5EF4-FFF2-40B4-BE49-F238E27FC236}">
                      <a16:creationId xmlns:a16="http://schemas.microsoft.com/office/drawing/2014/main" id="{A4B15703-A53B-414A-BA34-D99AA5D5E5B8}"/>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5" name="Elipse 54">
                  <a:extLst>
                    <a:ext uri="{FF2B5EF4-FFF2-40B4-BE49-F238E27FC236}">
                      <a16:creationId xmlns:a16="http://schemas.microsoft.com/office/drawing/2014/main" id="{95D92C3A-8DF8-4DBE-8D67-7FF2847FFD2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6" name="Rectángulo 55">
                  <a:extLst>
                    <a:ext uri="{FF2B5EF4-FFF2-40B4-BE49-F238E27FC236}">
                      <a16:creationId xmlns:a16="http://schemas.microsoft.com/office/drawing/2014/main" id="{3DAA805B-6DD1-4860-AD7F-D3307299CBF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7" name="Rectángulo 56">
                  <a:extLst>
                    <a:ext uri="{FF2B5EF4-FFF2-40B4-BE49-F238E27FC236}">
                      <a16:creationId xmlns:a16="http://schemas.microsoft.com/office/drawing/2014/main" id="{94B8CD76-1279-402A-80D1-733BDE97100C}"/>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19" name="Grupo 18">
                <a:extLst>
                  <a:ext uri="{FF2B5EF4-FFF2-40B4-BE49-F238E27FC236}">
                    <a16:creationId xmlns:a16="http://schemas.microsoft.com/office/drawing/2014/main" id="{FCBF02F8-5EC0-4BAC-BF30-41F40F1C1C1D}"/>
                  </a:ext>
                </a:extLst>
              </p:cNvPr>
              <p:cNvGrpSpPr/>
              <p:nvPr/>
            </p:nvGrpSpPr>
            <p:grpSpPr>
              <a:xfrm>
                <a:off x="5601720" y="1906209"/>
                <a:ext cx="964642" cy="252000"/>
                <a:chOff x="5588140" y="560439"/>
                <a:chExt cx="964642" cy="252000"/>
              </a:xfrm>
            </p:grpSpPr>
            <p:sp>
              <p:nvSpPr>
                <p:cNvPr id="50" name="Elipse 49">
                  <a:extLst>
                    <a:ext uri="{FF2B5EF4-FFF2-40B4-BE49-F238E27FC236}">
                      <a16:creationId xmlns:a16="http://schemas.microsoft.com/office/drawing/2014/main" id="{3F0F28EB-A25D-4BAE-90CB-64F1CC64E519}"/>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1" name="Elipse 50">
                  <a:extLst>
                    <a:ext uri="{FF2B5EF4-FFF2-40B4-BE49-F238E27FC236}">
                      <a16:creationId xmlns:a16="http://schemas.microsoft.com/office/drawing/2014/main" id="{143339AC-583A-4CC9-939A-F992416E8E2D}"/>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2" name="Rectángulo 51">
                  <a:extLst>
                    <a:ext uri="{FF2B5EF4-FFF2-40B4-BE49-F238E27FC236}">
                      <a16:creationId xmlns:a16="http://schemas.microsoft.com/office/drawing/2014/main" id="{8628237B-3A61-47E3-969F-8F52536EFF52}"/>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53" name="Rectángulo 52">
                  <a:extLst>
                    <a:ext uri="{FF2B5EF4-FFF2-40B4-BE49-F238E27FC236}">
                      <a16:creationId xmlns:a16="http://schemas.microsoft.com/office/drawing/2014/main" id="{33668787-CEF5-4955-91B7-24BD240B37A4}"/>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0" name="Grupo 19">
                <a:extLst>
                  <a:ext uri="{FF2B5EF4-FFF2-40B4-BE49-F238E27FC236}">
                    <a16:creationId xmlns:a16="http://schemas.microsoft.com/office/drawing/2014/main" id="{4B3E9BEB-EB57-4F18-91AE-389BF0BA3047}"/>
                  </a:ext>
                </a:extLst>
              </p:cNvPr>
              <p:cNvGrpSpPr/>
              <p:nvPr/>
            </p:nvGrpSpPr>
            <p:grpSpPr>
              <a:xfrm>
                <a:off x="5627259" y="2523558"/>
                <a:ext cx="964642" cy="252000"/>
                <a:chOff x="5588140" y="560439"/>
                <a:chExt cx="964642" cy="252000"/>
              </a:xfrm>
            </p:grpSpPr>
            <p:sp>
              <p:nvSpPr>
                <p:cNvPr id="46" name="Elipse 45">
                  <a:extLst>
                    <a:ext uri="{FF2B5EF4-FFF2-40B4-BE49-F238E27FC236}">
                      <a16:creationId xmlns:a16="http://schemas.microsoft.com/office/drawing/2014/main" id="{102EDB9A-7A11-4944-92E0-31D7107AE6D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7" name="Elipse 46">
                  <a:extLst>
                    <a:ext uri="{FF2B5EF4-FFF2-40B4-BE49-F238E27FC236}">
                      <a16:creationId xmlns:a16="http://schemas.microsoft.com/office/drawing/2014/main" id="{E8A595EC-0005-480E-9E81-4D7CA9014DAF}"/>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8" name="Rectángulo 47">
                  <a:extLst>
                    <a:ext uri="{FF2B5EF4-FFF2-40B4-BE49-F238E27FC236}">
                      <a16:creationId xmlns:a16="http://schemas.microsoft.com/office/drawing/2014/main" id="{B0E666CA-9251-4C31-A460-F545FF3F743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9" name="Rectángulo 48">
                  <a:extLst>
                    <a:ext uri="{FF2B5EF4-FFF2-40B4-BE49-F238E27FC236}">
                      <a16:creationId xmlns:a16="http://schemas.microsoft.com/office/drawing/2014/main" id="{65BD3F67-8FE4-4E07-8069-5921209CA0E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1" name="Grupo 20">
                <a:extLst>
                  <a:ext uri="{FF2B5EF4-FFF2-40B4-BE49-F238E27FC236}">
                    <a16:creationId xmlns:a16="http://schemas.microsoft.com/office/drawing/2014/main" id="{ACA64F3F-CABD-43AE-B318-914201CCADDF}"/>
                  </a:ext>
                </a:extLst>
              </p:cNvPr>
              <p:cNvGrpSpPr/>
              <p:nvPr/>
            </p:nvGrpSpPr>
            <p:grpSpPr>
              <a:xfrm>
                <a:off x="5616556" y="3301060"/>
                <a:ext cx="964642" cy="252000"/>
                <a:chOff x="5588140" y="560439"/>
                <a:chExt cx="964642" cy="252000"/>
              </a:xfrm>
            </p:grpSpPr>
            <p:sp>
              <p:nvSpPr>
                <p:cNvPr id="42" name="Elipse 41">
                  <a:extLst>
                    <a:ext uri="{FF2B5EF4-FFF2-40B4-BE49-F238E27FC236}">
                      <a16:creationId xmlns:a16="http://schemas.microsoft.com/office/drawing/2014/main" id="{BA9DB1F7-BB49-48AF-A218-0CCCCD99E170}"/>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3" name="Elipse 42">
                  <a:extLst>
                    <a:ext uri="{FF2B5EF4-FFF2-40B4-BE49-F238E27FC236}">
                      <a16:creationId xmlns:a16="http://schemas.microsoft.com/office/drawing/2014/main" id="{0571100E-F27E-4F52-A568-D0C803D91E88}"/>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4" name="Rectángulo 43">
                  <a:extLst>
                    <a:ext uri="{FF2B5EF4-FFF2-40B4-BE49-F238E27FC236}">
                      <a16:creationId xmlns:a16="http://schemas.microsoft.com/office/drawing/2014/main" id="{AE201C9B-062A-442D-86FC-F46AFFDAE17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5" name="Rectángulo 44">
                  <a:extLst>
                    <a:ext uri="{FF2B5EF4-FFF2-40B4-BE49-F238E27FC236}">
                      <a16:creationId xmlns:a16="http://schemas.microsoft.com/office/drawing/2014/main" id="{2231E0E0-8245-4296-AFE9-A644B955FD75}"/>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2" name="Grupo 21">
                <a:extLst>
                  <a:ext uri="{FF2B5EF4-FFF2-40B4-BE49-F238E27FC236}">
                    <a16:creationId xmlns:a16="http://schemas.microsoft.com/office/drawing/2014/main" id="{98887A5A-52E6-44CE-A45F-13BF23A25764}"/>
                  </a:ext>
                </a:extLst>
              </p:cNvPr>
              <p:cNvGrpSpPr/>
              <p:nvPr/>
            </p:nvGrpSpPr>
            <p:grpSpPr>
              <a:xfrm>
                <a:off x="5642095" y="3918409"/>
                <a:ext cx="964642" cy="252000"/>
                <a:chOff x="5588140" y="560439"/>
                <a:chExt cx="964642" cy="252000"/>
              </a:xfrm>
            </p:grpSpPr>
            <p:sp>
              <p:nvSpPr>
                <p:cNvPr id="38" name="Elipse 37">
                  <a:extLst>
                    <a:ext uri="{FF2B5EF4-FFF2-40B4-BE49-F238E27FC236}">
                      <a16:creationId xmlns:a16="http://schemas.microsoft.com/office/drawing/2014/main" id="{E77C4725-7337-4DF9-85BC-992252E83E74}"/>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9" name="Elipse 38">
                  <a:extLst>
                    <a:ext uri="{FF2B5EF4-FFF2-40B4-BE49-F238E27FC236}">
                      <a16:creationId xmlns:a16="http://schemas.microsoft.com/office/drawing/2014/main" id="{6EBBCF41-1DD1-43B6-8DF8-1BF87FBAFE7B}"/>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0" name="Rectángulo 39">
                  <a:extLst>
                    <a:ext uri="{FF2B5EF4-FFF2-40B4-BE49-F238E27FC236}">
                      <a16:creationId xmlns:a16="http://schemas.microsoft.com/office/drawing/2014/main" id="{79D23807-867F-49AE-BE55-3794671D4A14}"/>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41" name="Rectángulo 40">
                  <a:extLst>
                    <a:ext uri="{FF2B5EF4-FFF2-40B4-BE49-F238E27FC236}">
                      <a16:creationId xmlns:a16="http://schemas.microsoft.com/office/drawing/2014/main" id="{D5635F0D-7955-4B29-99CA-D4C0749A8272}"/>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3" name="Grupo 22">
                <a:extLst>
                  <a:ext uri="{FF2B5EF4-FFF2-40B4-BE49-F238E27FC236}">
                    <a16:creationId xmlns:a16="http://schemas.microsoft.com/office/drawing/2014/main" id="{CC37A4A4-E6F0-4C66-A8B9-F568A454E7C2}"/>
                  </a:ext>
                </a:extLst>
              </p:cNvPr>
              <p:cNvGrpSpPr/>
              <p:nvPr/>
            </p:nvGrpSpPr>
            <p:grpSpPr>
              <a:xfrm>
                <a:off x="5630136" y="4724322"/>
                <a:ext cx="964642" cy="252000"/>
                <a:chOff x="5588140" y="560439"/>
                <a:chExt cx="964642" cy="252000"/>
              </a:xfrm>
            </p:grpSpPr>
            <p:sp>
              <p:nvSpPr>
                <p:cNvPr id="34" name="Elipse 33">
                  <a:extLst>
                    <a:ext uri="{FF2B5EF4-FFF2-40B4-BE49-F238E27FC236}">
                      <a16:creationId xmlns:a16="http://schemas.microsoft.com/office/drawing/2014/main" id="{5B0E0A75-997D-4EE1-8057-5C2A9A2EC35F}"/>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5" name="Elipse 34">
                  <a:extLst>
                    <a:ext uri="{FF2B5EF4-FFF2-40B4-BE49-F238E27FC236}">
                      <a16:creationId xmlns:a16="http://schemas.microsoft.com/office/drawing/2014/main" id="{5B644C75-F49E-4637-96DF-2DC64847C2E0}"/>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6" name="Rectángulo 35">
                  <a:extLst>
                    <a:ext uri="{FF2B5EF4-FFF2-40B4-BE49-F238E27FC236}">
                      <a16:creationId xmlns:a16="http://schemas.microsoft.com/office/drawing/2014/main" id="{13C3E812-7A5B-4C0E-86F2-C7E91ADF581F}"/>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7" name="Rectángulo 36">
                  <a:extLst>
                    <a:ext uri="{FF2B5EF4-FFF2-40B4-BE49-F238E27FC236}">
                      <a16:creationId xmlns:a16="http://schemas.microsoft.com/office/drawing/2014/main" id="{77693675-5EC0-46B6-B7DF-4E8E8F9E4601}"/>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4" name="Grupo 23">
                <a:extLst>
                  <a:ext uri="{FF2B5EF4-FFF2-40B4-BE49-F238E27FC236}">
                    <a16:creationId xmlns:a16="http://schemas.microsoft.com/office/drawing/2014/main" id="{6C06DC0F-E290-4567-88E9-CB3876B5B6E2}"/>
                  </a:ext>
                </a:extLst>
              </p:cNvPr>
              <p:cNvGrpSpPr/>
              <p:nvPr/>
            </p:nvGrpSpPr>
            <p:grpSpPr>
              <a:xfrm>
                <a:off x="5655675" y="5341671"/>
                <a:ext cx="964642" cy="252000"/>
                <a:chOff x="5588140" y="560439"/>
                <a:chExt cx="964642" cy="252000"/>
              </a:xfrm>
            </p:grpSpPr>
            <p:sp>
              <p:nvSpPr>
                <p:cNvPr id="30" name="Elipse 29">
                  <a:extLst>
                    <a:ext uri="{FF2B5EF4-FFF2-40B4-BE49-F238E27FC236}">
                      <a16:creationId xmlns:a16="http://schemas.microsoft.com/office/drawing/2014/main" id="{BFBA6440-DE1B-45DB-A21F-BF5B7B19F971}"/>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1" name="Elipse 30">
                  <a:extLst>
                    <a:ext uri="{FF2B5EF4-FFF2-40B4-BE49-F238E27FC236}">
                      <a16:creationId xmlns:a16="http://schemas.microsoft.com/office/drawing/2014/main" id="{3D99CDF6-AC22-4D0A-8B50-255E22A5E8F5}"/>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2" name="Rectángulo 31">
                  <a:extLst>
                    <a:ext uri="{FF2B5EF4-FFF2-40B4-BE49-F238E27FC236}">
                      <a16:creationId xmlns:a16="http://schemas.microsoft.com/office/drawing/2014/main" id="{65CA5DA0-1005-49D5-80DE-BB5FE97E6018}"/>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33" name="Rectángulo 32">
                  <a:extLst>
                    <a:ext uri="{FF2B5EF4-FFF2-40B4-BE49-F238E27FC236}">
                      <a16:creationId xmlns:a16="http://schemas.microsoft.com/office/drawing/2014/main" id="{3F4775E0-B985-4F09-9A3A-76FFF6E8AD5E}"/>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nvGrpSpPr>
              <p:cNvPr id="25" name="Grupo 24">
                <a:extLst>
                  <a:ext uri="{FF2B5EF4-FFF2-40B4-BE49-F238E27FC236}">
                    <a16:creationId xmlns:a16="http://schemas.microsoft.com/office/drawing/2014/main" id="{E712A1DA-FB11-48C0-B9E3-5405BB579466}"/>
                  </a:ext>
                </a:extLst>
              </p:cNvPr>
              <p:cNvGrpSpPr/>
              <p:nvPr/>
            </p:nvGrpSpPr>
            <p:grpSpPr>
              <a:xfrm>
                <a:off x="5642095" y="6083257"/>
                <a:ext cx="964642" cy="252000"/>
                <a:chOff x="5588140" y="560439"/>
                <a:chExt cx="964642" cy="252000"/>
              </a:xfrm>
            </p:grpSpPr>
            <p:sp>
              <p:nvSpPr>
                <p:cNvPr id="26" name="Elipse 25">
                  <a:extLst>
                    <a:ext uri="{FF2B5EF4-FFF2-40B4-BE49-F238E27FC236}">
                      <a16:creationId xmlns:a16="http://schemas.microsoft.com/office/drawing/2014/main" id="{D6401BDF-1C27-422B-9F8F-C3B090BDC433}"/>
                    </a:ext>
                  </a:extLst>
                </p:cNvPr>
                <p:cNvSpPr/>
                <p:nvPr/>
              </p:nvSpPr>
              <p:spPr>
                <a:xfrm>
                  <a:off x="6302059"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7" name="Elipse 26">
                  <a:extLst>
                    <a:ext uri="{FF2B5EF4-FFF2-40B4-BE49-F238E27FC236}">
                      <a16:creationId xmlns:a16="http://schemas.microsoft.com/office/drawing/2014/main" id="{6BE2C472-B9B5-44A2-89A0-79C5C559FD21}"/>
                    </a:ext>
                  </a:extLst>
                </p:cNvPr>
                <p:cNvSpPr/>
                <p:nvPr/>
              </p:nvSpPr>
              <p:spPr>
                <a:xfrm>
                  <a:off x="5588140" y="560439"/>
                  <a:ext cx="250723" cy="252000"/>
                </a:xfrm>
                <a:prstGeom prst="ellipse">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8" name="Rectángulo 27">
                  <a:extLst>
                    <a:ext uri="{FF2B5EF4-FFF2-40B4-BE49-F238E27FC236}">
                      <a16:creationId xmlns:a16="http://schemas.microsoft.com/office/drawing/2014/main" id="{CBEC6F9A-C6A1-41BC-A970-82FA8F39A7D1}"/>
                    </a:ext>
                  </a:extLst>
                </p:cNvPr>
                <p:cNvSpPr/>
                <p:nvPr/>
              </p:nvSpPr>
              <p:spPr>
                <a:xfrm>
                  <a:off x="5689832" y="583443"/>
                  <a:ext cx="742337" cy="72000"/>
                </a:xfrm>
                <a:prstGeom prst="rect">
                  <a:avLst/>
                </a:prstGeom>
                <a:gradFill flip="none" rotWithShape="1">
                  <a:gsLst>
                    <a:gs pos="3000">
                      <a:schemeClr val="bg1"/>
                    </a:gs>
                    <a:gs pos="42000">
                      <a:schemeClr val="bg1">
                        <a:lumMod val="65000"/>
                        <a:shade val="67500"/>
                        <a:satMod val="115000"/>
                      </a:schemeClr>
                    </a:gs>
                    <a:gs pos="100000">
                      <a:schemeClr val="bg1">
                        <a:lumMod val="6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sp>
              <p:nvSpPr>
                <p:cNvPr id="29" name="Rectángulo 28">
                  <a:extLst>
                    <a:ext uri="{FF2B5EF4-FFF2-40B4-BE49-F238E27FC236}">
                      <a16:creationId xmlns:a16="http://schemas.microsoft.com/office/drawing/2014/main" id="{764866FD-874E-4413-821D-CAF2F1F7D85D}"/>
                    </a:ext>
                  </a:extLst>
                </p:cNvPr>
                <p:cNvSpPr/>
                <p:nvPr/>
              </p:nvSpPr>
              <p:spPr>
                <a:xfrm>
                  <a:off x="5687334" y="693945"/>
                  <a:ext cx="742337" cy="720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799"/>
                </a:p>
              </p:txBody>
            </p:sp>
          </p:grpSp>
        </p:grpSp>
        <p:grpSp>
          <p:nvGrpSpPr>
            <p:cNvPr id="67" name="Grupo 66">
              <a:extLst>
                <a:ext uri="{FF2B5EF4-FFF2-40B4-BE49-F238E27FC236}">
                  <a16:creationId xmlns:a16="http://schemas.microsoft.com/office/drawing/2014/main" id="{6A819925-C1EB-4FF2-B74C-ECE96E098793}"/>
                </a:ext>
              </a:extLst>
            </p:cNvPr>
            <p:cNvGrpSpPr/>
            <p:nvPr/>
          </p:nvGrpSpPr>
          <p:grpSpPr>
            <a:xfrm>
              <a:off x="6497206" y="577951"/>
              <a:ext cx="4692570" cy="5710812"/>
              <a:chOff x="6497206" y="577951"/>
              <a:chExt cx="4692570" cy="5710812"/>
            </a:xfrm>
          </p:grpSpPr>
          <p:cxnSp>
            <p:nvCxnSpPr>
              <p:cNvPr id="62" name="Conector recto 61">
                <a:extLst>
                  <a:ext uri="{FF2B5EF4-FFF2-40B4-BE49-F238E27FC236}">
                    <a16:creationId xmlns:a16="http://schemas.microsoft.com/office/drawing/2014/main" id="{942309B6-EA9F-4451-B187-197333E39B1D}"/>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3" name="Conector recto 62">
                <a:extLst>
                  <a:ext uri="{FF2B5EF4-FFF2-40B4-BE49-F238E27FC236}">
                    <a16:creationId xmlns:a16="http://schemas.microsoft.com/office/drawing/2014/main" id="{6F778328-5E54-4881-AEC5-9ECE62D6C63B}"/>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68" name="Grupo 67">
              <a:extLst>
                <a:ext uri="{FF2B5EF4-FFF2-40B4-BE49-F238E27FC236}">
                  <a16:creationId xmlns:a16="http://schemas.microsoft.com/office/drawing/2014/main" id="{36A44DBB-760B-462E-9D9B-D1870318F0DE}"/>
                </a:ext>
              </a:extLst>
            </p:cNvPr>
            <p:cNvGrpSpPr/>
            <p:nvPr/>
          </p:nvGrpSpPr>
          <p:grpSpPr>
            <a:xfrm>
              <a:off x="698260" y="575370"/>
              <a:ext cx="4692570" cy="5710812"/>
              <a:chOff x="6497206" y="577951"/>
              <a:chExt cx="4692570" cy="5710812"/>
            </a:xfrm>
          </p:grpSpPr>
          <p:cxnSp>
            <p:nvCxnSpPr>
              <p:cNvPr id="69" name="Conector recto 68">
                <a:extLst>
                  <a:ext uri="{FF2B5EF4-FFF2-40B4-BE49-F238E27FC236}">
                    <a16:creationId xmlns:a16="http://schemas.microsoft.com/office/drawing/2014/main" id="{2EB0AF4E-771E-412B-87DA-D7B458F90A70}"/>
                  </a:ext>
                </a:extLst>
              </p:cNvPr>
              <p:cNvCxnSpPr>
                <a:cxnSpLocks/>
              </p:cNvCxnSpPr>
              <p:nvPr/>
            </p:nvCxnSpPr>
            <p:spPr>
              <a:xfrm>
                <a:off x="6497206" y="991892"/>
                <a:ext cx="469257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0" name="Conector recto 69">
                <a:extLst>
                  <a:ext uri="{FF2B5EF4-FFF2-40B4-BE49-F238E27FC236}">
                    <a16:creationId xmlns:a16="http://schemas.microsoft.com/office/drawing/2014/main" id="{8454EC87-CE83-4F14-8D67-DA1D3F8F321C}"/>
                  </a:ext>
                </a:extLst>
              </p:cNvPr>
              <p:cNvCxnSpPr>
                <a:cxnSpLocks/>
              </p:cNvCxnSpPr>
              <p:nvPr/>
            </p:nvCxnSpPr>
            <p:spPr>
              <a:xfrm>
                <a:off x="6708185" y="577951"/>
                <a:ext cx="0" cy="5710812"/>
              </a:xfrm>
              <a:prstGeom prst="line">
                <a:avLst/>
              </a:prstGeom>
              <a:ln w="28575"/>
            </p:spPr>
            <p:style>
              <a:lnRef idx="1">
                <a:schemeClr val="accent2"/>
              </a:lnRef>
              <a:fillRef idx="0">
                <a:schemeClr val="accent2"/>
              </a:fillRef>
              <a:effectRef idx="0">
                <a:schemeClr val="accent2"/>
              </a:effectRef>
              <a:fontRef idx="minor">
                <a:schemeClr val="tx1"/>
              </a:fontRef>
            </p:style>
          </p:cxnSp>
        </p:grpSp>
      </p:grpSp>
      <p:sp>
        <p:nvSpPr>
          <p:cNvPr id="64" name="CuadroTexto 63">
            <a:extLst>
              <a:ext uri="{FF2B5EF4-FFF2-40B4-BE49-F238E27FC236}">
                <a16:creationId xmlns:a16="http://schemas.microsoft.com/office/drawing/2014/main" id="{6155B43B-817C-41FB-B475-385173BFEBBF}"/>
              </a:ext>
            </a:extLst>
          </p:cNvPr>
          <p:cNvSpPr txBox="1"/>
          <p:nvPr/>
        </p:nvSpPr>
        <p:spPr>
          <a:xfrm>
            <a:off x="491492" y="226104"/>
            <a:ext cx="5699423" cy="923090"/>
          </a:xfrm>
          <a:prstGeom prst="rect">
            <a:avLst/>
          </a:prstGeom>
          <a:noFill/>
        </p:spPr>
        <p:txBody>
          <a:bodyPr wrap="square" rtlCol="0">
            <a:spAutoFit/>
          </a:bodyPr>
          <a:lstStyle/>
          <a:p>
            <a:r>
              <a:rPr lang="es-CL" sz="3200" b="1" dirty="0">
                <a:latin typeface="Georgia" panose="02040502050405020303" pitchFamily="18" charset="0"/>
              </a:rPr>
              <a:t>observaciones</a:t>
            </a:r>
            <a:r>
              <a:rPr lang="es-CL" sz="5398" b="1" dirty="0">
                <a:latin typeface="Home Education DEMO" pitchFamily="50" charset="0"/>
              </a:rPr>
              <a:t> </a:t>
            </a:r>
          </a:p>
        </p:txBody>
      </p:sp>
      <mc:AlternateContent xmlns:mc="http://schemas.openxmlformats.org/markup-compatibility/2006" xmlns:a14="http://schemas.microsoft.com/office/drawing/2010/main">
        <mc:Choice Requires="a14">
          <p:sp>
            <p:nvSpPr>
              <p:cNvPr id="65" name="Rectángulo 64">
                <a:extLst>
                  <a:ext uri="{FF2B5EF4-FFF2-40B4-BE49-F238E27FC236}">
                    <a16:creationId xmlns:a16="http://schemas.microsoft.com/office/drawing/2014/main" id="{9C503163-157D-4790-9BA1-1EEAA3CD82B4}"/>
                  </a:ext>
                </a:extLst>
              </p:cNvPr>
              <p:cNvSpPr/>
              <p:nvPr/>
            </p:nvSpPr>
            <p:spPr>
              <a:xfrm>
                <a:off x="922001" y="1156918"/>
                <a:ext cx="4509163" cy="5260070"/>
              </a:xfrm>
              <a:prstGeom prst="rect">
                <a:avLst/>
              </a:prstGeom>
            </p:spPr>
            <p:txBody>
              <a:bodyPr wrap="square">
                <a:spAutoFit/>
              </a:bodyPr>
              <a:lstStyle/>
              <a:p>
                <a:r>
                  <a:rPr lang="es-CL" sz="2799" dirty="0"/>
                  <a:t>1) Si en una relación R un elemento</a:t>
                </a:r>
                <a:r>
                  <a:rPr lang="es-CL" sz="2799" b="1" dirty="0"/>
                  <a:t> a </a:t>
                </a:r>
                <a:r>
                  <a:rPr lang="es-CL" sz="2799" dirty="0"/>
                  <a:t>esta relacionado con otro elemento </a:t>
                </a:r>
                <a:r>
                  <a:rPr lang="es-CL" sz="2799" b="1" dirty="0"/>
                  <a:t>b</a:t>
                </a:r>
                <a:r>
                  <a:rPr lang="es-CL" sz="2799" dirty="0"/>
                  <a:t>, esto se  simboliza de dos formas:</a:t>
                </a:r>
              </a:p>
              <a:p>
                <a:r>
                  <a:rPr lang="es-CL" sz="2799" dirty="0"/>
                  <a:t>   i)     (a, b)  </a:t>
                </a:r>
                <a14:m>
                  <m:oMath xmlns:m="http://schemas.openxmlformats.org/officeDocument/2006/math">
                    <m:r>
                      <a:rPr lang="es-CL" sz="2799" i="1">
                        <a:latin typeface="Cambria Math" panose="02040503050406030204" pitchFamily="18" charset="0"/>
                        <a:ea typeface="Cambria Math" panose="02040503050406030204" pitchFamily="18" charset="0"/>
                      </a:rPr>
                      <m:t>∈</m:t>
                    </m:r>
                  </m:oMath>
                </a14:m>
                <a:r>
                  <a:rPr lang="es-CL" sz="2799" dirty="0"/>
                  <a:t> R </a:t>
                </a:r>
              </a:p>
              <a:p>
                <a:r>
                  <a:rPr lang="es-CL" sz="2799" dirty="0"/>
                  <a:t>  ii)     a R b</a:t>
                </a:r>
              </a:p>
              <a:p>
                <a:r>
                  <a:rPr lang="es-CL" sz="2799" dirty="0"/>
                  <a:t>Se dice que “b” es la </a:t>
                </a:r>
                <a:r>
                  <a:rPr lang="es-CL" sz="2799" b="1" dirty="0"/>
                  <a:t>imagen</a:t>
                </a:r>
                <a:r>
                  <a:rPr lang="es-CL" sz="2799" dirty="0"/>
                  <a:t> de “a” bajo la relación R, o bien que “a” es la </a:t>
                </a:r>
                <a:r>
                  <a:rPr lang="es-CL" sz="2799" b="1" dirty="0"/>
                  <a:t>pre–imagen</a:t>
                </a:r>
                <a:r>
                  <a:rPr lang="es-CL" sz="2799" dirty="0"/>
                  <a:t> de “b” bajo la relación R.</a:t>
                </a:r>
              </a:p>
            </p:txBody>
          </p:sp>
        </mc:Choice>
        <mc:Fallback xmlns="">
          <p:sp>
            <p:nvSpPr>
              <p:cNvPr id="65" name="Rectángulo 64">
                <a:extLst>
                  <a:ext uri="{FF2B5EF4-FFF2-40B4-BE49-F238E27FC236}">
                    <a16:creationId xmlns:a16="http://schemas.microsoft.com/office/drawing/2014/main" id="{9C503163-157D-4790-9BA1-1EEAA3CD82B4}"/>
                  </a:ext>
                </a:extLst>
              </p:cNvPr>
              <p:cNvSpPr>
                <a:spLocks noRot="1" noChangeAspect="1" noMove="1" noResize="1" noEditPoints="1" noAdjustHandles="1" noChangeArrowheads="1" noChangeShapeType="1" noTextEdit="1"/>
              </p:cNvSpPr>
              <p:nvPr/>
            </p:nvSpPr>
            <p:spPr>
              <a:xfrm>
                <a:off x="922001" y="1156918"/>
                <a:ext cx="4509163" cy="5260070"/>
              </a:xfrm>
              <a:prstGeom prst="rect">
                <a:avLst/>
              </a:prstGeom>
              <a:blipFill>
                <a:blip r:embed="rId2"/>
                <a:stretch>
                  <a:fillRect l="-2703" t="-1275" r="-405" b="-2202"/>
                </a:stretch>
              </a:blipFill>
            </p:spPr>
            <p:txBody>
              <a:bodyPr/>
              <a:lstStyle/>
              <a:p>
                <a:r>
                  <a:rPr lang="es-EC">
                    <a:noFill/>
                  </a:rPr>
                  <a:t> </a:t>
                </a:r>
              </a:p>
            </p:txBody>
          </p:sp>
        </mc:Fallback>
      </mc:AlternateContent>
      <p:sp>
        <p:nvSpPr>
          <p:cNvPr id="3" name="Rectángulo 2">
            <a:extLst>
              <a:ext uri="{FF2B5EF4-FFF2-40B4-BE49-F238E27FC236}">
                <a16:creationId xmlns:a16="http://schemas.microsoft.com/office/drawing/2014/main" id="{2B22CD38-54ED-46DD-866E-304662114151}"/>
              </a:ext>
            </a:extLst>
          </p:cNvPr>
          <p:cNvSpPr/>
          <p:nvPr/>
        </p:nvSpPr>
        <p:spPr>
          <a:xfrm>
            <a:off x="7050944" y="1219916"/>
            <a:ext cx="4346584" cy="2245543"/>
          </a:xfrm>
          <a:prstGeom prst="rect">
            <a:avLst/>
          </a:prstGeom>
        </p:spPr>
        <p:txBody>
          <a:bodyPr wrap="square">
            <a:spAutoFit/>
          </a:bodyPr>
          <a:lstStyle/>
          <a:p>
            <a:r>
              <a:rPr lang="es-ES_tradnl" sz="2799" dirty="0"/>
              <a:t>2) Si la relación R esta definida de A </a:t>
            </a:r>
            <a:r>
              <a:rPr lang="es-ES_tradnl" sz="2799" dirty="0" err="1"/>
              <a:t>a</a:t>
            </a:r>
            <a:r>
              <a:rPr lang="es-ES_tradnl" sz="2799" dirty="0"/>
              <a:t> B, A se llama </a:t>
            </a:r>
            <a:r>
              <a:rPr lang="es-ES_tradnl" sz="2799" b="1" i="1" dirty="0"/>
              <a:t>conjunto de partida</a:t>
            </a:r>
            <a:r>
              <a:rPr lang="es-ES_tradnl" sz="2799" dirty="0"/>
              <a:t> y B se llama </a:t>
            </a:r>
            <a:r>
              <a:rPr lang="es-ES_tradnl" sz="2799" b="1" i="1" dirty="0"/>
              <a:t>conjunto de llegada</a:t>
            </a:r>
            <a:r>
              <a:rPr lang="es-ES_tradnl" sz="2799" dirty="0"/>
              <a:t>. </a:t>
            </a:r>
            <a:endParaRPr lang="es-CL" sz="2799" dirty="0"/>
          </a:p>
        </p:txBody>
      </p:sp>
    </p:spTree>
    <p:extLst>
      <p:ext uri="{BB962C8B-B14F-4D97-AF65-F5344CB8AC3E}">
        <p14:creationId xmlns:p14="http://schemas.microsoft.com/office/powerpoint/2010/main" val="40609369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circle(in)">
                                      <p:cBhvr>
                                        <p:cTn id="13" dur="20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9876" y="1196752"/>
            <a:ext cx="9721080" cy="646331"/>
          </a:xfrm>
          <a:prstGeom prst="rect">
            <a:avLst/>
          </a:prstGeom>
        </p:spPr>
        <p:txBody>
          <a:bodyPr wrap="square">
            <a:spAutoFit/>
          </a:bodyPr>
          <a:lstStyle/>
          <a:p>
            <a:r>
              <a:rPr lang="es-ES" b="1" dirty="0"/>
              <a:t>Una función es una relación en que a cada elemento del conjunto de partida le corresponde un único elemento del conjunto de llegada.</a:t>
            </a:r>
          </a:p>
        </p:txBody>
      </p:sp>
      <p:sp>
        <p:nvSpPr>
          <p:cNvPr id="4" name="Rectángulo 3"/>
          <p:cNvSpPr/>
          <p:nvPr/>
        </p:nvSpPr>
        <p:spPr>
          <a:xfrm>
            <a:off x="1917948" y="404664"/>
            <a:ext cx="2160240" cy="646331"/>
          </a:xfrm>
          <a:prstGeom prst="rect">
            <a:avLst/>
          </a:prstGeom>
        </p:spPr>
        <p:txBody>
          <a:bodyPr wrap="square">
            <a:spAutoFit/>
          </a:bodyPr>
          <a:lstStyle/>
          <a:p>
            <a:pPr algn="ctr"/>
            <a:r>
              <a:rPr lang="es-CL" sz="3600" b="1" dirty="0">
                <a:latin typeface="Century Gothic" panose="020B0502020202020204" pitchFamily="34" charset="0"/>
              </a:rPr>
              <a:t>Función</a:t>
            </a:r>
          </a:p>
        </p:txBody>
      </p:sp>
      <p:sp>
        <p:nvSpPr>
          <p:cNvPr id="5" name="Rectángulo 4"/>
          <p:cNvSpPr/>
          <p:nvPr/>
        </p:nvSpPr>
        <p:spPr>
          <a:xfrm>
            <a:off x="5230316" y="2348880"/>
            <a:ext cx="1313180" cy="369332"/>
          </a:xfrm>
          <a:prstGeom prst="rect">
            <a:avLst/>
          </a:prstGeom>
        </p:spPr>
        <p:txBody>
          <a:bodyPr wrap="none">
            <a:spAutoFit/>
          </a:bodyPr>
          <a:lstStyle/>
          <a:p>
            <a:r>
              <a:rPr lang="es-ES" b="1" dirty="0"/>
              <a:t>Notación: </a:t>
            </a:r>
            <a:endParaRPr lang="es-CL" b="1" dirty="0"/>
          </a:p>
        </p:txBody>
      </p:sp>
      <mc:AlternateContent xmlns:mc="http://schemas.openxmlformats.org/markup-compatibility/2006" xmlns:a14="http://schemas.microsoft.com/office/drawing/2010/main">
        <mc:Choice Requires="a14">
          <p:sp>
            <p:nvSpPr>
              <p:cNvPr id="7" name="Rectángulo 6"/>
              <p:cNvSpPr/>
              <p:nvPr/>
            </p:nvSpPr>
            <p:spPr>
              <a:xfrm>
                <a:off x="5230316" y="2741821"/>
                <a:ext cx="1348446" cy="369332"/>
              </a:xfrm>
              <a:prstGeom prst="rect">
                <a:avLst/>
              </a:prstGeom>
            </p:spPr>
            <p:txBody>
              <a:bodyPr wrap="none">
                <a:spAutoFit/>
              </a:bodyPr>
              <a:lstStyle/>
              <a:p>
                <a:pPr algn="r"/>
                <a14:m>
                  <m:oMathPara xmlns:m="http://schemas.openxmlformats.org/officeDocument/2006/math">
                    <m:oMathParaPr>
                      <m:jc m:val="centerGroup"/>
                    </m:oMathParaPr>
                    <m:oMath xmlns:m="http://schemas.openxmlformats.org/officeDocument/2006/math">
                      <m:r>
                        <a:rPr lang="es-CL" b="1" i="1">
                          <a:latin typeface="Cambria Math" panose="02040503050406030204" pitchFamily="18" charset="0"/>
                        </a:rPr>
                        <m:t>𝒇</m:t>
                      </m:r>
                      <m:r>
                        <a:rPr lang="es-CL" b="1" i="1">
                          <a:latin typeface="Cambria Math" panose="02040503050406030204" pitchFamily="18" charset="0"/>
                        </a:rPr>
                        <m:t> :</m:t>
                      </m:r>
                      <m:r>
                        <a:rPr lang="es-CL" b="1">
                          <a:latin typeface="Cambria Math" panose="02040503050406030204" pitchFamily="18" charset="0"/>
                        </a:rPr>
                        <m:t> </m:t>
                      </m:r>
                      <m:r>
                        <a:rPr lang="es-CL" b="1" i="1">
                          <a:latin typeface="Cambria Math" panose="02040503050406030204" pitchFamily="18" charset="0"/>
                        </a:rPr>
                        <m:t>𝑨</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𝑩</m:t>
                      </m:r>
                    </m:oMath>
                  </m:oMathPara>
                </a14:m>
                <a:endParaRPr lang="es-CL" b="1" dirty="0"/>
              </a:p>
            </p:txBody>
          </p:sp>
        </mc:Choice>
        <mc:Fallback xmlns="">
          <p:sp>
            <p:nvSpPr>
              <p:cNvPr id="7" name="Rectángulo 6"/>
              <p:cNvSpPr>
                <a:spLocks noRot="1" noChangeAspect="1" noMove="1" noResize="1" noEditPoints="1" noAdjustHandles="1" noChangeArrowheads="1" noChangeShapeType="1" noTextEdit="1"/>
              </p:cNvSpPr>
              <p:nvPr/>
            </p:nvSpPr>
            <p:spPr>
              <a:xfrm>
                <a:off x="5230316" y="2741821"/>
                <a:ext cx="1348446" cy="369332"/>
              </a:xfrm>
              <a:prstGeom prst="rect">
                <a:avLst/>
              </a:prstGeom>
              <a:blipFill>
                <a:blip r:embed="rId2"/>
                <a:stretch>
                  <a:fillRect b="-15000"/>
                </a:stretch>
              </a:blipFill>
            </p:spPr>
            <p:txBody>
              <a:bodyPr/>
              <a:lstStyle/>
              <a:p>
                <a:r>
                  <a:rPr lang="es-EC">
                    <a:noFill/>
                  </a:rPr>
                  <a:t> </a:t>
                </a:r>
              </a:p>
            </p:txBody>
          </p:sp>
        </mc:Fallback>
      </mc:AlternateContent>
      <p:sp>
        <p:nvSpPr>
          <p:cNvPr id="8" name="Rectángulo 7"/>
          <p:cNvSpPr/>
          <p:nvPr/>
        </p:nvSpPr>
        <p:spPr>
          <a:xfrm>
            <a:off x="4375608" y="3244334"/>
            <a:ext cx="3437608" cy="369332"/>
          </a:xfrm>
          <a:prstGeom prst="rect">
            <a:avLst/>
          </a:prstGeom>
        </p:spPr>
        <p:txBody>
          <a:bodyPr wrap="none">
            <a:spAutoFit/>
          </a:bodyPr>
          <a:lstStyle/>
          <a:p>
            <a:r>
              <a:rPr lang="es-ES" b="1" dirty="0"/>
              <a:t>se lee f es función de A en B).</a:t>
            </a:r>
            <a:endParaRPr lang="es-CL" b="1" dirty="0"/>
          </a:p>
        </p:txBody>
      </p:sp>
      <mc:AlternateContent xmlns:mc="http://schemas.openxmlformats.org/markup-compatibility/2006" xmlns:a14="http://schemas.microsoft.com/office/drawing/2010/main">
        <mc:Choice Requires="a14">
          <p:sp>
            <p:nvSpPr>
              <p:cNvPr id="9" name="Rectángulo 8"/>
              <p:cNvSpPr/>
              <p:nvPr/>
            </p:nvSpPr>
            <p:spPr>
              <a:xfrm>
                <a:off x="2858126" y="3746847"/>
                <a:ext cx="6092825" cy="923330"/>
              </a:xfrm>
              <a:prstGeom prst="rect">
                <a:avLst/>
              </a:prstGeom>
            </p:spPr>
            <p:txBody>
              <a:bodyPr>
                <a:spAutoFit/>
              </a:bodyPr>
              <a:lstStyle/>
              <a:p>
                <a14:m>
                  <m:oMath xmlns:m="http://schemas.openxmlformats.org/officeDocument/2006/math">
                    <m:r>
                      <a:rPr lang="es-ES" b="1" i="1" dirty="0">
                        <a:latin typeface="Cambria Math" panose="02040503050406030204" pitchFamily="18" charset="0"/>
                      </a:rPr>
                      <m:t>𝒇</m:t>
                    </m:r>
                  </m:oMath>
                </a14:m>
                <a:r>
                  <a:rPr lang="es-ES" b="1" dirty="0"/>
                  <a:t> es una función de A en B, </a:t>
                </a:r>
                <a:endParaRPr lang="es-CL" b="1" i="1" dirty="0"/>
              </a:p>
              <a:p>
                <a:pPr/>
                <a14:m>
                  <m:oMathPara xmlns:m="http://schemas.openxmlformats.org/officeDocument/2006/math">
                    <m:oMathParaPr>
                      <m:jc m:val="centerGroup"/>
                    </m:oMathParaPr>
                    <m:oMath xmlns:m="http://schemas.openxmlformats.org/officeDocument/2006/math">
                      <m:r>
                        <a:rPr lang="es-ES" b="1" i="1" dirty="0">
                          <a:latin typeface="Cambria Math" panose="02040503050406030204" pitchFamily="18" charset="0"/>
                        </a:rPr>
                        <m:t>𝒇</m:t>
                      </m:r>
                      <m:r>
                        <a:rPr lang="es-ES" b="1" i="1" dirty="0">
                          <a:latin typeface="Cambria Math" panose="02040503050406030204" pitchFamily="18" charset="0"/>
                        </a:rPr>
                        <m:t>:</m:t>
                      </m:r>
                      <m:r>
                        <a:rPr lang="es-CL" b="1" i="1">
                          <a:latin typeface="Cambria Math" panose="02040503050406030204" pitchFamily="18" charset="0"/>
                        </a:rPr>
                        <m:t>𝑨</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𝑩</m:t>
                      </m:r>
                      <m:r>
                        <m:rPr>
                          <m:nor/>
                        </m:rPr>
                        <a:rPr lang="es-ES" b="1" dirty="0"/>
                        <m:t> </m:t>
                      </m:r>
                    </m:oMath>
                  </m:oMathPara>
                </a14:m>
                <a:endParaRPr lang="es-CL" b="1" dirty="0"/>
              </a:p>
              <a:p>
                <a:r>
                  <a:rPr lang="es-ES" b="1" dirty="0"/>
                  <a:t>Si y sólo si se cumplen las siguientes condiciones:</a:t>
                </a:r>
                <a:endParaRPr lang="en-US" b="1" dirty="0"/>
              </a:p>
            </p:txBody>
          </p:sp>
        </mc:Choice>
        <mc:Fallback xmlns="">
          <p:sp>
            <p:nvSpPr>
              <p:cNvPr id="9" name="Rectángulo 8"/>
              <p:cNvSpPr>
                <a:spLocks noRot="1" noChangeAspect="1" noMove="1" noResize="1" noEditPoints="1" noAdjustHandles="1" noChangeArrowheads="1" noChangeShapeType="1" noTextEdit="1"/>
              </p:cNvSpPr>
              <p:nvPr/>
            </p:nvSpPr>
            <p:spPr>
              <a:xfrm>
                <a:off x="2858126" y="3746847"/>
                <a:ext cx="6092825" cy="923330"/>
              </a:xfrm>
              <a:prstGeom prst="rect">
                <a:avLst/>
              </a:prstGeom>
              <a:blipFill>
                <a:blip r:embed="rId3"/>
                <a:stretch>
                  <a:fillRect l="-901" t="-3974" b="-993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5556" y="5107944"/>
                <a:ext cx="5400600"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L" b="1" i="1">
                          <a:solidFill>
                            <a:srgbClr val="0033CC"/>
                          </a:solidFill>
                          <a:latin typeface="Cambria Math" panose="02040503050406030204" pitchFamily="18" charset="0"/>
                          <a:ea typeface="Cambria Math" panose="02040503050406030204" pitchFamily="18" charset="0"/>
                        </a:rPr>
                        <m:t>𝒊</m:t>
                      </m:r>
                      <m:r>
                        <a:rPr lang="es-CL" b="1" i="1">
                          <a:solidFill>
                            <a:srgbClr val="0033CC"/>
                          </a:solidFill>
                          <a:latin typeface="Cambria Math" panose="02040503050406030204" pitchFamily="18" charset="0"/>
                          <a:ea typeface="Cambria Math" panose="02040503050406030204" pitchFamily="18" charset="0"/>
                        </a:rPr>
                        <m:t>)  ∀</m:t>
                      </m:r>
                      <m:r>
                        <a:rPr lang="es-CL" b="1" i="1">
                          <a:latin typeface="Cambria Math" panose="02040503050406030204" pitchFamily="18" charset="0"/>
                          <a:ea typeface="Cambria Math" panose="02040503050406030204" pitchFamily="18" charset="0"/>
                        </a:rPr>
                        <m:t>𝒂</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𝑨</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𝒃</m:t>
                      </m:r>
                      <m:r>
                        <a:rPr lang="es-CL" b="1" i="1">
                          <a:latin typeface="Cambria Math" panose="02040503050406030204" pitchFamily="18" charset="0"/>
                          <a:ea typeface="Cambria Math" panose="02040503050406030204" pitchFamily="18" charset="0"/>
                        </a:rPr>
                        <m:t>∈</m:t>
                      </m:r>
                      <m:f>
                        <m:fPr>
                          <m:type m:val="lin"/>
                          <m:ctrlPr>
                            <a:rPr lang="es-CL" b="1" i="1">
                              <a:latin typeface="Cambria Math" panose="02040503050406030204" pitchFamily="18" charset="0"/>
                              <a:ea typeface="Cambria Math" panose="02040503050406030204" pitchFamily="18" charset="0"/>
                            </a:rPr>
                          </m:ctrlPr>
                        </m:fPr>
                        <m:num>
                          <m:r>
                            <a:rPr lang="es-CL" b="1" i="1">
                              <a:latin typeface="Cambria Math" panose="02040503050406030204" pitchFamily="18" charset="0"/>
                              <a:ea typeface="Cambria Math" panose="02040503050406030204" pitchFamily="18" charset="0"/>
                            </a:rPr>
                            <m:t>𝑩</m:t>
                          </m:r>
                        </m:num>
                        <m:den>
                          <m:d>
                            <m:dPr>
                              <m:ctrlPr>
                                <a:rPr lang="es-CL" b="1"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ea typeface="Cambria Math" panose="02040503050406030204" pitchFamily="18" charset="0"/>
                                </a:rPr>
                                <m:t>𝒂</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𝒃</m:t>
                              </m:r>
                            </m:e>
                          </m:d>
                        </m:den>
                      </m:f>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𝒇</m:t>
                      </m:r>
                      <m:r>
                        <a:rPr lang="es-CL" b="1" i="1">
                          <a:latin typeface="Cambria Math" panose="02040503050406030204" pitchFamily="18" charset="0"/>
                          <a:ea typeface="Cambria Math" panose="02040503050406030204" pitchFamily="18" charset="0"/>
                        </a:rPr>
                        <m:t>, </m:t>
                      </m:r>
                    </m:oMath>
                  </m:oMathPara>
                </a14:m>
                <a:endParaRPr lang="es-CL" b="1" i="1" dirty="0">
                  <a:latin typeface="Cambria Math" panose="02040503050406030204" pitchFamily="18" charset="0"/>
                  <a:ea typeface="Cambria Math" panose="02040503050406030204" pitchFamily="18" charset="0"/>
                </a:endParaRPr>
              </a:p>
              <a:p>
                <a:r>
                  <a:rPr lang="es-CL" b="1" dirty="0" smtClean="0">
                    <a:ea typeface="Cambria Math" panose="02040503050406030204" pitchFamily="18" charset="0"/>
                  </a:rPr>
                  <a:t>                             </a:t>
                </a:r>
                <a14:m>
                  <m:oMath xmlns:m="http://schemas.openxmlformats.org/officeDocument/2006/math">
                    <m:r>
                      <a:rPr lang="es-CL" b="1" i="1">
                        <a:latin typeface="Cambria Math" panose="02040503050406030204" pitchFamily="18" charset="0"/>
                        <a:ea typeface="Cambria Math" panose="02040503050406030204" pitchFamily="18" charset="0"/>
                      </a:rPr>
                      <m:t>𝒐</m:t>
                    </m:r>
                    <m:r>
                      <a:rPr lang="es-CL" b="1" i="1">
                        <a:latin typeface="Cambria Math" panose="02040503050406030204" pitchFamily="18" charset="0"/>
                        <a:ea typeface="Cambria Math" panose="02040503050406030204" pitchFamily="18" charset="0"/>
                      </a:rPr>
                      <m:t> </m:t>
                    </m:r>
                    <m:r>
                      <a:rPr lang="es-CL" b="1" i="1">
                        <a:latin typeface="Cambria Math" panose="02040503050406030204" pitchFamily="18" charset="0"/>
                        <a:ea typeface="Cambria Math" panose="02040503050406030204" pitchFamily="18" charset="0"/>
                      </a:rPr>
                      <m:t>𝒃𝒊𝒆𝒏</m:t>
                    </m:r>
                    <m:r>
                      <a:rPr lang="es-CL" b="1" i="1">
                        <a:latin typeface="Cambria Math" panose="02040503050406030204" pitchFamily="18" charset="0"/>
                        <a:ea typeface="Cambria Math" panose="02040503050406030204" pitchFamily="18" charset="0"/>
                      </a:rPr>
                      <m:t> </m:t>
                    </m:r>
                    <m:r>
                      <a:rPr lang="es-CL" b="1" i="1">
                        <a:latin typeface="Cambria Math" panose="02040503050406030204" pitchFamily="18" charset="0"/>
                        <a:ea typeface="Cambria Math" panose="02040503050406030204" pitchFamily="18" charset="0"/>
                      </a:rPr>
                      <m:t>𝒇</m:t>
                    </m:r>
                    <m:d>
                      <m:dPr>
                        <m:ctrlPr>
                          <a:rPr lang="es-CL" b="1"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ea typeface="Cambria Math" panose="02040503050406030204" pitchFamily="18" charset="0"/>
                          </a:rPr>
                          <m:t>𝒂</m:t>
                        </m:r>
                      </m:e>
                    </m:d>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𝒃</m:t>
                    </m:r>
                  </m:oMath>
                </a14:m>
                <a:r>
                  <a:rPr lang="es-CL" b="1" dirty="0"/>
                  <a:t> </a:t>
                </a:r>
              </a:p>
            </p:txBody>
          </p:sp>
        </mc:Choice>
        <mc:Fallback xmlns="">
          <p:sp>
            <p:nvSpPr>
              <p:cNvPr id="10" name="Rectángulo 9"/>
              <p:cNvSpPr>
                <a:spLocks noRot="1" noChangeAspect="1" noMove="1" noResize="1" noEditPoints="1" noAdjustHandles="1" noChangeArrowheads="1" noChangeShapeType="1" noTextEdit="1"/>
              </p:cNvSpPr>
              <p:nvPr/>
            </p:nvSpPr>
            <p:spPr>
              <a:xfrm>
                <a:off x="-85556" y="5107944"/>
                <a:ext cx="5400600" cy="646331"/>
              </a:xfrm>
              <a:prstGeom prst="rect">
                <a:avLst/>
              </a:prstGeom>
              <a:blipFill>
                <a:blip r:embed="rId4"/>
                <a:stretch>
                  <a:fillRect t="-66038" b="-5943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6072252" y="5194264"/>
                <a:ext cx="6092825"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CL" b="1" i="1" smtClean="0">
                          <a:solidFill>
                            <a:srgbClr val="0033CC"/>
                          </a:solidFill>
                          <a:latin typeface="Cambria Math" panose="02040503050406030204" pitchFamily="18" charset="0"/>
                        </a:rPr>
                        <m:t>𝒊𝒊</m:t>
                      </m:r>
                      <m:r>
                        <a:rPr lang="es-CL" b="1" i="1" smtClean="0">
                          <a:solidFill>
                            <a:srgbClr val="0033CC"/>
                          </a:solidFill>
                          <a:latin typeface="Cambria Math" panose="02040503050406030204" pitchFamily="18" charset="0"/>
                        </a:rPr>
                        <m:t>) </m:t>
                      </m:r>
                      <m:r>
                        <a:rPr lang="es-CL" b="1" i="1">
                          <a:latin typeface="Cambria Math" panose="02040503050406030204" pitchFamily="18" charset="0"/>
                        </a:rPr>
                        <m:t>𝑺𝒊</m:t>
                      </m:r>
                      <m:r>
                        <a:rPr lang="es-CL" b="1" i="1">
                          <a:latin typeface="Cambria Math" panose="02040503050406030204" pitchFamily="18" charset="0"/>
                        </a:rPr>
                        <m:t> </m:t>
                      </m:r>
                      <m:d>
                        <m:dPr>
                          <m:ctrlPr>
                            <a:rPr lang="es-CL" b="1" i="1">
                              <a:latin typeface="Cambria Math" panose="02040503050406030204" pitchFamily="18" charset="0"/>
                            </a:rPr>
                          </m:ctrlPr>
                        </m:dPr>
                        <m:e>
                          <m:r>
                            <a:rPr lang="es-CL" b="1" i="1">
                              <a:latin typeface="Cambria Math" panose="02040503050406030204" pitchFamily="18" charset="0"/>
                            </a:rPr>
                            <m:t>𝒂</m:t>
                          </m:r>
                          <m:r>
                            <a:rPr lang="es-CL" b="1" i="1">
                              <a:latin typeface="Cambria Math" panose="02040503050406030204" pitchFamily="18" charset="0"/>
                            </a:rPr>
                            <m:t>,</m:t>
                          </m:r>
                          <m:r>
                            <a:rPr lang="es-CL" b="1" i="1">
                              <a:latin typeface="Cambria Math" panose="02040503050406030204" pitchFamily="18" charset="0"/>
                            </a:rPr>
                            <m:t>𝒃</m:t>
                          </m:r>
                        </m:e>
                      </m:d>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𝒇</m:t>
                      </m:r>
                      <m:r>
                        <a:rPr lang="es-CL" b="1" i="1">
                          <a:latin typeface="Cambria Math" panose="02040503050406030204" pitchFamily="18" charset="0"/>
                          <a:ea typeface="Cambria Math" panose="02040503050406030204" pitchFamily="18" charset="0"/>
                        </a:rPr>
                        <m:t>  </m:t>
                      </m:r>
                      <m:r>
                        <a:rPr lang="es-CL" b="1" i="1">
                          <a:latin typeface="Cambria Math" panose="02040503050406030204" pitchFamily="18" charset="0"/>
                          <a:ea typeface="Cambria Math" panose="02040503050406030204" pitchFamily="18" charset="0"/>
                        </a:rPr>
                        <m:t>𝒚</m:t>
                      </m:r>
                      <m:r>
                        <a:rPr lang="es-CL" b="1" i="1">
                          <a:latin typeface="Cambria Math" panose="02040503050406030204" pitchFamily="18" charset="0"/>
                          <a:ea typeface="Cambria Math" panose="02040503050406030204" pitchFamily="18" charset="0"/>
                        </a:rPr>
                        <m:t>  </m:t>
                      </m:r>
                      <m:d>
                        <m:dPr>
                          <m:ctrlPr>
                            <a:rPr lang="es-CL" b="1"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ea typeface="Cambria Math" panose="02040503050406030204" pitchFamily="18" charset="0"/>
                            </a:rPr>
                            <m:t>𝒂</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𝒄</m:t>
                          </m:r>
                        </m:e>
                      </m:d>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𝒇</m:t>
                      </m:r>
                      <m:r>
                        <a:rPr lang="es-CL" b="1" i="1">
                          <a:latin typeface="Cambria Math" panose="02040503050406030204" pitchFamily="18" charset="0"/>
                          <a:ea typeface="Cambria Math" panose="02040503050406030204" pitchFamily="18" charset="0"/>
                        </a:rPr>
                        <m:t>, </m:t>
                      </m:r>
                    </m:oMath>
                  </m:oMathPara>
                </a14:m>
                <a:endParaRPr lang="es-CL" b="1" i="1" dirty="0">
                  <a:latin typeface="Cambria Math" panose="02040503050406030204" pitchFamily="18" charset="0"/>
                  <a:ea typeface="Cambria Math" panose="02040503050406030204" pitchFamily="18" charset="0"/>
                </a:endParaRPr>
              </a:p>
              <a:p>
                <a14:m>
                  <m:oMath xmlns:m="http://schemas.openxmlformats.org/officeDocument/2006/math">
                    <m:r>
                      <a:rPr lang="es-ES" b="1" i="1" smtClean="0">
                        <a:latin typeface="Cambria Math" panose="02040503050406030204" pitchFamily="18" charset="0"/>
                        <a:ea typeface="Cambria Math" panose="02040503050406030204" pitchFamily="18" charset="0"/>
                      </a:rPr>
                      <m:t>                                 </m:t>
                    </m:r>
                    <m:r>
                      <a:rPr lang="es-CL" b="1" i="1">
                        <a:latin typeface="Cambria Math" panose="02040503050406030204" pitchFamily="18" charset="0"/>
                        <a:ea typeface="Cambria Math" panose="02040503050406030204" pitchFamily="18" charset="0"/>
                      </a:rPr>
                      <m:t>𝒆𝒏𝒕𝒐𝒏𝒄𝒆𝒔</m:t>
                    </m:r>
                    <m:r>
                      <a:rPr lang="es-CL" b="1" i="1">
                        <a:latin typeface="Cambria Math" panose="02040503050406030204" pitchFamily="18" charset="0"/>
                        <a:ea typeface="Cambria Math" panose="02040503050406030204" pitchFamily="18" charset="0"/>
                      </a:rPr>
                      <m:t> </m:t>
                    </m:r>
                    <m:r>
                      <a:rPr lang="es-CL" b="1" i="1">
                        <a:latin typeface="Cambria Math" panose="02040503050406030204" pitchFamily="18" charset="0"/>
                        <a:ea typeface="Cambria Math" panose="02040503050406030204" pitchFamily="18" charset="0"/>
                      </a:rPr>
                      <m:t>𝒃</m:t>
                    </m:r>
                    <m:r>
                      <a:rPr lang="es-CL" b="1" i="1">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𝒄</m:t>
                    </m:r>
                  </m:oMath>
                </a14:m>
                <a:r>
                  <a:rPr lang="es-CL" b="1" dirty="0"/>
                  <a:t> </a:t>
                </a:r>
              </a:p>
            </p:txBody>
          </p:sp>
        </mc:Choice>
        <mc:Fallback xmlns="">
          <p:sp>
            <p:nvSpPr>
              <p:cNvPr id="11" name="Rectángulo 10"/>
              <p:cNvSpPr>
                <a:spLocks noRot="1" noChangeAspect="1" noMove="1" noResize="1" noEditPoints="1" noAdjustHandles="1" noChangeArrowheads="1" noChangeShapeType="1" noTextEdit="1"/>
              </p:cNvSpPr>
              <p:nvPr/>
            </p:nvSpPr>
            <p:spPr>
              <a:xfrm>
                <a:off x="6072252" y="5194264"/>
                <a:ext cx="6092825" cy="646331"/>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698379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ppt_w</p:attrName>
                                        </p:attrNameLst>
                                      </p:cBhvr>
                                      <p:tavLst>
                                        <p:tav tm="0" fmla="#ppt_w*sin(2.5*pi*$)">
                                          <p:val>
                                            <p:fltVal val="0"/>
                                          </p:val>
                                        </p:tav>
                                        <p:tav tm="100000">
                                          <p:val>
                                            <p:fltVal val="1"/>
                                          </p:val>
                                        </p:tav>
                                      </p:tavLst>
                                    </p:anim>
                                    <p:anim calcmode="lin" valueType="num">
                                      <p:cBhvr>
                                        <p:cTn id="4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_tradnl" dirty="0" smtClean="0"/>
              <a:t>Función</a:t>
            </a:r>
            <a:endParaRPr lang="es-ES_tradnl" dirty="0"/>
          </a:p>
        </p:txBody>
      </p:sp>
      <p:sp>
        <p:nvSpPr>
          <p:cNvPr id="12291" name="2 Marcador de contenido"/>
          <p:cNvSpPr>
            <a:spLocks noGrp="1"/>
          </p:cNvSpPr>
          <p:nvPr>
            <p:ph sz="quarter" idx="1"/>
          </p:nvPr>
        </p:nvSpPr>
        <p:spPr>
          <a:xfrm>
            <a:off x="1979612" y="1600201"/>
            <a:ext cx="7467600" cy="4873625"/>
          </a:xfrm>
        </p:spPr>
        <p:txBody>
          <a:bodyPr/>
          <a:lstStyle/>
          <a:p>
            <a:pPr eaLnBrk="1" hangingPunct="1"/>
            <a:r>
              <a:rPr lang="es-ES_tradnl" altLang="es-EC" sz="1800" b="1" dirty="0"/>
              <a:t>Conceptos:</a:t>
            </a:r>
          </a:p>
          <a:p>
            <a:pPr eaLnBrk="1" hangingPunct="1">
              <a:buFont typeface="Wingdings" panose="05000000000000000000" pitchFamily="2" charset="2"/>
              <a:buNone/>
            </a:pPr>
            <a:endParaRPr lang="es-ES_tradnl" altLang="es-EC" sz="1800" b="1" dirty="0"/>
          </a:p>
          <a:p>
            <a:pPr lvl="1" eaLnBrk="1" hangingPunct="1"/>
            <a:r>
              <a:rPr lang="es-ES_tradnl" altLang="es-EC" sz="1800" i="1" dirty="0"/>
              <a:t>Dominio</a:t>
            </a:r>
            <a:r>
              <a:rPr lang="es-ES_tradnl" altLang="es-EC" sz="1800" dirty="0"/>
              <a:t>: es el conjunto de todos los valores para los cuales 	            está definida la función y se denota </a:t>
            </a:r>
            <a:r>
              <a:rPr lang="es-ES_tradnl" altLang="es-EC" sz="1800" b="1" dirty="0" err="1"/>
              <a:t>Dom</a:t>
            </a:r>
            <a:r>
              <a:rPr lang="es-ES_tradnl" altLang="es-EC" sz="1800" b="1" dirty="0"/>
              <a:t> </a:t>
            </a:r>
            <a:r>
              <a:rPr lang="es-ES_tradnl" altLang="es-EC" sz="1800" b="1" i="1" dirty="0"/>
              <a:t>f</a:t>
            </a:r>
            <a:r>
              <a:rPr lang="es-ES_tradnl" altLang="es-EC" sz="1800" dirty="0"/>
              <a:t>.</a:t>
            </a:r>
          </a:p>
          <a:p>
            <a:pPr lvl="1" eaLnBrk="1" hangingPunct="1"/>
            <a:r>
              <a:rPr lang="es-ES_tradnl" altLang="es-EC" sz="1800" i="1" dirty="0"/>
              <a:t>Rango : </a:t>
            </a:r>
            <a:r>
              <a:rPr lang="es-ES_tradnl" altLang="es-EC" sz="1800" dirty="0"/>
              <a:t>es el conjunto de todos los valores que toma la 	            variable dependiente </a:t>
            </a:r>
            <a:r>
              <a:rPr lang="es-ES_tradnl" altLang="es-EC" sz="1800" i="1" dirty="0"/>
              <a:t>(Y), </a:t>
            </a:r>
            <a:r>
              <a:rPr lang="es-ES_tradnl" altLang="es-EC" sz="1800" dirty="0"/>
              <a:t>y se denota </a:t>
            </a:r>
            <a:r>
              <a:rPr lang="es-ES_tradnl" altLang="es-EC" sz="1800" b="1" dirty="0" err="1"/>
              <a:t>Ran</a:t>
            </a:r>
            <a:r>
              <a:rPr lang="es-ES_tradnl" altLang="es-EC" sz="1800" b="1" dirty="0"/>
              <a:t> </a:t>
            </a:r>
            <a:r>
              <a:rPr lang="es-ES_tradnl" altLang="es-EC" sz="1800" b="1" i="1" dirty="0"/>
              <a:t>f</a:t>
            </a:r>
            <a:r>
              <a:rPr lang="es-ES_tradnl" altLang="es-EC" sz="1800" dirty="0"/>
              <a:t>.</a:t>
            </a:r>
          </a:p>
          <a:p>
            <a:pPr lvl="1" eaLnBrk="1" hangingPunct="1"/>
            <a:r>
              <a:rPr lang="es-ES_tradnl" altLang="es-EC" sz="1800" i="1" dirty="0"/>
              <a:t>Función Creciente: </a:t>
            </a:r>
            <a:r>
              <a:rPr lang="es-ES_tradnl" altLang="es-EC" sz="1800" dirty="0"/>
              <a:t>es aquella que al aumentar la variable 	            independiente, también aumenta la variable                 	            dependiente.</a:t>
            </a:r>
          </a:p>
          <a:p>
            <a:pPr lvl="1" eaLnBrk="1" hangingPunct="1"/>
            <a:r>
              <a:rPr lang="es-ES_tradnl" altLang="es-EC" sz="1800" i="1" dirty="0"/>
              <a:t>Función Decreciente: </a:t>
            </a:r>
            <a:r>
              <a:rPr lang="es-ES_tradnl" altLang="es-EC" sz="1800" dirty="0"/>
              <a:t>es aquella que al aumentar la variable 	            independiente, la variable dependiente disminuye.</a:t>
            </a:r>
          </a:p>
        </p:txBody>
      </p:sp>
    </p:spTree>
    <p:extLst>
      <p:ext uri="{BB962C8B-B14F-4D97-AF65-F5344CB8AC3E}">
        <p14:creationId xmlns:p14="http://schemas.microsoft.com/office/powerpoint/2010/main" val="2962109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heel(1)">
                                      <p:cBhvr>
                                        <p:cTn id="12" dur="2000"/>
                                        <p:tgtEl>
                                          <p:spTgt spid="12291">
                                            <p:txEl>
                                              <p:pRg st="0" end="0"/>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wheel(1)">
                                      <p:cBhvr>
                                        <p:cTn id="15" dur="2000"/>
                                        <p:tgtEl>
                                          <p:spTgt spid="12291">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wheel(1)">
                                      <p:cBhvr>
                                        <p:cTn id="18" dur="2000"/>
                                        <p:tgtEl>
                                          <p:spTgt spid="12291">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wheel(1)">
                                      <p:cBhvr>
                                        <p:cTn id="21" dur="2000"/>
                                        <p:tgtEl>
                                          <p:spTgt spid="12291">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wheel(1)">
                                      <p:cBhvr>
                                        <p:cTn id="24" dur="20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0" build="p"/>
    </p:bldLst>
  </p:timing>
</p:sld>
</file>

<file path=ppt/theme/theme1.xml><?xml version="1.0" encoding="utf-8"?>
<a:theme xmlns:a="http://schemas.openxmlformats.org/drawingml/2006/main" name="Matemáticas 16 X 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6_TF02787947.potx" id="{47904E6C-F941-4E76-BCE5-98990F587331}" vid="{E19800A4-2B41-4D60-89B5-7A2C3CED113C}"/>
    </a:ext>
  </a:extLst>
</a:theme>
</file>

<file path=ppt/theme/theme2.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sobre matemáticas para el ámbito educativo con Pi (panorámica)</Template>
  <TotalTime>2216</TotalTime>
  <Words>1496</Words>
  <Application>Microsoft Office PowerPoint</Application>
  <PresentationFormat>Personalizado</PresentationFormat>
  <Paragraphs>377</Paragraphs>
  <Slides>42</Slides>
  <Notes>7</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8" baseType="lpstr">
      <vt:lpstr>Arial</vt:lpstr>
      <vt:lpstr>Calibri</vt:lpstr>
      <vt:lpstr>Cambria Math</vt:lpstr>
      <vt:lpstr>Century Gothic</vt:lpstr>
      <vt:lpstr>Century Schoolbook</vt:lpstr>
      <vt:lpstr>Eternate</vt:lpstr>
      <vt:lpstr>Euphemia</vt:lpstr>
      <vt:lpstr>Georgia</vt:lpstr>
      <vt:lpstr>Home Education DEMO</vt:lpstr>
      <vt:lpstr>Modern Love</vt:lpstr>
      <vt:lpstr>Symbol</vt:lpstr>
      <vt:lpstr>Times New Roman</vt:lpstr>
      <vt:lpstr>Wingdings</vt:lpstr>
      <vt:lpstr>Wingdings 2</vt:lpstr>
      <vt:lpstr>Matemáticas 16 X 9</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Función</vt:lpstr>
      <vt:lpstr>Presentación de PowerPoint</vt:lpstr>
      <vt:lpstr>Clasificación</vt:lpstr>
      <vt:lpstr>Presentación de PowerPoint</vt:lpstr>
      <vt:lpstr>Presentación de PowerPoint</vt:lpstr>
      <vt:lpstr>Función</vt:lpstr>
      <vt:lpstr>Función</vt:lpstr>
      <vt:lpstr>Función</vt:lpstr>
      <vt:lpstr>Presentación de PowerPoint</vt:lpstr>
      <vt:lpstr>I. Función Lineal</vt:lpstr>
      <vt:lpstr>I. Función Lineal</vt:lpstr>
      <vt:lpstr>I. Función Lineal</vt:lpstr>
      <vt:lpstr>I. Función Lineal</vt:lpstr>
      <vt:lpstr>I. Función Lineal</vt:lpstr>
      <vt:lpstr>I. Función lineal</vt:lpstr>
      <vt:lpstr>I. Función Lineal</vt:lpstr>
      <vt:lpstr>I. Función Lineal</vt:lpstr>
      <vt:lpstr>I. Función Lineal</vt:lpstr>
      <vt:lpstr>I. Función Lineal</vt:lpstr>
      <vt:lpstr>I. Función Lineal</vt:lpstr>
      <vt:lpstr>I. Función Lineal</vt:lpstr>
      <vt:lpstr>I. Función Lineal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43</cp:revision>
  <dcterms:created xsi:type="dcterms:W3CDTF">2024-01-08T17:35:26Z</dcterms:created>
  <dcterms:modified xsi:type="dcterms:W3CDTF">2025-06-09T17:36:00Z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