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2" r:id="rId15"/>
    <p:sldId id="271" r:id="rId16"/>
    <p:sldId id="275" r:id="rId17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75C16-F3C9-473A-8B13-C1FE4285319C}" type="datetimeFigureOut">
              <a:rPr lang="es-EC" smtClean="0"/>
              <a:t>9/6/2025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8E9D5-60A8-44BA-971E-77DB29390AE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82452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75C16-F3C9-473A-8B13-C1FE4285319C}" type="datetimeFigureOut">
              <a:rPr lang="es-EC" smtClean="0"/>
              <a:t>9/6/2025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8E9D5-60A8-44BA-971E-77DB29390AE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23085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75C16-F3C9-473A-8B13-C1FE4285319C}" type="datetimeFigureOut">
              <a:rPr lang="es-EC" smtClean="0"/>
              <a:t>9/6/2025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8E9D5-60A8-44BA-971E-77DB29390AE8}" type="slidenum">
              <a:rPr lang="es-EC" smtClean="0"/>
              <a:t>‹Nº›</a:t>
            </a:fld>
            <a:endParaRPr lang="es-EC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155914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75C16-F3C9-473A-8B13-C1FE4285319C}" type="datetimeFigureOut">
              <a:rPr lang="es-EC" smtClean="0"/>
              <a:t>9/6/2025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8E9D5-60A8-44BA-971E-77DB29390AE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133937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75C16-F3C9-473A-8B13-C1FE4285319C}" type="datetimeFigureOut">
              <a:rPr lang="es-EC" smtClean="0"/>
              <a:t>9/6/2025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8E9D5-60A8-44BA-971E-77DB29390AE8}" type="slidenum">
              <a:rPr lang="es-EC" smtClean="0"/>
              <a:t>‹Nº›</a:t>
            </a:fld>
            <a:endParaRPr lang="es-EC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014839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75C16-F3C9-473A-8B13-C1FE4285319C}" type="datetimeFigureOut">
              <a:rPr lang="es-EC" smtClean="0"/>
              <a:t>9/6/2025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8E9D5-60A8-44BA-971E-77DB29390AE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939671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75C16-F3C9-473A-8B13-C1FE4285319C}" type="datetimeFigureOut">
              <a:rPr lang="es-EC" smtClean="0"/>
              <a:t>9/6/2025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8E9D5-60A8-44BA-971E-77DB29390AE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5789307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75C16-F3C9-473A-8B13-C1FE4285319C}" type="datetimeFigureOut">
              <a:rPr lang="es-EC" smtClean="0"/>
              <a:t>9/6/2025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8E9D5-60A8-44BA-971E-77DB29390AE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35035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75C16-F3C9-473A-8B13-C1FE4285319C}" type="datetimeFigureOut">
              <a:rPr lang="es-EC" smtClean="0"/>
              <a:t>9/6/2025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8E9D5-60A8-44BA-971E-77DB29390AE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55472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75C16-F3C9-473A-8B13-C1FE4285319C}" type="datetimeFigureOut">
              <a:rPr lang="es-EC" smtClean="0"/>
              <a:t>9/6/2025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8E9D5-60A8-44BA-971E-77DB29390AE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00112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75C16-F3C9-473A-8B13-C1FE4285319C}" type="datetimeFigureOut">
              <a:rPr lang="es-EC" smtClean="0"/>
              <a:t>9/6/2025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8E9D5-60A8-44BA-971E-77DB29390AE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285464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75C16-F3C9-473A-8B13-C1FE4285319C}" type="datetimeFigureOut">
              <a:rPr lang="es-EC" smtClean="0"/>
              <a:t>9/6/2025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8E9D5-60A8-44BA-971E-77DB29390AE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83977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75C16-F3C9-473A-8B13-C1FE4285319C}" type="datetimeFigureOut">
              <a:rPr lang="es-EC" smtClean="0"/>
              <a:t>9/6/2025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8E9D5-60A8-44BA-971E-77DB29390AE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59376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75C16-F3C9-473A-8B13-C1FE4285319C}" type="datetimeFigureOut">
              <a:rPr lang="es-EC" smtClean="0"/>
              <a:t>9/6/2025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8E9D5-60A8-44BA-971E-77DB29390AE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71311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75C16-F3C9-473A-8B13-C1FE4285319C}" type="datetimeFigureOut">
              <a:rPr lang="es-EC" smtClean="0"/>
              <a:t>9/6/2025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8E9D5-60A8-44BA-971E-77DB29390AE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9779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75C16-F3C9-473A-8B13-C1FE4285319C}" type="datetimeFigureOut">
              <a:rPr lang="es-EC" smtClean="0"/>
              <a:t>9/6/2025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8E9D5-60A8-44BA-971E-77DB29390AE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29869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75C16-F3C9-473A-8B13-C1FE4285319C}" type="datetimeFigureOut">
              <a:rPr lang="es-EC" smtClean="0"/>
              <a:t>9/6/2025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688E9D5-60A8-44BA-971E-77DB29390AE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78342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C30B4572-D5A7-3BCA-8C97-F5EFCC370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ES_tradnl" dirty="0"/>
              <a:t>II. Función Cuadrática</a:t>
            </a:r>
          </a:p>
        </p:txBody>
      </p:sp>
      <p:sp>
        <p:nvSpPr>
          <p:cNvPr id="37891" name="2 Marcador de contenido">
            <a:extLst>
              <a:ext uri="{FF2B5EF4-FFF2-40B4-BE49-F238E27FC236}">
                <a16:creationId xmlns:a16="http://schemas.microsoft.com/office/drawing/2014/main" id="{399CDAD1-1469-7A7E-2A4E-619E792C8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1"/>
            <a:ext cx="7467600" cy="4873625"/>
          </a:xfrm>
        </p:spPr>
        <p:txBody>
          <a:bodyPr/>
          <a:lstStyle/>
          <a:p>
            <a:pPr eaLnBrk="1" hangingPunct="1"/>
            <a:r>
              <a:rPr lang="es-ES_tradnl" altLang="en-US" sz="1800" dirty="0"/>
              <a:t>Son de la forma:</a:t>
            </a:r>
            <a:endParaRPr lang="es-ES_tradnl" altLang="en-US" sz="600" dirty="0"/>
          </a:p>
          <a:p>
            <a:pPr eaLnBrk="1" hangingPunct="1"/>
            <a:endParaRPr lang="es-ES_tradnl" altLang="en-US" sz="1400" dirty="0"/>
          </a:p>
          <a:p>
            <a:pPr eaLnBrk="1" hangingPunct="1"/>
            <a:endParaRPr lang="es-ES_tradnl" altLang="en-US" sz="1400" dirty="0"/>
          </a:p>
          <a:p>
            <a:pPr eaLnBrk="1" hangingPunct="1"/>
            <a:endParaRPr lang="es-ES_tradnl" altLang="en-US" sz="14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es-ES_tradnl" altLang="en-US" sz="1400" dirty="0"/>
          </a:p>
          <a:p>
            <a:pPr eaLnBrk="1" hangingPunct="1"/>
            <a:endParaRPr lang="es-ES_tradnl" altLang="en-US" sz="1400" dirty="0"/>
          </a:p>
          <a:p>
            <a:pPr eaLnBrk="1" hangingPunct="1"/>
            <a:r>
              <a:rPr lang="es-ES_tradnl" altLang="en-US" sz="1800" b="1" dirty="0"/>
              <a:t>Gráfica:</a:t>
            </a:r>
            <a:endParaRPr lang="es-ES_tradnl" altLang="en-US" sz="1800" dirty="0"/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s-ES_tradnl" altLang="en-US" sz="1500" b="1" dirty="0"/>
              <a:t>			</a:t>
            </a:r>
            <a:r>
              <a:rPr lang="es-ES_tradnl" altLang="en-US" sz="1800" dirty="0"/>
              <a:t>Siempre es una parábola, dependiendo su forma y 		la ubicación de sus coeficientes </a:t>
            </a:r>
            <a:r>
              <a:rPr lang="es-ES_tradnl" altLang="en-US" sz="1800" i="1" dirty="0"/>
              <a:t>a, b </a:t>
            </a:r>
            <a:r>
              <a:rPr lang="es-ES_tradnl" altLang="en-US" sz="1800" dirty="0"/>
              <a:t>y </a:t>
            </a:r>
            <a:r>
              <a:rPr lang="es-ES_tradnl" altLang="en-US" sz="1800" i="1" dirty="0"/>
              <a:t>c</a:t>
            </a:r>
            <a:r>
              <a:rPr lang="es-ES_tradnl" altLang="en-US" sz="1800" dirty="0"/>
              <a:t>.</a:t>
            </a:r>
            <a:endParaRPr lang="es-ES_tradnl" altLang="en-US" sz="1500" b="1" dirty="0"/>
          </a:p>
        </p:txBody>
      </p:sp>
      <p:sp>
        <p:nvSpPr>
          <p:cNvPr id="4" name="3 CuadroTexto">
            <a:extLst>
              <a:ext uri="{FF2B5EF4-FFF2-40B4-BE49-F238E27FC236}">
                <a16:creationId xmlns:a16="http://schemas.microsoft.com/office/drawing/2014/main" id="{C4710DC6-A106-9FC6-D8DE-ECD2F4E17E2B}"/>
              </a:ext>
            </a:extLst>
          </p:cNvPr>
          <p:cNvSpPr txBox="1"/>
          <p:nvPr/>
        </p:nvSpPr>
        <p:spPr>
          <a:xfrm>
            <a:off x="4595813" y="2214564"/>
            <a:ext cx="2571750" cy="3698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s-ES_tradnl" b="1" i="1" dirty="0"/>
              <a:t>f</a:t>
            </a:r>
            <a:r>
              <a:rPr lang="es-ES_tradnl" b="1" dirty="0"/>
              <a:t>(</a:t>
            </a:r>
            <a:r>
              <a:rPr lang="es-ES_tradnl" b="1" i="1" dirty="0"/>
              <a:t>x</a:t>
            </a:r>
            <a:r>
              <a:rPr lang="es-ES_tradnl" b="1" dirty="0"/>
              <a:t>) = </a:t>
            </a:r>
            <a:r>
              <a:rPr lang="es-ES_tradnl" b="1" i="1" dirty="0"/>
              <a:t>ax² + bx + c</a:t>
            </a:r>
          </a:p>
        </p:txBody>
      </p:sp>
    </p:spTree>
    <p:extLst>
      <p:ext uri="{BB962C8B-B14F-4D97-AF65-F5344CB8AC3E}">
        <p14:creationId xmlns:p14="http://schemas.microsoft.com/office/powerpoint/2010/main" val="1743101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7891" grpId="0" build="p"/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08A7592D-8CD1-279F-CFFF-F3AD5B06A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ES_tradnl" dirty="0"/>
              <a:t>II. Función Cuadrática</a:t>
            </a:r>
          </a:p>
        </p:txBody>
      </p:sp>
      <p:sp>
        <p:nvSpPr>
          <p:cNvPr id="47107" name="2 Marcador de contenido">
            <a:extLst>
              <a:ext uri="{FF2B5EF4-FFF2-40B4-BE49-F238E27FC236}">
                <a16:creationId xmlns:a16="http://schemas.microsoft.com/office/drawing/2014/main" id="{47060B7B-4540-DAC6-54CF-5E3F55C1A0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1"/>
            <a:ext cx="7467600" cy="4873625"/>
          </a:xfrm>
        </p:spPr>
        <p:txBody>
          <a:bodyPr/>
          <a:lstStyle/>
          <a:p>
            <a:pPr eaLnBrk="1" hangingPunct="1"/>
            <a:r>
              <a:rPr lang="es-ES_tradnl" altLang="en-US" sz="1800" b="1" i="1" dirty="0"/>
              <a:t>Naturaleza de las raíces de una ecuación de 2º grado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_tradnl" altLang="en-US" sz="1800" b="1" i="1" dirty="0"/>
              <a:t>	</a:t>
            </a:r>
            <a:r>
              <a:rPr lang="es-ES_tradnl" altLang="en-US" sz="1800" dirty="0"/>
              <a:t>Si f(x) = 0, tendremos que ax² + </a:t>
            </a:r>
            <a:r>
              <a:rPr lang="es-ES_tradnl" altLang="en-US" sz="1800" dirty="0" err="1"/>
              <a:t>bx</a:t>
            </a:r>
            <a:r>
              <a:rPr lang="es-ES_tradnl" altLang="en-US" sz="1800" dirty="0"/>
              <a:t> + c = 0, llamada </a:t>
            </a:r>
            <a:r>
              <a:rPr lang="es-ES_tradnl" altLang="en-US" sz="1800" b="1" dirty="0"/>
              <a:t>Ecuación de 2º grado </a:t>
            </a:r>
            <a:r>
              <a:rPr lang="es-ES_tradnl" altLang="en-US" sz="1800" dirty="0"/>
              <a:t>en su forma general.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_tradnl" altLang="en-US" sz="1800" dirty="0"/>
              <a:t>	Toda ecuación de 2º grado posee dos soluciones, pudiendo ser </a:t>
            </a:r>
            <a:r>
              <a:rPr lang="es-ES_tradnl" altLang="en-US" sz="1800" b="1" dirty="0"/>
              <a:t>reales o imaginarias</a:t>
            </a:r>
            <a:r>
              <a:rPr lang="es-ES_tradnl" altLang="en-US" sz="1800" dirty="0"/>
              <a:t>, las que vienen dadas por la expresión: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s-ES_tradnl" altLang="en-US" sz="18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es-ES_tradnl" altLang="en-US" sz="1800" dirty="0"/>
          </a:p>
        </p:txBody>
      </p:sp>
      <p:sp>
        <p:nvSpPr>
          <p:cNvPr id="47108" name="3 CuadroTexto">
            <a:extLst>
              <a:ext uri="{FF2B5EF4-FFF2-40B4-BE49-F238E27FC236}">
                <a16:creationId xmlns:a16="http://schemas.microsoft.com/office/drawing/2014/main" id="{9BA261EB-35AB-CD5B-1798-DD7A5FBB34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5564" y="3786188"/>
            <a:ext cx="26431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FB833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C0E5A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en-US" sz="1800" i="1"/>
              <a:t>x</a:t>
            </a:r>
            <a:r>
              <a:rPr lang="es-ES_tradnl" altLang="en-US" sz="1800"/>
              <a:t> = </a:t>
            </a:r>
            <a:r>
              <a:rPr lang="es-ES_tradnl" altLang="en-US" sz="1800" u="sng"/>
              <a:t>-</a:t>
            </a:r>
            <a:r>
              <a:rPr lang="es-ES_tradnl" altLang="en-US" sz="1800" i="1" u="sng"/>
              <a:t>b</a:t>
            </a:r>
            <a:r>
              <a:rPr lang="es-ES_tradnl" altLang="en-US" sz="1800" u="sng"/>
              <a:t> ±√</a:t>
            </a:r>
            <a:r>
              <a:rPr lang="es-ES_tradnl" altLang="en-US" sz="1800" i="1" u="sng"/>
              <a:t>b</a:t>
            </a:r>
            <a:r>
              <a:rPr lang="es-ES_tradnl" altLang="en-US" sz="1800" u="sng"/>
              <a:t>²- 4</a:t>
            </a:r>
            <a:r>
              <a:rPr lang="es-ES_tradnl" altLang="en-US" sz="1800" i="1" u="sng"/>
              <a:t>ac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en-US" sz="1800"/>
              <a:t>              2</a:t>
            </a:r>
            <a:r>
              <a:rPr lang="es-ES_tradnl" altLang="en-US" sz="1800" i="1"/>
              <a:t>a</a:t>
            </a:r>
          </a:p>
        </p:txBody>
      </p:sp>
      <p:cxnSp>
        <p:nvCxnSpPr>
          <p:cNvPr id="6" name="5 Conector recto de flecha">
            <a:extLst>
              <a:ext uri="{FF2B5EF4-FFF2-40B4-BE49-F238E27FC236}">
                <a16:creationId xmlns:a16="http://schemas.microsoft.com/office/drawing/2014/main" id="{91755ABC-C0BF-D45B-ECB6-15BBB5191BD5}"/>
              </a:ext>
            </a:extLst>
          </p:cNvPr>
          <p:cNvCxnSpPr/>
          <p:nvPr/>
        </p:nvCxnSpPr>
        <p:spPr>
          <a:xfrm flipV="1">
            <a:off x="4595814" y="3500438"/>
            <a:ext cx="1500187" cy="571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110" name="8 Grupo">
            <a:extLst>
              <a:ext uri="{FF2B5EF4-FFF2-40B4-BE49-F238E27FC236}">
                <a16:creationId xmlns:a16="http://schemas.microsoft.com/office/drawing/2014/main" id="{E1F8A0B4-3C54-75FB-157B-BBC1C6F53F45}"/>
              </a:ext>
            </a:extLst>
          </p:cNvPr>
          <p:cNvGrpSpPr>
            <a:grpSpLocks/>
          </p:cNvGrpSpPr>
          <p:nvPr/>
        </p:nvGrpSpPr>
        <p:grpSpPr bwMode="auto">
          <a:xfrm>
            <a:off x="6238876" y="3286126"/>
            <a:ext cx="2143125" cy="923925"/>
            <a:chOff x="4718636" y="3643314"/>
            <a:chExt cx="2143140" cy="923330"/>
          </a:xfrm>
        </p:grpSpPr>
        <p:sp>
          <p:nvSpPr>
            <p:cNvPr id="47123" name="6 CuadroTexto">
              <a:extLst>
                <a:ext uri="{FF2B5EF4-FFF2-40B4-BE49-F238E27FC236}">
                  <a16:creationId xmlns:a16="http://schemas.microsoft.com/office/drawing/2014/main" id="{F155EF4B-7C1A-0B2B-67EE-4FF5483454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18636" y="3643314"/>
              <a:ext cx="2143140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6FB833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C0E5A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_tradnl" altLang="en-US" sz="1800" i="1"/>
                <a:t>x</a:t>
              </a:r>
              <a:r>
                <a:rPr lang="es-ES_tradnl" altLang="en-US" sz="1800"/>
                <a:t>  = </a:t>
              </a:r>
              <a:r>
                <a:rPr lang="es-ES_tradnl" altLang="en-US" sz="1800" u="sng"/>
                <a:t>-</a:t>
              </a:r>
              <a:r>
                <a:rPr lang="es-ES_tradnl" altLang="en-US" sz="1800" i="1" u="sng"/>
                <a:t>b</a:t>
              </a:r>
              <a:r>
                <a:rPr lang="es-ES_tradnl" altLang="en-US" sz="1800" u="sng"/>
                <a:t> ±√</a:t>
              </a:r>
              <a:r>
                <a:rPr lang="es-ES_tradnl" altLang="en-US" sz="1800" i="1" u="sng"/>
                <a:t>b</a:t>
              </a:r>
              <a:r>
                <a:rPr lang="es-ES_tradnl" altLang="en-US" sz="1800" u="sng"/>
                <a:t>²- 4</a:t>
              </a:r>
              <a:r>
                <a:rPr lang="es-ES_tradnl" altLang="en-US" sz="1800" i="1" u="sng"/>
                <a:t>ac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_tradnl" altLang="en-US" sz="1800"/>
                <a:t>              2</a:t>
              </a:r>
              <a:r>
                <a:rPr lang="es-ES_tradnl" altLang="en-US" sz="1800" i="1"/>
                <a:t>a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_tradnl" altLang="en-US" sz="1800"/>
                <a:t> </a:t>
              </a:r>
            </a:p>
          </p:txBody>
        </p:sp>
        <p:sp>
          <p:nvSpPr>
            <p:cNvPr id="8" name="7 CuadroTexto">
              <a:extLst>
                <a:ext uri="{FF2B5EF4-FFF2-40B4-BE49-F238E27FC236}">
                  <a16:creationId xmlns:a16="http://schemas.microsoft.com/office/drawing/2014/main" id="{B10C3CCA-C806-B2AB-3DCE-F854D3355164}"/>
                </a:ext>
              </a:extLst>
            </p:cNvPr>
            <p:cNvSpPr txBox="1"/>
            <p:nvPr/>
          </p:nvSpPr>
          <p:spPr>
            <a:xfrm>
              <a:off x="4858337" y="3786097"/>
              <a:ext cx="217490" cy="25383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s-ES_tradnl" sz="1050" dirty="0"/>
                <a:t>1</a:t>
              </a:r>
            </a:p>
          </p:txBody>
        </p:sp>
      </p:grpSp>
      <p:grpSp>
        <p:nvGrpSpPr>
          <p:cNvPr id="47111" name="13 Grupo">
            <a:extLst>
              <a:ext uri="{FF2B5EF4-FFF2-40B4-BE49-F238E27FC236}">
                <a16:creationId xmlns:a16="http://schemas.microsoft.com/office/drawing/2014/main" id="{13E92658-823C-6C0F-609A-537371F085D4}"/>
              </a:ext>
            </a:extLst>
          </p:cNvPr>
          <p:cNvGrpSpPr>
            <a:grpSpLocks/>
          </p:cNvGrpSpPr>
          <p:nvPr/>
        </p:nvGrpSpPr>
        <p:grpSpPr bwMode="auto">
          <a:xfrm>
            <a:off x="6238876" y="4500564"/>
            <a:ext cx="2143125" cy="923925"/>
            <a:chOff x="4714876" y="4863124"/>
            <a:chExt cx="2143140" cy="923330"/>
          </a:xfrm>
        </p:grpSpPr>
        <p:sp>
          <p:nvSpPr>
            <p:cNvPr id="47121" name="10 CuadroTexto">
              <a:extLst>
                <a:ext uri="{FF2B5EF4-FFF2-40B4-BE49-F238E27FC236}">
                  <a16:creationId xmlns:a16="http://schemas.microsoft.com/office/drawing/2014/main" id="{CF0CCAD4-5245-DCE6-3F4E-8181C3ECB9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14876" y="4863124"/>
              <a:ext cx="2143140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6FB833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C0E5A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_tradnl" altLang="en-US" sz="1800" i="1"/>
                <a:t>x</a:t>
              </a:r>
              <a:r>
                <a:rPr lang="es-ES_tradnl" altLang="en-US" sz="1800"/>
                <a:t>  = </a:t>
              </a:r>
              <a:r>
                <a:rPr lang="es-ES_tradnl" altLang="en-US" sz="1800" u="sng"/>
                <a:t>-</a:t>
              </a:r>
              <a:r>
                <a:rPr lang="es-ES_tradnl" altLang="en-US" sz="1800" i="1" u="sng"/>
                <a:t>b</a:t>
              </a:r>
              <a:r>
                <a:rPr lang="es-ES_tradnl" altLang="en-US" sz="1800" u="sng"/>
                <a:t> ±√</a:t>
              </a:r>
              <a:r>
                <a:rPr lang="es-ES_tradnl" altLang="en-US" sz="1800" i="1" u="sng"/>
                <a:t>b</a:t>
              </a:r>
              <a:r>
                <a:rPr lang="es-ES_tradnl" altLang="en-US" sz="1800" u="sng"/>
                <a:t>²- 4</a:t>
              </a:r>
              <a:r>
                <a:rPr lang="es-ES_tradnl" altLang="en-US" sz="1800" i="1" u="sng"/>
                <a:t>ac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_tradnl" altLang="en-US" sz="1800"/>
                <a:t>              2</a:t>
              </a:r>
              <a:r>
                <a:rPr lang="es-ES_tradnl" altLang="en-US" sz="1800" i="1"/>
                <a:t>a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_tradnl" altLang="en-US" sz="1800"/>
                <a:t> </a:t>
              </a:r>
            </a:p>
          </p:txBody>
        </p:sp>
        <p:sp>
          <p:nvSpPr>
            <p:cNvPr id="13" name="12 CuadroTexto">
              <a:extLst>
                <a:ext uri="{FF2B5EF4-FFF2-40B4-BE49-F238E27FC236}">
                  <a16:creationId xmlns:a16="http://schemas.microsoft.com/office/drawing/2014/main" id="{957D0368-5D98-4B44-3E06-5F88CD59718E}"/>
                </a:ext>
              </a:extLst>
            </p:cNvPr>
            <p:cNvSpPr txBox="1"/>
            <p:nvPr/>
          </p:nvSpPr>
          <p:spPr>
            <a:xfrm>
              <a:off x="4857752" y="5032877"/>
              <a:ext cx="142876" cy="25383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s-ES_tradnl" sz="1050" dirty="0"/>
                <a:t>2</a:t>
              </a:r>
            </a:p>
          </p:txBody>
        </p:sp>
      </p:grpSp>
      <p:cxnSp>
        <p:nvCxnSpPr>
          <p:cNvPr id="16" name="15 Conector recto de flecha">
            <a:extLst>
              <a:ext uri="{FF2B5EF4-FFF2-40B4-BE49-F238E27FC236}">
                <a16:creationId xmlns:a16="http://schemas.microsoft.com/office/drawing/2014/main" id="{E1DEEBE4-798C-32D2-CC45-B000A3249199}"/>
              </a:ext>
            </a:extLst>
          </p:cNvPr>
          <p:cNvCxnSpPr/>
          <p:nvPr/>
        </p:nvCxnSpPr>
        <p:spPr>
          <a:xfrm>
            <a:off x="4595814" y="4071939"/>
            <a:ext cx="1500187" cy="6429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113" name="23 Grupo">
            <a:extLst>
              <a:ext uri="{FF2B5EF4-FFF2-40B4-BE49-F238E27FC236}">
                <a16:creationId xmlns:a16="http://schemas.microsoft.com/office/drawing/2014/main" id="{9CEA5B40-9CC0-2DEF-870D-EE7801E98140}"/>
              </a:ext>
            </a:extLst>
          </p:cNvPr>
          <p:cNvGrpSpPr>
            <a:grpSpLocks/>
          </p:cNvGrpSpPr>
          <p:nvPr/>
        </p:nvGrpSpPr>
        <p:grpSpPr bwMode="auto">
          <a:xfrm>
            <a:off x="3167064" y="5357814"/>
            <a:ext cx="6429375" cy="1285875"/>
            <a:chOff x="1643042" y="5357826"/>
            <a:chExt cx="6429420" cy="1285884"/>
          </a:xfrm>
        </p:grpSpPr>
        <p:sp>
          <p:nvSpPr>
            <p:cNvPr id="47115" name="17 CuadroTexto">
              <a:extLst>
                <a:ext uri="{FF2B5EF4-FFF2-40B4-BE49-F238E27FC236}">
                  <a16:creationId xmlns:a16="http://schemas.microsoft.com/office/drawing/2014/main" id="{FBBDC8CA-EF9F-6A12-742D-F4F8335E0B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43042" y="5357826"/>
              <a:ext cx="6429420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6FB833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C0E5A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_tradnl" altLang="en-US" sz="1800"/>
                <a:t>Estas </a:t>
              </a:r>
              <a:r>
                <a:rPr lang="es-ES_tradnl" altLang="en-US" sz="1800" b="1"/>
                <a:t>soluciones, raíces o ceros</a:t>
              </a:r>
              <a:r>
                <a:rPr lang="es-ES_tradnl" altLang="en-US" sz="1800"/>
                <a:t> de la ecuación corresponden gráficamente a los puntos donde la función </a:t>
              </a:r>
              <a:r>
                <a:rPr lang="es-ES_tradnl" altLang="en-US" sz="1800" i="1"/>
                <a:t>f</a:t>
              </a:r>
              <a:r>
                <a:rPr lang="es-ES_tradnl" altLang="en-US" sz="1800"/>
                <a:t>(</a:t>
              </a:r>
              <a:r>
                <a:rPr lang="es-ES_tradnl" altLang="en-US" sz="1800" i="1"/>
                <a:t>x</a:t>
              </a:r>
              <a:r>
                <a:rPr lang="es-ES_tradnl" altLang="en-US" sz="1800"/>
                <a:t>) </a:t>
              </a:r>
              <a:r>
                <a:rPr lang="es-ES_tradnl" altLang="en-US" sz="1800" i="1"/>
                <a:t>= ax</a:t>
              </a:r>
              <a:r>
                <a:rPr lang="es-ES_tradnl" altLang="en-US" sz="1800"/>
                <a:t>² + </a:t>
              </a:r>
              <a:r>
                <a:rPr lang="es-ES_tradnl" altLang="en-US" sz="1800" i="1"/>
                <a:t>bx</a:t>
              </a:r>
              <a:r>
                <a:rPr lang="es-ES_tradnl" altLang="en-US" sz="1800"/>
                <a:t> + </a:t>
              </a:r>
              <a:r>
                <a:rPr lang="es-ES_tradnl" altLang="en-US" sz="1800" i="1"/>
                <a:t>c</a:t>
              </a:r>
              <a:r>
                <a:rPr lang="es-ES_tradnl" altLang="en-US" sz="1800"/>
                <a:t> corta </a:t>
              </a:r>
              <a:r>
                <a:rPr lang="es-ES_tradnl" altLang="en-US" sz="1800" b="1"/>
                <a:t>al eje </a:t>
              </a:r>
              <a:r>
                <a:rPr lang="es-ES_tradnl" altLang="en-US" sz="1800" b="1" i="1"/>
                <a:t>X</a:t>
              </a:r>
              <a:r>
                <a:rPr lang="es-ES_tradnl" altLang="en-US" sz="1800"/>
                <a:t>. Estos puntos tienen como coordenadas </a:t>
              </a:r>
            </a:p>
          </p:txBody>
        </p:sp>
        <p:grpSp>
          <p:nvGrpSpPr>
            <p:cNvPr id="47116" name="18 Grupo">
              <a:extLst>
                <a:ext uri="{FF2B5EF4-FFF2-40B4-BE49-F238E27FC236}">
                  <a16:creationId xmlns:a16="http://schemas.microsoft.com/office/drawing/2014/main" id="{83CF49DD-42ED-94A5-72B5-26F431B813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71802" y="6202940"/>
              <a:ext cx="2071702" cy="440770"/>
              <a:chOff x="928662" y="3742212"/>
              <a:chExt cx="1357322" cy="440770"/>
            </a:xfrm>
          </p:grpSpPr>
          <p:grpSp>
            <p:nvGrpSpPr>
              <p:cNvPr id="47117" name="19 Grupo">
                <a:extLst>
                  <a:ext uri="{FF2B5EF4-FFF2-40B4-BE49-F238E27FC236}">
                    <a16:creationId xmlns:a16="http://schemas.microsoft.com/office/drawing/2014/main" id="{707816CD-FACD-7B3C-6C47-879BE358465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28662" y="3742212"/>
                <a:ext cx="1357322" cy="440770"/>
                <a:chOff x="928662" y="3742212"/>
                <a:chExt cx="1357322" cy="440770"/>
              </a:xfrm>
            </p:grpSpPr>
            <p:sp>
              <p:nvSpPr>
                <p:cNvPr id="47119" name="21 CuadroTexto">
                  <a:extLst>
                    <a:ext uri="{FF2B5EF4-FFF2-40B4-BE49-F238E27FC236}">
                      <a16:creationId xmlns:a16="http://schemas.microsoft.com/office/drawing/2014/main" id="{87394CFC-4B8C-76E5-623F-4652FAA5A78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928662" y="3742212"/>
                  <a:ext cx="1357322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"/>
                    <a:defRPr sz="24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 2" panose="05020102010507070707" pitchFamily="18" charset="2"/>
                    <a:buChar char=""/>
                    <a:defRPr sz="21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6FB833"/>
                    </a:buClr>
                    <a:buSzPct val="60000"/>
                    <a:buFont typeface="Wingdings" panose="05000000000000000000" pitchFamily="2" charset="2"/>
                    <a:buChar char=""/>
                    <a:defRPr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C0E5AF"/>
                    </a:buClr>
                    <a:buSzPct val="60000"/>
                    <a:buFont typeface="Wingdings" panose="05000000000000000000" pitchFamily="2" charset="2"/>
                    <a:buChar char=""/>
                    <a:defRPr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F3AABE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F3AABE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F3AABE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F3AABE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F3AABE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s-ES_tradnl" altLang="en-US" sz="1800"/>
                    <a:t>(</a:t>
                  </a:r>
                  <a:r>
                    <a:rPr lang="es-ES_tradnl" altLang="en-US" sz="1800" i="1"/>
                    <a:t>x  </a:t>
                  </a:r>
                  <a:r>
                    <a:rPr lang="es-ES_tradnl" altLang="en-US" sz="1800"/>
                    <a:t>,0) y</a:t>
                  </a:r>
                  <a:r>
                    <a:rPr lang="es-ES_tradnl" altLang="en-US" sz="1800" i="1"/>
                    <a:t> </a:t>
                  </a:r>
                  <a:r>
                    <a:rPr lang="es-ES_tradnl" altLang="en-US" sz="1800"/>
                    <a:t>(</a:t>
                  </a:r>
                  <a:r>
                    <a:rPr lang="es-ES_tradnl" altLang="en-US" sz="1800" i="1"/>
                    <a:t>x  , </a:t>
                  </a:r>
                  <a:r>
                    <a:rPr lang="es-ES_tradnl" altLang="en-US" sz="1800"/>
                    <a:t>0)</a:t>
                  </a:r>
                </a:p>
              </p:txBody>
            </p:sp>
            <p:sp>
              <p:nvSpPr>
                <p:cNvPr id="23" name="22 CuadroTexto">
                  <a:extLst>
                    <a:ext uri="{FF2B5EF4-FFF2-40B4-BE49-F238E27FC236}">
                      <a16:creationId xmlns:a16="http://schemas.microsoft.com/office/drawing/2014/main" id="{6334DA25-C78B-B821-1D59-12B7BDFE1E6B}"/>
                    </a:ext>
                  </a:extLst>
                </p:cNvPr>
                <p:cNvSpPr txBox="1"/>
                <p:nvPr/>
              </p:nvSpPr>
              <p:spPr>
                <a:xfrm>
                  <a:off x="1069074" y="3928980"/>
                  <a:ext cx="142493" cy="254002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r>
                    <a:rPr lang="es-ES_tradnl" sz="1050" dirty="0"/>
                    <a:t>1</a:t>
                  </a:r>
                </a:p>
              </p:txBody>
            </p:sp>
          </p:grpSp>
          <p:sp>
            <p:nvSpPr>
              <p:cNvPr id="21" name="20 CuadroTexto">
                <a:extLst>
                  <a:ext uri="{FF2B5EF4-FFF2-40B4-BE49-F238E27FC236}">
                    <a16:creationId xmlns:a16="http://schemas.microsoft.com/office/drawing/2014/main" id="{81164180-D7F7-FA77-3900-7E9764476C6F}"/>
                  </a:ext>
                </a:extLst>
              </p:cNvPr>
              <p:cNvSpPr txBox="1"/>
              <p:nvPr/>
            </p:nvSpPr>
            <p:spPr>
              <a:xfrm>
                <a:off x="1603682" y="3928980"/>
                <a:ext cx="214259" cy="254002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s-ES_tradnl" sz="1050" dirty="0"/>
                  <a:t>2</a:t>
                </a:r>
              </a:p>
            </p:txBody>
          </p:sp>
        </p:grpSp>
      </p:grpSp>
      <p:pic>
        <p:nvPicPr>
          <p:cNvPr id="47114" name="11 Imagen" descr="semaforo.gif">
            <a:extLst>
              <a:ext uri="{FF2B5EF4-FFF2-40B4-BE49-F238E27FC236}">
                <a16:creationId xmlns:a16="http://schemas.microsoft.com/office/drawing/2014/main" id="{961AD0D1-9E88-2601-BA71-2D6CC49BF0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875" y="5191126"/>
            <a:ext cx="14287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7013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902CC354-211B-89A0-D7BC-EE1F9ABD4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ES_tradnl" dirty="0"/>
              <a:t>II. Función Cuadrática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E0E7AE72-16C1-33E3-65F9-B6C768D329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4014" y="1600201"/>
            <a:ext cx="9043987" cy="4873625"/>
          </a:xfrm>
        </p:spPr>
        <p:txBody>
          <a:bodyPr>
            <a:normAutofit/>
          </a:bodyPr>
          <a:lstStyle/>
          <a:p>
            <a:pPr marL="640080" lvl="1" indent="-274320">
              <a:buFont typeface="Wingdings 2"/>
              <a:buChar char=""/>
              <a:defRPr/>
            </a:pPr>
            <a:r>
              <a:rPr lang="es-ES_tradnl" sz="1800" b="1" i="1" dirty="0"/>
              <a:t>Tipos de soluciones</a:t>
            </a:r>
          </a:p>
          <a:p>
            <a:pPr lvl="2" indent="-182880">
              <a:buClr>
                <a:schemeClr val="accent1">
                  <a:shade val="75000"/>
                </a:schemeClr>
              </a:buClr>
              <a:buNone/>
              <a:defRPr/>
            </a:pPr>
            <a:r>
              <a:rPr lang="es-ES_tradnl" dirty="0"/>
              <a:t>Dependen del valor del Discriminante</a:t>
            </a:r>
          </a:p>
          <a:p>
            <a:pPr lvl="2" indent="-182880">
              <a:buClr>
                <a:schemeClr val="accent1">
                  <a:shade val="75000"/>
                </a:schemeClr>
              </a:buClr>
              <a:buNone/>
              <a:defRPr/>
            </a:pPr>
            <a:endParaRPr lang="es-ES_tradnl" dirty="0"/>
          </a:p>
          <a:p>
            <a:pPr marL="1074420" lvl="2" indent="-342900">
              <a:buClr>
                <a:schemeClr val="accent1">
                  <a:shade val="75000"/>
                </a:schemeClr>
              </a:buClr>
              <a:buFont typeface="Wingdings"/>
              <a:buAutoNum type="alphaLcParenR"/>
              <a:defRPr/>
            </a:pPr>
            <a:r>
              <a:rPr lang="es-ES_tradnl" dirty="0"/>
              <a:t>Si D = 0,  2 </a:t>
            </a:r>
            <a:r>
              <a:rPr lang="es-ES_tradnl" b="1" dirty="0"/>
              <a:t>soluciones reales iguales</a:t>
            </a:r>
          </a:p>
          <a:p>
            <a:pPr marL="1074420" lvl="2" indent="-342900">
              <a:buClr>
                <a:schemeClr val="accent1">
                  <a:shade val="75000"/>
                </a:schemeClr>
              </a:buClr>
              <a:buFont typeface="Wingdings"/>
              <a:buAutoNum type="alphaLcParenR"/>
              <a:defRPr/>
            </a:pPr>
            <a:endParaRPr lang="es-ES_tradnl" dirty="0"/>
          </a:p>
          <a:p>
            <a:pPr marL="1074420" lvl="2" indent="-342900">
              <a:buClr>
                <a:schemeClr val="accent1">
                  <a:shade val="75000"/>
                </a:schemeClr>
              </a:buClr>
              <a:buFont typeface="Wingdings"/>
              <a:buAutoNum type="alphaLcParenR"/>
              <a:defRPr/>
            </a:pPr>
            <a:r>
              <a:rPr lang="es-ES_tradnl" dirty="0"/>
              <a:t>Si D &gt; 0,  2 </a:t>
            </a:r>
            <a:r>
              <a:rPr lang="es-ES_tradnl" b="1" dirty="0"/>
              <a:t>soluciones reales distintas </a:t>
            </a:r>
            <a:r>
              <a:rPr lang="es-ES_tradnl" dirty="0"/>
              <a:t>(</a:t>
            </a:r>
            <a:r>
              <a:rPr lang="es-ES_tradnl" i="1" dirty="0"/>
              <a:t>x</a:t>
            </a:r>
            <a:r>
              <a:rPr lang="es-ES_tradnl" dirty="0"/>
              <a:t>   y </a:t>
            </a:r>
            <a:r>
              <a:rPr lang="es-ES_tradnl" i="1" dirty="0"/>
              <a:t>x</a:t>
            </a:r>
            <a:r>
              <a:rPr lang="es-ES_tradnl" dirty="0"/>
              <a:t>  € C, con </a:t>
            </a:r>
            <a:r>
              <a:rPr lang="es-ES_tradnl" i="1" dirty="0"/>
              <a:t>x</a:t>
            </a:r>
            <a:r>
              <a:rPr lang="es-ES_tradnl" dirty="0"/>
              <a:t>   ≠  </a:t>
            </a:r>
            <a:r>
              <a:rPr lang="es-ES_tradnl" i="1" dirty="0"/>
              <a:t>x</a:t>
            </a:r>
            <a:r>
              <a:rPr lang="es-ES_tradnl" dirty="0"/>
              <a:t>  )</a:t>
            </a:r>
          </a:p>
          <a:p>
            <a:pPr marL="1074420" lvl="2" indent="-342900">
              <a:buClr>
                <a:schemeClr val="accent1">
                  <a:shade val="75000"/>
                </a:schemeClr>
              </a:buClr>
              <a:buFont typeface="Wingdings"/>
              <a:buAutoNum type="alphaLcParenR"/>
              <a:defRPr/>
            </a:pPr>
            <a:endParaRPr lang="es-ES_tradnl" dirty="0"/>
          </a:p>
          <a:p>
            <a:pPr marL="1074420" lvl="2" indent="-342900">
              <a:buClr>
                <a:schemeClr val="accent1">
                  <a:shade val="75000"/>
                </a:schemeClr>
              </a:buClr>
              <a:buFont typeface="Wingdings"/>
              <a:buAutoNum type="alphaLcParenR"/>
              <a:defRPr/>
            </a:pPr>
            <a:r>
              <a:rPr lang="es-ES_tradnl" dirty="0"/>
              <a:t>Si D &lt; 0,  2 </a:t>
            </a:r>
            <a:r>
              <a:rPr lang="es-ES_tradnl" b="1" dirty="0"/>
              <a:t>soluciones imaginarias distintas </a:t>
            </a:r>
            <a:r>
              <a:rPr lang="es-ES_tradnl" dirty="0"/>
              <a:t>(</a:t>
            </a:r>
            <a:r>
              <a:rPr lang="es-ES_tradnl" i="1" dirty="0"/>
              <a:t>x</a:t>
            </a:r>
            <a:r>
              <a:rPr lang="es-ES_tradnl" dirty="0"/>
              <a:t>   y </a:t>
            </a:r>
            <a:r>
              <a:rPr lang="es-ES_tradnl" i="1" dirty="0"/>
              <a:t>x</a:t>
            </a:r>
            <a:r>
              <a:rPr lang="es-ES_tradnl" dirty="0"/>
              <a:t>  € C, con </a:t>
            </a:r>
            <a:r>
              <a:rPr lang="es-ES_tradnl" i="1" dirty="0"/>
              <a:t>x</a:t>
            </a:r>
            <a:r>
              <a:rPr lang="es-ES_tradnl" dirty="0"/>
              <a:t>   ≠  </a:t>
            </a:r>
            <a:r>
              <a:rPr lang="es-ES_tradnl" i="1" dirty="0"/>
              <a:t>x</a:t>
            </a:r>
            <a:r>
              <a:rPr lang="es-ES_tradnl" dirty="0"/>
              <a:t>  )</a:t>
            </a:r>
          </a:p>
        </p:txBody>
      </p:sp>
      <p:sp>
        <p:nvSpPr>
          <p:cNvPr id="4" name="3 CuadroTexto">
            <a:extLst>
              <a:ext uri="{FF2B5EF4-FFF2-40B4-BE49-F238E27FC236}">
                <a16:creationId xmlns:a16="http://schemas.microsoft.com/office/drawing/2014/main" id="{B89A8713-4262-10D3-A326-BA5CF28B77ED}"/>
              </a:ext>
            </a:extLst>
          </p:cNvPr>
          <p:cNvSpPr txBox="1"/>
          <p:nvPr/>
        </p:nvSpPr>
        <p:spPr>
          <a:xfrm>
            <a:off x="6596063" y="1928814"/>
            <a:ext cx="1928812" cy="3698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s-ES_tradnl" dirty="0"/>
              <a:t>D = </a:t>
            </a:r>
            <a:r>
              <a:rPr lang="es-ES_tradnl" i="1" dirty="0"/>
              <a:t>b² - </a:t>
            </a:r>
            <a:r>
              <a:rPr lang="es-ES_tradnl" dirty="0"/>
              <a:t>4</a:t>
            </a:r>
            <a:r>
              <a:rPr lang="es-ES_tradnl" i="1" dirty="0"/>
              <a:t>ac</a:t>
            </a:r>
            <a:endParaRPr lang="es-ES_tradnl" dirty="0"/>
          </a:p>
        </p:txBody>
      </p:sp>
      <p:grpSp>
        <p:nvGrpSpPr>
          <p:cNvPr id="48133" name="8 Grupo">
            <a:extLst>
              <a:ext uri="{FF2B5EF4-FFF2-40B4-BE49-F238E27FC236}">
                <a16:creationId xmlns:a16="http://schemas.microsoft.com/office/drawing/2014/main" id="{ABC878B8-9F7E-00EE-B66C-6D46A7B37105}"/>
              </a:ext>
            </a:extLst>
          </p:cNvPr>
          <p:cNvGrpSpPr>
            <a:grpSpLocks/>
          </p:cNvGrpSpPr>
          <p:nvPr/>
        </p:nvGrpSpPr>
        <p:grpSpPr bwMode="auto">
          <a:xfrm>
            <a:off x="7096126" y="2571751"/>
            <a:ext cx="1357313" cy="468313"/>
            <a:chOff x="5786446" y="2603580"/>
            <a:chExt cx="1357322" cy="468230"/>
          </a:xfrm>
        </p:grpSpPr>
        <p:grpSp>
          <p:nvGrpSpPr>
            <p:cNvPr id="48142" name="4 Grupo">
              <a:extLst>
                <a:ext uri="{FF2B5EF4-FFF2-40B4-BE49-F238E27FC236}">
                  <a16:creationId xmlns:a16="http://schemas.microsoft.com/office/drawing/2014/main" id="{5299A546-7BED-514C-5BFF-564806F2923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86446" y="2603580"/>
              <a:ext cx="1357322" cy="428628"/>
              <a:chOff x="857224" y="3429000"/>
              <a:chExt cx="785818" cy="428628"/>
            </a:xfrm>
          </p:grpSpPr>
          <p:sp>
            <p:nvSpPr>
              <p:cNvPr id="48144" name="5 CuadroTexto">
                <a:extLst>
                  <a:ext uri="{FF2B5EF4-FFF2-40B4-BE49-F238E27FC236}">
                    <a16:creationId xmlns:a16="http://schemas.microsoft.com/office/drawing/2014/main" id="{F1CB4830-9628-3767-E77D-725C307C9EC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57224" y="3429000"/>
                <a:ext cx="785818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6FB833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0E5A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n-US" sz="1800" i="1"/>
                  <a:t>(x</a:t>
                </a:r>
                <a:r>
                  <a:rPr lang="es-ES_tradnl" altLang="en-US" sz="1800"/>
                  <a:t>  =  </a:t>
                </a:r>
                <a:r>
                  <a:rPr lang="es-ES_tradnl" altLang="en-US" sz="1800" i="1"/>
                  <a:t>y)</a:t>
                </a:r>
              </a:p>
            </p:txBody>
          </p:sp>
          <p:sp>
            <p:nvSpPr>
              <p:cNvPr id="7" name="6 CuadroTexto">
                <a:extLst>
                  <a:ext uri="{FF2B5EF4-FFF2-40B4-BE49-F238E27FC236}">
                    <a16:creationId xmlns:a16="http://schemas.microsoft.com/office/drawing/2014/main" id="{F69DAC96-5922-23F5-9DD3-2752D857DD15}"/>
                  </a:ext>
                </a:extLst>
              </p:cNvPr>
              <p:cNvSpPr txBox="1"/>
              <p:nvPr/>
            </p:nvSpPr>
            <p:spPr>
              <a:xfrm>
                <a:off x="962919" y="3603594"/>
                <a:ext cx="142458" cy="25395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s-ES_tradnl" sz="1050" dirty="0"/>
                  <a:t>1</a:t>
                </a:r>
              </a:p>
            </p:txBody>
          </p:sp>
        </p:grpSp>
        <p:sp>
          <p:nvSpPr>
            <p:cNvPr id="8" name="7 CuadroTexto">
              <a:extLst>
                <a:ext uri="{FF2B5EF4-FFF2-40B4-BE49-F238E27FC236}">
                  <a16:creationId xmlns:a16="http://schemas.microsoft.com/office/drawing/2014/main" id="{704B2E7A-DC3D-52F8-5ADD-34C000EE068F}"/>
                </a:ext>
              </a:extLst>
            </p:cNvPr>
            <p:cNvSpPr txBox="1"/>
            <p:nvPr/>
          </p:nvSpPr>
          <p:spPr>
            <a:xfrm>
              <a:off x="6429388" y="2817855"/>
              <a:ext cx="142876" cy="25395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s-ES_tradnl" sz="1050" dirty="0"/>
                <a:t>1</a:t>
              </a:r>
            </a:p>
          </p:txBody>
        </p:sp>
      </p:grpSp>
      <p:sp>
        <p:nvSpPr>
          <p:cNvPr id="10" name="9 CuadroTexto">
            <a:extLst>
              <a:ext uri="{FF2B5EF4-FFF2-40B4-BE49-F238E27FC236}">
                <a16:creationId xmlns:a16="http://schemas.microsoft.com/office/drawing/2014/main" id="{B716235C-9FDB-2642-9485-5DE390343C72}"/>
              </a:ext>
            </a:extLst>
          </p:cNvPr>
          <p:cNvSpPr txBox="1"/>
          <p:nvPr/>
        </p:nvSpPr>
        <p:spPr>
          <a:xfrm>
            <a:off x="7386638" y="3516313"/>
            <a:ext cx="246063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_tradnl" sz="1050" dirty="0"/>
              <a:t>1</a:t>
            </a:r>
          </a:p>
        </p:txBody>
      </p:sp>
      <p:sp>
        <p:nvSpPr>
          <p:cNvPr id="11" name="10 CuadroTexto">
            <a:extLst>
              <a:ext uri="{FF2B5EF4-FFF2-40B4-BE49-F238E27FC236}">
                <a16:creationId xmlns:a16="http://schemas.microsoft.com/office/drawing/2014/main" id="{A57B6578-69B0-CC6E-930C-4191AFB1F35B}"/>
              </a:ext>
            </a:extLst>
          </p:cNvPr>
          <p:cNvSpPr txBox="1"/>
          <p:nvPr/>
        </p:nvSpPr>
        <p:spPr>
          <a:xfrm>
            <a:off x="8953501" y="3389313"/>
            <a:ext cx="246063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_tradnl" sz="1050" dirty="0"/>
              <a:t>1</a:t>
            </a:r>
          </a:p>
        </p:txBody>
      </p:sp>
      <p:sp>
        <p:nvSpPr>
          <p:cNvPr id="12" name="11 CuadroTexto">
            <a:extLst>
              <a:ext uri="{FF2B5EF4-FFF2-40B4-BE49-F238E27FC236}">
                <a16:creationId xmlns:a16="http://schemas.microsoft.com/office/drawing/2014/main" id="{04B291BE-10C2-E250-D81A-F4F74713900E}"/>
              </a:ext>
            </a:extLst>
          </p:cNvPr>
          <p:cNvSpPr txBox="1"/>
          <p:nvPr/>
        </p:nvSpPr>
        <p:spPr>
          <a:xfrm>
            <a:off x="7810501" y="3429000"/>
            <a:ext cx="327025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_tradnl" sz="1050" dirty="0"/>
              <a:t>2</a:t>
            </a:r>
          </a:p>
        </p:txBody>
      </p:sp>
      <p:sp>
        <p:nvSpPr>
          <p:cNvPr id="13" name="12 CuadroTexto">
            <a:extLst>
              <a:ext uri="{FF2B5EF4-FFF2-40B4-BE49-F238E27FC236}">
                <a16:creationId xmlns:a16="http://schemas.microsoft.com/office/drawing/2014/main" id="{C74512FD-7C58-CAAF-B22D-A2ED6CECAE30}"/>
              </a:ext>
            </a:extLst>
          </p:cNvPr>
          <p:cNvSpPr txBox="1"/>
          <p:nvPr/>
        </p:nvSpPr>
        <p:spPr>
          <a:xfrm>
            <a:off x="9555164" y="3429000"/>
            <a:ext cx="327025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_tradnl" sz="1050" dirty="0"/>
              <a:t>2</a:t>
            </a:r>
          </a:p>
        </p:txBody>
      </p:sp>
      <p:sp>
        <p:nvSpPr>
          <p:cNvPr id="14" name="13 CuadroTexto">
            <a:extLst>
              <a:ext uri="{FF2B5EF4-FFF2-40B4-BE49-F238E27FC236}">
                <a16:creationId xmlns:a16="http://schemas.microsoft.com/office/drawing/2014/main" id="{3E524DEC-8CE4-9647-650C-AF48BFEA67F0}"/>
              </a:ext>
            </a:extLst>
          </p:cNvPr>
          <p:cNvSpPr txBox="1"/>
          <p:nvPr/>
        </p:nvSpPr>
        <p:spPr>
          <a:xfrm>
            <a:off x="8064501" y="4103688"/>
            <a:ext cx="246063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_tradnl" sz="1050" dirty="0"/>
              <a:t>1</a:t>
            </a:r>
          </a:p>
        </p:txBody>
      </p:sp>
      <p:sp>
        <p:nvSpPr>
          <p:cNvPr id="15" name="14 CuadroTexto">
            <a:extLst>
              <a:ext uri="{FF2B5EF4-FFF2-40B4-BE49-F238E27FC236}">
                <a16:creationId xmlns:a16="http://schemas.microsoft.com/office/drawing/2014/main" id="{96188DF1-AC93-578A-E58D-3A5EC15C9BFC}"/>
              </a:ext>
            </a:extLst>
          </p:cNvPr>
          <p:cNvSpPr txBox="1"/>
          <p:nvPr/>
        </p:nvSpPr>
        <p:spPr>
          <a:xfrm>
            <a:off x="9707563" y="4103688"/>
            <a:ext cx="246062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_tradnl" sz="1050" dirty="0"/>
              <a:t>1</a:t>
            </a:r>
          </a:p>
        </p:txBody>
      </p:sp>
      <p:sp>
        <p:nvSpPr>
          <p:cNvPr id="16" name="15 CuadroTexto">
            <a:extLst>
              <a:ext uri="{FF2B5EF4-FFF2-40B4-BE49-F238E27FC236}">
                <a16:creationId xmlns:a16="http://schemas.microsoft.com/office/drawing/2014/main" id="{141840CD-838B-F698-90D2-0F368A59BEEF}"/>
              </a:ext>
            </a:extLst>
          </p:cNvPr>
          <p:cNvSpPr txBox="1"/>
          <p:nvPr/>
        </p:nvSpPr>
        <p:spPr>
          <a:xfrm>
            <a:off x="8524876" y="4103688"/>
            <a:ext cx="327025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_tradnl" sz="1050" dirty="0"/>
              <a:t>2</a:t>
            </a:r>
          </a:p>
        </p:txBody>
      </p:sp>
      <p:sp>
        <p:nvSpPr>
          <p:cNvPr id="17" name="16 CuadroTexto">
            <a:extLst>
              <a:ext uri="{FF2B5EF4-FFF2-40B4-BE49-F238E27FC236}">
                <a16:creationId xmlns:a16="http://schemas.microsoft.com/office/drawing/2014/main" id="{89356FC4-0EFF-6EE2-352E-607DDCA1ADD1}"/>
              </a:ext>
            </a:extLst>
          </p:cNvPr>
          <p:cNvSpPr txBox="1"/>
          <p:nvPr/>
        </p:nvSpPr>
        <p:spPr>
          <a:xfrm>
            <a:off x="10269539" y="4103688"/>
            <a:ext cx="327025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_tradnl" sz="105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435002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F9A63AAE-786C-AF48-9C62-638F3B766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ES_tradnl" dirty="0"/>
              <a:t>II. Función Cuadrática</a:t>
            </a:r>
          </a:p>
        </p:txBody>
      </p:sp>
      <p:sp>
        <p:nvSpPr>
          <p:cNvPr id="49155" name="2 Marcador de contenido">
            <a:extLst>
              <a:ext uri="{FF2B5EF4-FFF2-40B4-BE49-F238E27FC236}">
                <a16:creationId xmlns:a16="http://schemas.microsoft.com/office/drawing/2014/main" id="{39884940-B6C9-6B13-EEF5-238ED3E3EF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0"/>
            <a:ext cx="7467600" cy="52578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s-ES_tradnl" altLang="en-US" sz="1800" b="1" dirty="0"/>
              <a:t>Ejemplo:</a:t>
            </a:r>
          </a:p>
          <a:p>
            <a:pPr lvl="1" eaLnBrk="1" hangingPunct="1"/>
            <a:r>
              <a:rPr lang="es-ES_tradnl" altLang="en-US" sz="1500" dirty="0"/>
              <a:t>Sea la ecuación de 2º grado: x² + 2x – 15 = 0. ¿Cuáles son las soluciones de esta ecuación?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s-ES_tradnl" altLang="en-US" sz="1500" dirty="0"/>
              <a:t>Sabemos que las soluciones de una ecuación de 2º grado vienen dadas por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s-ES_tradnl" altLang="en-US" sz="1500" dirty="0"/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s-ES_tradnl" altLang="en-US" sz="1500" dirty="0"/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s-ES_tradnl" altLang="en-US" sz="1500" dirty="0"/>
              <a:t>En este caso	</a:t>
            </a:r>
            <a:r>
              <a:rPr lang="es-ES_tradnl" altLang="en-US" sz="1500" i="1" dirty="0"/>
              <a:t>a</a:t>
            </a:r>
            <a:r>
              <a:rPr lang="es-ES_tradnl" altLang="en-US" sz="1500" dirty="0"/>
              <a:t> = 1	</a:t>
            </a:r>
            <a:r>
              <a:rPr lang="es-ES_tradnl" altLang="en-US" sz="1500" i="1" dirty="0"/>
              <a:t>b</a:t>
            </a:r>
            <a:r>
              <a:rPr lang="es-ES_tradnl" altLang="en-US" sz="1500" dirty="0"/>
              <a:t> = 2	</a:t>
            </a:r>
            <a:r>
              <a:rPr lang="es-ES_tradnl" altLang="en-US" sz="1500" i="1" dirty="0"/>
              <a:t>c</a:t>
            </a:r>
            <a:r>
              <a:rPr lang="es-ES_tradnl" altLang="en-US" sz="1500" dirty="0"/>
              <a:t> = -15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s-ES_tradnl" altLang="en-US" sz="1500" dirty="0"/>
              <a:t>Luego,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s-ES_tradnl" altLang="en-US" sz="1500" dirty="0"/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s-ES_tradnl" altLang="en-US" sz="1500" dirty="0"/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s-ES_tradnl" altLang="en-US" sz="1500" dirty="0"/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s-ES_tradnl" altLang="en-US" sz="1500" dirty="0"/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s-ES_tradnl" altLang="en-US" sz="1500" dirty="0"/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s-ES_tradnl" altLang="en-US" sz="1500" dirty="0"/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s-ES_tradnl" altLang="en-US" sz="1500" dirty="0"/>
              <a:t>Luego, 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s-ES_tradnl" altLang="en-US" sz="1500" dirty="0"/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s-ES_tradnl" altLang="en-US" sz="1500" dirty="0"/>
              <a:t>		</a:t>
            </a:r>
            <a:r>
              <a:rPr lang="es-ES_tradnl" altLang="en-US" sz="1500" i="1" dirty="0"/>
              <a:t>       x</a:t>
            </a:r>
            <a:r>
              <a:rPr lang="es-ES_tradnl" altLang="en-US" sz="1500" dirty="0"/>
              <a:t>  = 3                                                </a:t>
            </a:r>
            <a:r>
              <a:rPr lang="es-ES_tradnl" altLang="en-US" sz="1500" i="1" dirty="0"/>
              <a:t>x</a:t>
            </a:r>
            <a:r>
              <a:rPr lang="es-ES_tradnl" altLang="en-US" sz="1500" dirty="0"/>
              <a:t>   = -5   </a:t>
            </a:r>
          </a:p>
        </p:txBody>
      </p:sp>
      <p:sp>
        <p:nvSpPr>
          <p:cNvPr id="49156" name="3 CuadroTexto">
            <a:extLst>
              <a:ext uri="{FF2B5EF4-FFF2-40B4-BE49-F238E27FC236}">
                <a16:creationId xmlns:a16="http://schemas.microsoft.com/office/drawing/2014/main" id="{4181F037-BCEC-AC44-820B-9C061E8135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0064" y="2786064"/>
            <a:ext cx="2643187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FB833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C0E5A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en-US" sz="1500" i="1"/>
              <a:t>x</a:t>
            </a:r>
            <a:r>
              <a:rPr lang="es-ES_tradnl" altLang="en-US" sz="1500"/>
              <a:t> = </a:t>
            </a:r>
            <a:r>
              <a:rPr lang="es-ES_tradnl" altLang="en-US" sz="1500" u="sng"/>
              <a:t>-</a:t>
            </a:r>
            <a:r>
              <a:rPr lang="es-ES_tradnl" altLang="en-US" sz="1500" i="1" u="sng"/>
              <a:t>b</a:t>
            </a:r>
            <a:r>
              <a:rPr lang="es-ES_tradnl" altLang="en-US" sz="1500" u="sng"/>
              <a:t> ±√</a:t>
            </a:r>
            <a:r>
              <a:rPr lang="es-ES_tradnl" altLang="en-US" sz="1500" i="1" u="sng"/>
              <a:t>b</a:t>
            </a:r>
            <a:r>
              <a:rPr lang="es-ES_tradnl" altLang="en-US" sz="1500" u="sng"/>
              <a:t>²- 4</a:t>
            </a:r>
            <a:r>
              <a:rPr lang="es-ES_tradnl" altLang="en-US" sz="1500" i="1" u="sng"/>
              <a:t>ac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en-US" sz="1500"/>
              <a:t>              2</a:t>
            </a:r>
            <a:r>
              <a:rPr lang="es-ES_tradnl" altLang="en-US" sz="1500" i="1"/>
              <a:t>a</a:t>
            </a:r>
          </a:p>
        </p:txBody>
      </p:sp>
      <p:sp>
        <p:nvSpPr>
          <p:cNvPr id="49157" name="4 CuadroTexto">
            <a:extLst>
              <a:ext uri="{FF2B5EF4-FFF2-40B4-BE49-F238E27FC236}">
                <a16:creationId xmlns:a16="http://schemas.microsoft.com/office/drawing/2014/main" id="{A8BAE4AF-8D0A-75EB-2C21-A5750A3A36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3517900"/>
            <a:ext cx="2643188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FB833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C0E5A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en-US" sz="1500" i="1"/>
              <a:t>x</a:t>
            </a:r>
            <a:r>
              <a:rPr lang="es-ES_tradnl" altLang="en-US" sz="1500"/>
              <a:t> = </a:t>
            </a:r>
            <a:r>
              <a:rPr lang="es-ES_tradnl" altLang="en-US" sz="1500" u="sng"/>
              <a:t>-</a:t>
            </a:r>
            <a:r>
              <a:rPr lang="es-ES_tradnl" altLang="en-US" sz="1500" i="1" u="sng"/>
              <a:t>2</a:t>
            </a:r>
            <a:r>
              <a:rPr lang="es-ES_tradnl" altLang="en-US" sz="1500" u="sng"/>
              <a:t> ±√</a:t>
            </a:r>
            <a:r>
              <a:rPr lang="es-ES_tradnl" altLang="en-US" sz="1500" i="1" u="sng"/>
              <a:t>2</a:t>
            </a:r>
            <a:r>
              <a:rPr lang="es-ES_tradnl" altLang="en-US" sz="1500" u="sng"/>
              <a:t>²- 4</a:t>
            </a:r>
            <a:r>
              <a:rPr lang="es-ES_tradnl" altLang="en-US" sz="1500" i="1" u="sng"/>
              <a:t>·</a:t>
            </a:r>
            <a:r>
              <a:rPr lang="es-ES_tradnl" altLang="en-US" sz="1500" u="sng"/>
              <a:t>1·(-15)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en-US" sz="1500"/>
              <a:t>              2</a:t>
            </a:r>
            <a:r>
              <a:rPr lang="es-ES_tradnl" altLang="en-US" sz="1500" i="1"/>
              <a:t>·</a:t>
            </a:r>
            <a:r>
              <a:rPr lang="es-ES_tradnl" altLang="en-US" sz="1500"/>
              <a:t>1</a:t>
            </a:r>
          </a:p>
        </p:txBody>
      </p:sp>
      <p:sp>
        <p:nvSpPr>
          <p:cNvPr id="49158" name="5 CuadroTexto">
            <a:extLst>
              <a:ext uri="{FF2B5EF4-FFF2-40B4-BE49-F238E27FC236}">
                <a16:creationId xmlns:a16="http://schemas.microsoft.com/office/drawing/2014/main" id="{3CD24B03-BEB1-4D43-FBF3-B92FFD6788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4017964"/>
            <a:ext cx="2643188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FB833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C0E5A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en-US" sz="1500" i="1"/>
              <a:t>x</a:t>
            </a:r>
            <a:r>
              <a:rPr lang="es-ES_tradnl" altLang="en-US" sz="1500"/>
              <a:t> = </a:t>
            </a:r>
            <a:r>
              <a:rPr lang="es-ES_tradnl" altLang="en-US" sz="1500" u="sng"/>
              <a:t>-</a:t>
            </a:r>
            <a:r>
              <a:rPr lang="es-ES_tradnl" altLang="en-US" sz="1500" i="1" u="sng"/>
              <a:t>2</a:t>
            </a:r>
            <a:r>
              <a:rPr lang="es-ES_tradnl" altLang="en-US" sz="1500" u="sng"/>
              <a:t> ±√4- 60</a:t>
            </a:r>
            <a:endParaRPr lang="es-ES_tradnl" altLang="en-US" sz="1500" i="1" u="sng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en-US" sz="1500"/>
              <a:t>              2</a:t>
            </a:r>
            <a:endParaRPr lang="es-ES_tradnl" altLang="en-US" sz="1500" i="1"/>
          </a:p>
        </p:txBody>
      </p:sp>
      <p:sp>
        <p:nvSpPr>
          <p:cNvPr id="49159" name="6 CuadroTexto">
            <a:extLst>
              <a:ext uri="{FF2B5EF4-FFF2-40B4-BE49-F238E27FC236}">
                <a16:creationId xmlns:a16="http://schemas.microsoft.com/office/drawing/2014/main" id="{E6AD0498-5D11-A51F-5BCE-CB6F0BE390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4518025"/>
            <a:ext cx="2643188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FB833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C0E5A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en-US" sz="1500" i="1"/>
              <a:t>x</a:t>
            </a:r>
            <a:r>
              <a:rPr lang="es-ES_tradnl" altLang="en-US" sz="1500"/>
              <a:t> = </a:t>
            </a:r>
            <a:r>
              <a:rPr lang="es-ES_tradnl" altLang="en-US" sz="1500" u="sng"/>
              <a:t>-</a:t>
            </a:r>
            <a:r>
              <a:rPr lang="es-ES_tradnl" altLang="en-US" sz="1500" i="1" u="sng"/>
              <a:t>2</a:t>
            </a:r>
            <a:r>
              <a:rPr lang="es-ES_tradnl" altLang="en-US" sz="1500" u="sng"/>
              <a:t> ±√</a:t>
            </a:r>
            <a:r>
              <a:rPr lang="es-ES_tradnl" altLang="en-US" sz="1500" i="1" u="sng"/>
              <a:t>64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en-US" sz="1500"/>
              <a:t>           2</a:t>
            </a:r>
            <a:endParaRPr lang="es-ES_tradnl" altLang="en-US" sz="1500" i="1"/>
          </a:p>
        </p:txBody>
      </p:sp>
      <p:sp>
        <p:nvSpPr>
          <p:cNvPr id="49160" name="7 CuadroTexto">
            <a:extLst>
              <a:ext uri="{FF2B5EF4-FFF2-40B4-BE49-F238E27FC236}">
                <a16:creationId xmlns:a16="http://schemas.microsoft.com/office/drawing/2014/main" id="{DC12CF82-67E9-066A-D1F7-0420979848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5018089"/>
            <a:ext cx="2643188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FB833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C0E5A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en-US" sz="1500" i="1"/>
              <a:t>x</a:t>
            </a:r>
            <a:r>
              <a:rPr lang="es-ES_tradnl" altLang="en-US" sz="1500"/>
              <a:t> = </a:t>
            </a:r>
            <a:r>
              <a:rPr lang="es-ES_tradnl" altLang="en-US" sz="1500" u="sng"/>
              <a:t>-</a:t>
            </a:r>
            <a:r>
              <a:rPr lang="es-ES_tradnl" altLang="en-US" sz="1500" i="1" u="sng"/>
              <a:t>2</a:t>
            </a:r>
            <a:r>
              <a:rPr lang="es-ES_tradnl" altLang="en-US" sz="1500" u="sng"/>
              <a:t> ±8</a:t>
            </a:r>
            <a:endParaRPr lang="es-ES_tradnl" altLang="en-US" sz="1500" i="1" u="sng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en-US" sz="1500"/>
              <a:t>          2</a:t>
            </a:r>
            <a:endParaRPr lang="es-ES_tradnl" altLang="en-US" sz="1500" i="1"/>
          </a:p>
        </p:txBody>
      </p:sp>
      <p:grpSp>
        <p:nvGrpSpPr>
          <p:cNvPr id="49161" name="11 Grupo">
            <a:extLst>
              <a:ext uri="{FF2B5EF4-FFF2-40B4-BE49-F238E27FC236}">
                <a16:creationId xmlns:a16="http://schemas.microsoft.com/office/drawing/2014/main" id="{6E0D9F53-8CAE-AD0B-2721-FA5FE4F1BF01}"/>
              </a:ext>
            </a:extLst>
          </p:cNvPr>
          <p:cNvGrpSpPr>
            <a:grpSpLocks/>
          </p:cNvGrpSpPr>
          <p:nvPr/>
        </p:nvGrpSpPr>
        <p:grpSpPr bwMode="auto">
          <a:xfrm>
            <a:off x="3238500" y="5500689"/>
            <a:ext cx="2643188" cy="554037"/>
            <a:chOff x="1714480" y="5500702"/>
            <a:chExt cx="2643206" cy="553998"/>
          </a:xfrm>
        </p:grpSpPr>
        <p:sp>
          <p:nvSpPr>
            <p:cNvPr id="49167" name="8 CuadroTexto">
              <a:extLst>
                <a:ext uri="{FF2B5EF4-FFF2-40B4-BE49-F238E27FC236}">
                  <a16:creationId xmlns:a16="http://schemas.microsoft.com/office/drawing/2014/main" id="{E367FDA4-9A7D-6B1C-95E2-3BA3B194CB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14480" y="5500702"/>
              <a:ext cx="2643206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6FB833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C0E5A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_tradnl" altLang="en-US" sz="1500" i="1"/>
                <a:t>x</a:t>
              </a:r>
              <a:r>
                <a:rPr lang="es-ES_tradnl" altLang="en-US" sz="1500"/>
                <a:t>   = </a:t>
              </a:r>
              <a:r>
                <a:rPr lang="es-ES_tradnl" altLang="en-US" sz="1500" u="sng"/>
                <a:t>-</a:t>
              </a:r>
              <a:r>
                <a:rPr lang="es-ES_tradnl" altLang="en-US" sz="1500" i="1" u="sng"/>
                <a:t>2</a:t>
              </a:r>
              <a:r>
                <a:rPr lang="es-ES_tradnl" altLang="en-US" sz="1500" u="sng"/>
                <a:t> + 8</a:t>
              </a:r>
              <a:endParaRPr lang="es-ES_tradnl" altLang="en-US" sz="1500" i="1" u="sng"/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_tradnl" altLang="en-US" sz="1500"/>
                <a:t>            2</a:t>
              </a:r>
              <a:endParaRPr lang="es-ES_tradnl" altLang="en-US" sz="1500" i="1"/>
            </a:p>
          </p:txBody>
        </p:sp>
        <p:sp>
          <p:nvSpPr>
            <p:cNvPr id="10" name="9 CuadroTexto">
              <a:extLst>
                <a:ext uri="{FF2B5EF4-FFF2-40B4-BE49-F238E27FC236}">
                  <a16:creationId xmlns:a16="http://schemas.microsoft.com/office/drawing/2014/main" id="{B263ADF8-DC09-A9CB-4098-4793852EAA88}"/>
                </a:ext>
              </a:extLst>
            </p:cNvPr>
            <p:cNvSpPr txBox="1"/>
            <p:nvPr/>
          </p:nvSpPr>
          <p:spPr>
            <a:xfrm>
              <a:off x="1825606" y="5675315"/>
              <a:ext cx="246065" cy="25398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s-ES_tradnl" sz="1050" dirty="0"/>
                <a:t>1</a:t>
              </a:r>
            </a:p>
          </p:txBody>
        </p:sp>
      </p:grpSp>
      <p:grpSp>
        <p:nvGrpSpPr>
          <p:cNvPr id="49162" name="12 Grupo">
            <a:extLst>
              <a:ext uri="{FF2B5EF4-FFF2-40B4-BE49-F238E27FC236}">
                <a16:creationId xmlns:a16="http://schemas.microsoft.com/office/drawing/2014/main" id="{801CF805-0A49-86D0-B8B8-38A4B0254745}"/>
              </a:ext>
            </a:extLst>
          </p:cNvPr>
          <p:cNvGrpSpPr>
            <a:grpSpLocks/>
          </p:cNvGrpSpPr>
          <p:nvPr/>
        </p:nvGrpSpPr>
        <p:grpSpPr bwMode="auto">
          <a:xfrm>
            <a:off x="6238875" y="5500689"/>
            <a:ext cx="2643188" cy="554037"/>
            <a:chOff x="1714480" y="5500702"/>
            <a:chExt cx="2643206" cy="553998"/>
          </a:xfrm>
        </p:grpSpPr>
        <p:sp>
          <p:nvSpPr>
            <p:cNvPr id="49165" name="13 CuadroTexto">
              <a:extLst>
                <a:ext uri="{FF2B5EF4-FFF2-40B4-BE49-F238E27FC236}">
                  <a16:creationId xmlns:a16="http://schemas.microsoft.com/office/drawing/2014/main" id="{F29B32B8-F733-D666-E9A8-0E09AE4424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14480" y="5500702"/>
              <a:ext cx="2643206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6FB833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C0E5A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_tradnl" altLang="en-US" sz="1500" i="1"/>
                <a:t>x</a:t>
              </a:r>
              <a:r>
                <a:rPr lang="es-ES_tradnl" altLang="en-US" sz="1500"/>
                <a:t>   = </a:t>
              </a:r>
              <a:r>
                <a:rPr lang="es-ES_tradnl" altLang="en-US" sz="1500" u="sng"/>
                <a:t>-</a:t>
              </a:r>
              <a:r>
                <a:rPr lang="es-ES_tradnl" altLang="en-US" sz="1500" i="1" u="sng"/>
                <a:t>2</a:t>
              </a:r>
              <a:r>
                <a:rPr lang="es-ES_tradnl" altLang="en-US" sz="1500" u="sng"/>
                <a:t> - 8</a:t>
              </a:r>
              <a:endParaRPr lang="es-ES_tradnl" altLang="en-US" sz="1500" i="1" u="sng"/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_tradnl" altLang="en-US" sz="1500"/>
                <a:t>            2</a:t>
              </a:r>
              <a:endParaRPr lang="es-ES_tradnl" altLang="en-US" sz="1500" i="1"/>
            </a:p>
          </p:txBody>
        </p:sp>
        <p:sp>
          <p:nvSpPr>
            <p:cNvPr id="15" name="14 CuadroTexto">
              <a:extLst>
                <a:ext uri="{FF2B5EF4-FFF2-40B4-BE49-F238E27FC236}">
                  <a16:creationId xmlns:a16="http://schemas.microsoft.com/office/drawing/2014/main" id="{54ED2600-AF9D-86AE-BEBE-C1B293873C8A}"/>
                </a:ext>
              </a:extLst>
            </p:cNvPr>
            <p:cNvSpPr txBox="1"/>
            <p:nvPr/>
          </p:nvSpPr>
          <p:spPr>
            <a:xfrm>
              <a:off x="1825606" y="5675315"/>
              <a:ext cx="246065" cy="25398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s-ES_tradnl" sz="1050" dirty="0"/>
                <a:t>2</a:t>
              </a:r>
            </a:p>
          </p:txBody>
        </p:sp>
      </p:grpSp>
      <p:sp>
        <p:nvSpPr>
          <p:cNvPr id="16" name="15 CuadroTexto">
            <a:extLst>
              <a:ext uri="{FF2B5EF4-FFF2-40B4-BE49-F238E27FC236}">
                <a16:creationId xmlns:a16="http://schemas.microsoft.com/office/drawing/2014/main" id="{08F6A4CD-856C-6825-464F-D91634A3BF76}"/>
              </a:ext>
            </a:extLst>
          </p:cNvPr>
          <p:cNvSpPr txBox="1"/>
          <p:nvPr/>
        </p:nvSpPr>
        <p:spPr>
          <a:xfrm>
            <a:off x="3381376" y="6143625"/>
            <a:ext cx="246063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_tradnl" sz="1050" dirty="0"/>
              <a:t>1</a:t>
            </a:r>
          </a:p>
        </p:txBody>
      </p:sp>
      <p:sp>
        <p:nvSpPr>
          <p:cNvPr id="17" name="16 CuadroTexto">
            <a:extLst>
              <a:ext uri="{FF2B5EF4-FFF2-40B4-BE49-F238E27FC236}">
                <a16:creationId xmlns:a16="http://schemas.microsoft.com/office/drawing/2014/main" id="{C536A38C-B83E-E73F-44B5-AEE741481D53}"/>
              </a:ext>
            </a:extLst>
          </p:cNvPr>
          <p:cNvSpPr txBox="1"/>
          <p:nvPr/>
        </p:nvSpPr>
        <p:spPr>
          <a:xfrm>
            <a:off x="6381751" y="6143625"/>
            <a:ext cx="246063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_tradnl" sz="105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641638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915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4915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116198" y="476672"/>
            <a:ext cx="43011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s-CL" b="1" dirty="0">
                <a:solidFill>
                  <a:schemeClr val="bg1"/>
                </a:solidFill>
              </a:rPr>
              <a:t>Ejemplo:  la función </a:t>
            </a:r>
            <a:r>
              <a:rPr lang="es-CL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 (x) =  </a:t>
            </a:r>
            <a:r>
              <a:rPr lang="es-CL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4x</a:t>
            </a:r>
            <a:r>
              <a:rPr lang="es-CL" b="1" i="1" baseline="30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s-CL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s-CL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s-CL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2x </a:t>
            </a:r>
            <a:r>
              <a:rPr lang="es-CL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- 5</a:t>
            </a:r>
            <a:endParaRPr lang="es-CL" b="1" dirty="0">
              <a:solidFill>
                <a:schemeClr val="bg1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06" y="661338"/>
            <a:ext cx="4365114" cy="49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453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392" y="558982"/>
            <a:ext cx="9172575" cy="499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313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679" y="247650"/>
            <a:ext cx="9210675" cy="661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82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262" y="257175"/>
            <a:ext cx="9210675" cy="660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697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DD6DFDC5-BCA9-F8EE-49BE-96513DF2C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ES_tradnl" dirty="0"/>
              <a:t>II. Función Cuadrática</a:t>
            </a:r>
          </a:p>
        </p:txBody>
      </p:sp>
      <p:sp>
        <p:nvSpPr>
          <p:cNvPr id="38915" name="2 Marcador de contenido">
            <a:extLst>
              <a:ext uri="{FF2B5EF4-FFF2-40B4-BE49-F238E27FC236}">
                <a16:creationId xmlns:a16="http://schemas.microsoft.com/office/drawing/2014/main" id="{71CC1697-50BB-F486-46E5-076EB87156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1"/>
            <a:ext cx="7467600" cy="4873625"/>
          </a:xfrm>
        </p:spPr>
        <p:txBody>
          <a:bodyPr/>
          <a:lstStyle/>
          <a:p>
            <a:pPr eaLnBrk="1" hangingPunct="1"/>
            <a:r>
              <a:rPr lang="es-ES_tradnl" altLang="en-US" sz="1800" b="1" dirty="0"/>
              <a:t>Concavidad: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_tradnl" altLang="en-US" sz="1800" b="1" dirty="0"/>
              <a:t>	</a:t>
            </a:r>
            <a:r>
              <a:rPr lang="es-ES_tradnl" altLang="en-US" sz="1800" dirty="0"/>
              <a:t>El </a:t>
            </a:r>
            <a:r>
              <a:rPr lang="es-ES_tradnl" altLang="en-US" sz="1800" b="1" dirty="0"/>
              <a:t>coeficiente</a:t>
            </a:r>
            <a:r>
              <a:rPr lang="es-ES_tradnl" altLang="en-US" sz="1800" dirty="0"/>
              <a:t> </a:t>
            </a:r>
            <a:r>
              <a:rPr lang="es-ES_tradnl" altLang="en-US" sz="1800" b="1" i="1" dirty="0"/>
              <a:t>a</a:t>
            </a:r>
            <a:r>
              <a:rPr lang="es-ES_tradnl" altLang="en-US" sz="1800" dirty="0"/>
              <a:t> de la función cuadrática indica si la parábola es abierta hacia arriba o hacia abajo.</a:t>
            </a:r>
          </a:p>
        </p:txBody>
      </p:sp>
      <p:grpSp>
        <p:nvGrpSpPr>
          <p:cNvPr id="38916" name="20 Grupo">
            <a:extLst>
              <a:ext uri="{FF2B5EF4-FFF2-40B4-BE49-F238E27FC236}">
                <a16:creationId xmlns:a16="http://schemas.microsoft.com/office/drawing/2014/main" id="{0FDE6BDA-2F08-1C77-A426-3C0C803431A2}"/>
              </a:ext>
            </a:extLst>
          </p:cNvPr>
          <p:cNvGrpSpPr>
            <a:grpSpLocks/>
          </p:cNvGrpSpPr>
          <p:nvPr/>
        </p:nvGrpSpPr>
        <p:grpSpPr bwMode="auto">
          <a:xfrm>
            <a:off x="2381250" y="2928939"/>
            <a:ext cx="3143250" cy="2930525"/>
            <a:chOff x="857224" y="2928934"/>
            <a:chExt cx="3143272" cy="2929752"/>
          </a:xfrm>
        </p:grpSpPr>
        <p:grpSp>
          <p:nvGrpSpPr>
            <p:cNvPr id="38929" name="14 Grupo">
              <a:extLst>
                <a:ext uri="{FF2B5EF4-FFF2-40B4-BE49-F238E27FC236}">
                  <a16:creationId xmlns:a16="http://schemas.microsoft.com/office/drawing/2014/main" id="{C0894A86-B103-952B-1C9A-0A225F3A3F6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57224" y="3071810"/>
              <a:ext cx="3143272" cy="2786876"/>
              <a:chOff x="857224" y="3071810"/>
              <a:chExt cx="3143272" cy="2786876"/>
            </a:xfrm>
          </p:grpSpPr>
          <p:grpSp>
            <p:nvGrpSpPr>
              <p:cNvPr id="38932" name="12 Grupo">
                <a:extLst>
                  <a:ext uri="{FF2B5EF4-FFF2-40B4-BE49-F238E27FC236}">
                    <a16:creationId xmlns:a16="http://schemas.microsoft.com/office/drawing/2014/main" id="{53375385-010C-A8BE-89C8-DFAF2477DC0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57224" y="3358356"/>
                <a:ext cx="3143272" cy="2500330"/>
                <a:chOff x="857224" y="3358356"/>
                <a:chExt cx="3143272" cy="2500330"/>
              </a:xfrm>
            </p:grpSpPr>
            <p:grpSp>
              <p:nvGrpSpPr>
                <p:cNvPr id="38934" name="7 Grupo">
                  <a:extLst>
                    <a:ext uri="{FF2B5EF4-FFF2-40B4-BE49-F238E27FC236}">
                      <a16:creationId xmlns:a16="http://schemas.microsoft.com/office/drawing/2014/main" id="{EA8A6C47-4293-875C-3C54-2B8C5889B40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857224" y="3358356"/>
                  <a:ext cx="2857520" cy="2500330"/>
                  <a:chOff x="357158" y="3358356"/>
                  <a:chExt cx="2857520" cy="2500330"/>
                </a:xfrm>
              </p:grpSpPr>
              <p:cxnSp>
                <p:nvCxnSpPr>
                  <p:cNvPr id="5" name="4 Conector recto de flecha">
                    <a:extLst>
                      <a:ext uri="{FF2B5EF4-FFF2-40B4-BE49-F238E27FC236}">
                        <a16:creationId xmlns:a16="http://schemas.microsoft.com/office/drawing/2014/main" id="{7B92C91A-2F51-1612-70F6-B244C8D443DE}"/>
                      </a:ext>
                    </a:extLst>
                  </p:cNvPr>
                  <p:cNvCxnSpPr/>
                  <p:nvPr/>
                </p:nvCxnSpPr>
                <p:spPr>
                  <a:xfrm rot="5400000" flipH="1" flipV="1">
                    <a:off x="178901" y="4607271"/>
                    <a:ext cx="2499654" cy="3175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" name="6 Conector recto de flecha">
                    <a:extLst>
                      <a:ext uri="{FF2B5EF4-FFF2-40B4-BE49-F238E27FC236}">
                        <a16:creationId xmlns:a16="http://schemas.microsoft.com/office/drawing/2014/main" id="{1CDF4C1C-3B14-F1C5-735F-E90C4455E0BF}"/>
                      </a:ext>
                    </a:extLst>
                  </p:cNvPr>
                  <p:cNvCxnSpPr/>
                  <p:nvPr/>
                </p:nvCxnSpPr>
                <p:spPr>
                  <a:xfrm>
                    <a:off x="357158" y="4928656"/>
                    <a:ext cx="2857520" cy="3174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8935" name="11 CuadroTexto">
                  <a:extLst>
                    <a:ext uri="{FF2B5EF4-FFF2-40B4-BE49-F238E27FC236}">
                      <a16:creationId xmlns:a16="http://schemas.microsoft.com/office/drawing/2014/main" id="{3BA92C32-542C-FE54-0B3F-1BC284AD734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714744" y="4929198"/>
                  <a:ext cx="285752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"/>
                    <a:defRPr sz="24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 2" panose="05020102010507070707" pitchFamily="18" charset="2"/>
                    <a:buChar char=""/>
                    <a:defRPr sz="21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6FB833"/>
                    </a:buClr>
                    <a:buSzPct val="60000"/>
                    <a:buFont typeface="Wingdings" panose="05000000000000000000" pitchFamily="2" charset="2"/>
                    <a:buChar char=""/>
                    <a:defRPr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C0E5AF"/>
                    </a:buClr>
                    <a:buSzPct val="60000"/>
                    <a:buFont typeface="Wingdings" panose="05000000000000000000" pitchFamily="2" charset="2"/>
                    <a:buChar char=""/>
                    <a:defRPr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F3AABE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F3AABE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F3AABE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F3AABE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F3AABE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s-ES_tradnl" altLang="en-US" sz="1800" i="1"/>
                    <a:t>x</a:t>
                  </a:r>
                </a:p>
              </p:txBody>
            </p:sp>
          </p:grpSp>
          <p:sp>
            <p:nvSpPr>
              <p:cNvPr id="38933" name="13 CuadroTexto">
                <a:extLst>
                  <a:ext uri="{FF2B5EF4-FFF2-40B4-BE49-F238E27FC236}">
                    <a16:creationId xmlns:a16="http://schemas.microsoft.com/office/drawing/2014/main" id="{3967ACD4-F65D-E237-1BA8-CF2EFF6EA2D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14480" y="3071810"/>
                <a:ext cx="14287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6FB833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0E5A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n-US" sz="1800" i="1"/>
                  <a:t>y</a:t>
                </a:r>
              </a:p>
            </p:txBody>
          </p:sp>
        </p:grpSp>
        <p:sp>
          <p:nvSpPr>
            <p:cNvPr id="16" name="15 Arco">
              <a:extLst>
                <a:ext uri="{FF2B5EF4-FFF2-40B4-BE49-F238E27FC236}">
                  <a16:creationId xmlns:a16="http://schemas.microsoft.com/office/drawing/2014/main" id="{5FADE077-68CC-39E1-07D6-FED988233C92}"/>
                </a:ext>
              </a:extLst>
            </p:cNvPr>
            <p:cNvSpPr/>
            <p:nvPr/>
          </p:nvSpPr>
          <p:spPr>
            <a:xfrm rot="10800000">
              <a:off x="1571604" y="2928934"/>
              <a:ext cx="1143008" cy="2356815"/>
            </a:xfrm>
            <a:prstGeom prst="arc">
              <a:avLst>
                <a:gd name="adj1" fmla="val 10587004"/>
                <a:gd name="adj2" fmla="val 198017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s-ES_tradnl"/>
            </a:p>
          </p:txBody>
        </p:sp>
        <p:sp>
          <p:nvSpPr>
            <p:cNvPr id="38931" name="17 CuadroTexto">
              <a:extLst>
                <a:ext uri="{FF2B5EF4-FFF2-40B4-BE49-F238E27FC236}">
                  <a16:creationId xmlns:a16="http://schemas.microsoft.com/office/drawing/2014/main" id="{4D380B93-956E-8E58-DDAF-732A95C26A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43042" y="5000636"/>
              <a:ext cx="7143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6FB833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C0E5A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_tradnl" altLang="en-US" sz="1800"/>
                <a:t>0</a:t>
              </a:r>
            </a:p>
          </p:txBody>
        </p:sp>
      </p:grpSp>
      <p:grpSp>
        <p:nvGrpSpPr>
          <p:cNvPr id="38917" name="24 Grupo">
            <a:extLst>
              <a:ext uri="{FF2B5EF4-FFF2-40B4-BE49-F238E27FC236}">
                <a16:creationId xmlns:a16="http://schemas.microsoft.com/office/drawing/2014/main" id="{68E78D4C-CF0E-A7A0-3E45-A356E395FA7B}"/>
              </a:ext>
            </a:extLst>
          </p:cNvPr>
          <p:cNvGrpSpPr>
            <a:grpSpLocks/>
          </p:cNvGrpSpPr>
          <p:nvPr/>
        </p:nvGrpSpPr>
        <p:grpSpPr bwMode="auto">
          <a:xfrm>
            <a:off x="6596063" y="3071813"/>
            <a:ext cx="3143250" cy="3357562"/>
            <a:chOff x="5072066" y="3071810"/>
            <a:chExt cx="3143272" cy="3357586"/>
          </a:xfrm>
        </p:grpSpPr>
        <p:sp>
          <p:nvSpPr>
            <p:cNvPr id="38920" name="21 CuadroTexto">
              <a:extLst>
                <a:ext uri="{FF2B5EF4-FFF2-40B4-BE49-F238E27FC236}">
                  <a16:creationId xmlns:a16="http://schemas.microsoft.com/office/drawing/2014/main" id="{F93F3625-8C59-7656-2ACF-0EF2C23BAB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29586" y="4929198"/>
              <a:ext cx="28575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6FB833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C0E5A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_tradnl" altLang="en-US" sz="1800" i="1"/>
                <a:t>x</a:t>
              </a:r>
            </a:p>
          </p:txBody>
        </p:sp>
        <p:grpSp>
          <p:nvGrpSpPr>
            <p:cNvPr id="38921" name="23 Grupo">
              <a:extLst>
                <a:ext uri="{FF2B5EF4-FFF2-40B4-BE49-F238E27FC236}">
                  <a16:creationId xmlns:a16="http://schemas.microsoft.com/office/drawing/2014/main" id="{F249132E-FCB5-EED7-5E73-C2F0833F567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72066" y="3071810"/>
              <a:ext cx="2857520" cy="3357586"/>
              <a:chOff x="5072066" y="3071810"/>
              <a:chExt cx="2857520" cy="3357586"/>
            </a:xfrm>
          </p:grpSpPr>
          <p:grpSp>
            <p:nvGrpSpPr>
              <p:cNvPr id="38922" name="19 Grupo">
                <a:extLst>
                  <a:ext uri="{FF2B5EF4-FFF2-40B4-BE49-F238E27FC236}">
                    <a16:creationId xmlns:a16="http://schemas.microsoft.com/office/drawing/2014/main" id="{790EA57E-7A6A-8C37-F06B-48A2A715989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072066" y="3357562"/>
                <a:ext cx="2857520" cy="3071834"/>
                <a:chOff x="5072066" y="3357562"/>
                <a:chExt cx="2857520" cy="3071834"/>
              </a:xfrm>
            </p:grpSpPr>
            <p:grpSp>
              <p:nvGrpSpPr>
                <p:cNvPr id="38924" name="8 Grupo">
                  <a:extLst>
                    <a:ext uri="{FF2B5EF4-FFF2-40B4-BE49-F238E27FC236}">
                      <a16:creationId xmlns:a16="http://schemas.microsoft.com/office/drawing/2014/main" id="{CAC1DA21-5668-CA45-3C6A-D6BE38458C0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72066" y="3357562"/>
                  <a:ext cx="2857520" cy="2500330"/>
                  <a:chOff x="357158" y="3358356"/>
                  <a:chExt cx="2857520" cy="2500330"/>
                </a:xfrm>
              </p:grpSpPr>
              <p:cxnSp>
                <p:nvCxnSpPr>
                  <p:cNvPr id="10" name="9 Conector recto de flecha">
                    <a:extLst>
                      <a:ext uri="{FF2B5EF4-FFF2-40B4-BE49-F238E27FC236}">
                        <a16:creationId xmlns:a16="http://schemas.microsoft.com/office/drawing/2014/main" id="{A4E49C4C-B962-9841-C1D3-1080E9C8229D}"/>
                      </a:ext>
                    </a:extLst>
                  </p:cNvPr>
                  <p:cNvCxnSpPr/>
                  <p:nvPr/>
                </p:nvCxnSpPr>
                <p:spPr>
                  <a:xfrm rot="5400000" flipH="1" flipV="1">
                    <a:off x="178564" y="4606933"/>
                    <a:ext cx="2500330" cy="3175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" name="10 Conector recto de flecha">
                    <a:extLst>
                      <a:ext uri="{FF2B5EF4-FFF2-40B4-BE49-F238E27FC236}">
                        <a16:creationId xmlns:a16="http://schemas.microsoft.com/office/drawing/2014/main" id="{27D02B11-213D-20DC-9392-FE5EF3CDA7F1}"/>
                      </a:ext>
                    </a:extLst>
                  </p:cNvPr>
                  <p:cNvCxnSpPr/>
                  <p:nvPr/>
                </p:nvCxnSpPr>
                <p:spPr>
                  <a:xfrm>
                    <a:off x="357158" y="4928404"/>
                    <a:ext cx="2857520" cy="3175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7" name="16 Arco">
                  <a:extLst>
                    <a:ext uri="{FF2B5EF4-FFF2-40B4-BE49-F238E27FC236}">
                      <a16:creationId xmlns:a16="http://schemas.microsoft.com/office/drawing/2014/main" id="{6D0BD93D-4357-8B95-85E1-49C7606F17A5}"/>
                    </a:ext>
                  </a:extLst>
                </p:cNvPr>
                <p:cNvSpPr/>
                <p:nvPr/>
              </p:nvSpPr>
              <p:spPr>
                <a:xfrm>
                  <a:off x="6357950" y="4071942"/>
                  <a:ext cx="1143008" cy="2357454"/>
                </a:xfrm>
                <a:prstGeom prst="arc">
                  <a:avLst>
                    <a:gd name="adj1" fmla="val 10587004"/>
                    <a:gd name="adj2" fmla="val 198017"/>
                  </a:avLst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s-ES_tradnl"/>
                </a:p>
              </p:txBody>
            </p:sp>
            <p:sp>
              <p:nvSpPr>
                <p:cNvPr id="38926" name="18 CuadroTexto">
                  <a:extLst>
                    <a:ext uri="{FF2B5EF4-FFF2-40B4-BE49-F238E27FC236}">
                      <a16:creationId xmlns:a16="http://schemas.microsoft.com/office/drawing/2014/main" id="{C02C2BF3-5AD8-ACC0-E50C-B5D494CFA87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857884" y="5000636"/>
                  <a:ext cx="71438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"/>
                    <a:defRPr sz="24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 2" panose="05020102010507070707" pitchFamily="18" charset="2"/>
                    <a:buChar char=""/>
                    <a:defRPr sz="21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6FB833"/>
                    </a:buClr>
                    <a:buSzPct val="60000"/>
                    <a:buFont typeface="Wingdings" panose="05000000000000000000" pitchFamily="2" charset="2"/>
                    <a:buChar char=""/>
                    <a:defRPr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C0E5AF"/>
                    </a:buClr>
                    <a:buSzPct val="60000"/>
                    <a:buFont typeface="Wingdings" panose="05000000000000000000" pitchFamily="2" charset="2"/>
                    <a:buChar char=""/>
                    <a:defRPr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F3AABE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F3AABE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F3AABE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F3AABE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F3AABE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s-ES_tradnl" altLang="en-US" sz="1800"/>
                    <a:t>0</a:t>
                  </a:r>
                </a:p>
              </p:txBody>
            </p:sp>
          </p:grpSp>
          <p:sp>
            <p:nvSpPr>
              <p:cNvPr id="38923" name="22 CuadroTexto">
                <a:extLst>
                  <a:ext uri="{FF2B5EF4-FFF2-40B4-BE49-F238E27FC236}">
                    <a16:creationId xmlns:a16="http://schemas.microsoft.com/office/drawing/2014/main" id="{EA078B5D-20DC-CD06-90EE-91B4D3A0AE2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29322" y="3071810"/>
                <a:ext cx="14287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6FB833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0E5A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n-US" sz="1800" i="1"/>
                  <a:t>y</a:t>
                </a:r>
              </a:p>
            </p:txBody>
          </p:sp>
        </p:grpSp>
      </p:grpSp>
      <p:sp>
        <p:nvSpPr>
          <p:cNvPr id="38918" name="25 CuadroTexto">
            <a:extLst>
              <a:ext uri="{FF2B5EF4-FFF2-40B4-BE49-F238E27FC236}">
                <a16:creationId xmlns:a16="http://schemas.microsoft.com/office/drawing/2014/main" id="{E48E95E0-4A19-CD81-4EB9-21B77C8140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9813" y="6072189"/>
            <a:ext cx="33575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FB833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C0E5A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en-US" sz="1800" b="1" i="1"/>
              <a:t>a </a:t>
            </a:r>
            <a:r>
              <a:rPr lang="es-ES_tradnl" altLang="en-US" sz="1800" b="1"/>
              <a:t>&gt; 0, Abierta hacia arriba</a:t>
            </a:r>
            <a:endParaRPr lang="es-ES_tradnl" altLang="en-US" sz="1800" b="1" i="1"/>
          </a:p>
        </p:txBody>
      </p:sp>
      <p:sp>
        <p:nvSpPr>
          <p:cNvPr id="38919" name="26 CuadroTexto">
            <a:extLst>
              <a:ext uri="{FF2B5EF4-FFF2-40B4-BE49-F238E27FC236}">
                <a16:creationId xmlns:a16="http://schemas.microsoft.com/office/drawing/2014/main" id="{0FEFE555-E2D1-75D3-A321-0DBADB1114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4626" y="6072189"/>
            <a:ext cx="33575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FB833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C0E5A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en-US" sz="1800" b="1" i="1"/>
              <a:t>a &lt;</a:t>
            </a:r>
            <a:r>
              <a:rPr lang="es-ES_tradnl" altLang="en-US" sz="1800" b="1"/>
              <a:t> 0, Abierta hacia abajo</a:t>
            </a:r>
            <a:endParaRPr lang="es-ES_tradnl" altLang="en-US" sz="1800" b="1" i="1"/>
          </a:p>
        </p:txBody>
      </p:sp>
    </p:spTree>
    <p:extLst>
      <p:ext uri="{BB962C8B-B14F-4D97-AF65-F5344CB8AC3E}">
        <p14:creationId xmlns:p14="http://schemas.microsoft.com/office/powerpoint/2010/main" val="3286202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891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D7911A4A-D791-833B-E3BE-80FC54913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ES_tradnl" dirty="0"/>
              <a:t>II. Función Cuadrática</a:t>
            </a:r>
          </a:p>
        </p:txBody>
      </p:sp>
      <p:sp>
        <p:nvSpPr>
          <p:cNvPr id="39939" name="2 Marcador de contenido">
            <a:extLst>
              <a:ext uri="{FF2B5EF4-FFF2-40B4-BE49-F238E27FC236}">
                <a16:creationId xmlns:a16="http://schemas.microsoft.com/office/drawing/2014/main" id="{B803547F-DA0A-AEF1-C96A-6629CFED3E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4377" y="1813719"/>
            <a:ext cx="7467600" cy="4873625"/>
          </a:xfrm>
        </p:spPr>
        <p:txBody>
          <a:bodyPr/>
          <a:lstStyle/>
          <a:p>
            <a:pPr eaLnBrk="1" hangingPunct="1"/>
            <a:r>
              <a:rPr lang="es-ES_tradnl" altLang="en-US" sz="1800" b="1" dirty="0"/>
              <a:t>Eje de simetría y vértice: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_tradnl" altLang="en-US" sz="1800" b="1" dirty="0"/>
              <a:t>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_tradnl" altLang="en-US" sz="1800" b="1" dirty="0"/>
              <a:t>	</a:t>
            </a:r>
            <a:r>
              <a:rPr lang="es-ES_tradnl" altLang="en-US" sz="1800" dirty="0"/>
              <a:t>El </a:t>
            </a:r>
            <a:r>
              <a:rPr lang="es-ES_tradnl" altLang="en-US" sz="1800" b="1" dirty="0"/>
              <a:t>eje de simetría</a:t>
            </a:r>
            <a:r>
              <a:rPr lang="es-ES_tradnl" altLang="en-US" sz="1800" dirty="0"/>
              <a:t> es aquella recta paralela al eje Y </a:t>
            </a:r>
            <a:r>
              <a:rPr lang="es-ES_tradnl" altLang="en-US" sz="1800" dirty="0" err="1"/>
              <a:t>y</a:t>
            </a:r>
            <a:r>
              <a:rPr lang="es-ES_tradnl" altLang="en-US" sz="1800" dirty="0"/>
              <a:t> que pasa por el vértice de la parábola.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s-ES_tradnl" altLang="en-US" sz="1800" b="1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_tradnl" altLang="en-US" sz="1800" b="1" dirty="0"/>
              <a:t>	</a:t>
            </a:r>
            <a:r>
              <a:rPr lang="es-ES_tradnl" altLang="en-US" sz="1800" dirty="0"/>
              <a:t>El vértice está dado por: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s-ES_tradnl" altLang="en-US" sz="1800" b="1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s-ES_tradnl" altLang="en-US" sz="1800" b="1" dirty="0"/>
              <a:t>		</a:t>
            </a:r>
            <a:r>
              <a:rPr lang="es-ES_tradnl" altLang="en-US" sz="1800" dirty="0"/>
              <a:t>Vértice =   </a:t>
            </a:r>
            <a:r>
              <a:rPr lang="es-ES_tradnl" altLang="en-US" sz="1800" i="1" u="sng" dirty="0"/>
              <a:t>-b </a:t>
            </a:r>
            <a:r>
              <a:rPr lang="es-ES_tradnl" altLang="en-US" sz="1800" i="1" dirty="0"/>
              <a:t> , f    </a:t>
            </a:r>
            <a:r>
              <a:rPr lang="es-ES_tradnl" altLang="en-US" sz="1800" i="1" u="sng" dirty="0"/>
              <a:t>-b  </a:t>
            </a:r>
            <a:r>
              <a:rPr lang="es-ES_tradnl" altLang="en-US" sz="1800" i="1" dirty="0"/>
              <a:t>     =     </a:t>
            </a:r>
            <a:r>
              <a:rPr lang="es-ES_tradnl" altLang="en-US" sz="1800" i="1" u="sng" dirty="0"/>
              <a:t>-b </a:t>
            </a:r>
            <a:r>
              <a:rPr lang="es-ES_tradnl" altLang="en-US" sz="1800" i="1" dirty="0"/>
              <a:t> , </a:t>
            </a:r>
            <a:r>
              <a:rPr lang="es-ES_tradnl" altLang="en-US" sz="1800" i="1" u="sng" dirty="0"/>
              <a:t>4ac – b² </a:t>
            </a:r>
            <a:endParaRPr lang="es-ES_tradnl" altLang="en-US" sz="1800" b="1" dirty="0"/>
          </a:p>
        </p:txBody>
      </p:sp>
      <p:sp>
        <p:nvSpPr>
          <p:cNvPr id="39940" name="3 CuadroTexto">
            <a:extLst>
              <a:ext uri="{FF2B5EF4-FFF2-40B4-BE49-F238E27FC236}">
                <a16:creationId xmlns:a16="http://schemas.microsoft.com/office/drawing/2014/main" id="{3B411B2B-805F-C307-3F71-97ACF11A83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4313" y="4214814"/>
            <a:ext cx="571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FB833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C0E5A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en-US" sz="1800" i="1"/>
              <a:t>2a</a:t>
            </a:r>
          </a:p>
        </p:txBody>
      </p:sp>
      <p:sp>
        <p:nvSpPr>
          <p:cNvPr id="39941" name="4 CuadroTexto">
            <a:extLst>
              <a:ext uri="{FF2B5EF4-FFF2-40B4-BE49-F238E27FC236}">
                <a16:creationId xmlns:a16="http://schemas.microsoft.com/office/drawing/2014/main" id="{51CEE82F-66BB-853F-CE6A-0E33EC41A3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0125" y="4214814"/>
            <a:ext cx="571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FB833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C0E5A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en-US" sz="1800" i="1"/>
              <a:t>2a</a:t>
            </a:r>
          </a:p>
        </p:txBody>
      </p:sp>
      <p:sp>
        <p:nvSpPr>
          <p:cNvPr id="39942" name="5 CuadroTexto">
            <a:extLst>
              <a:ext uri="{FF2B5EF4-FFF2-40B4-BE49-F238E27FC236}">
                <a16:creationId xmlns:a16="http://schemas.microsoft.com/office/drawing/2014/main" id="{98E66640-65E6-D745-0412-355EE857AE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3125" y="4214814"/>
            <a:ext cx="571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FB833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C0E5A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en-US" sz="1800" i="1"/>
              <a:t>2a</a:t>
            </a:r>
          </a:p>
        </p:txBody>
      </p:sp>
      <p:sp>
        <p:nvSpPr>
          <p:cNvPr id="39943" name="6 CuadroTexto">
            <a:extLst>
              <a:ext uri="{FF2B5EF4-FFF2-40B4-BE49-F238E27FC236}">
                <a16:creationId xmlns:a16="http://schemas.microsoft.com/office/drawing/2014/main" id="{53A7522A-6589-B146-E341-02FE8C1FE6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7500" y="4214814"/>
            <a:ext cx="571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FB833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C0E5A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en-US" sz="1800" i="1"/>
              <a:t>4a</a:t>
            </a:r>
          </a:p>
        </p:txBody>
      </p:sp>
      <p:sp>
        <p:nvSpPr>
          <p:cNvPr id="8" name="7 Corchetes">
            <a:extLst>
              <a:ext uri="{FF2B5EF4-FFF2-40B4-BE49-F238E27FC236}">
                <a16:creationId xmlns:a16="http://schemas.microsoft.com/office/drawing/2014/main" id="{C6F3B3E5-750B-E179-A527-E31136D8A595}"/>
              </a:ext>
            </a:extLst>
          </p:cNvPr>
          <p:cNvSpPr/>
          <p:nvPr/>
        </p:nvSpPr>
        <p:spPr>
          <a:xfrm>
            <a:off x="4024313" y="3929064"/>
            <a:ext cx="1357312" cy="642937"/>
          </a:xfrm>
          <a:prstGeom prst="bracketPair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ES_tradnl"/>
          </a:p>
        </p:txBody>
      </p:sp>
      <p:sp>
        <p:nvSpPr>
          <p:cNvPr id="9" name="8 Corchetes">
            <a:extLst>
              <a:ext uri="{FF2B5EF4-FFF2-40B4-BE49-F238E27FC236}">
                <a16:creationId xmlns:a16="http://schemas.microsoft.com/office/drawing/2014/main" id="{8D6DBAAD-861D-5E94-6E23-49A6F06767F2}"/>
              </a:ext>
            </a:extLst>
          </p:cNvPr>
          <p:cNvSpPr/>
          <p:nvPr/>
        </p:nvSpPr>
        <p:spPr>
          <a:xfrm>
            <a:off x="4738688" y="3929064"/>
            <a:ext cx="500062" cy="642937"/>
          </a:xfrm>
          <a:prstGeom prst="bracketPair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ES_tradnl"/>
          </a:p>
        </p:txBody>
      </p:sp>
      <p:sp>
        <p:nvSpPr>
          <p:cNvPr id="10" name="9 Corchetes">
            <a:extLst>
              <a:ext uri="{FF2B5EF4-FFF2-40B4-BE49-F238E27FC236}">
                <a16:creationId xmlns:a16="http://schemas.microsoft.com/office/drawing/2014/main" id="{A104613B-2B20-48D4-135B-4D07886076E9}"/>
              </a:ext>
            </a:extLst>
          </p:cNvPr>
          <p:cNvSpPr/>
          <p:nvPr/>
        </p:nvSpPr>
        <p:spPr>
          <a:xfrm>
            <a:off x="5953126" y="3929064"/>
            <a:ext cx="1357313" cy="642937"/>
          </a:xfrm>
          <a:prstGeom prst="bracketPair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03509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3DD308D1-11F5-1663-AB20-378DBCFC4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ES_tradnl" dirty="0"/>
              <a:t>II. Función Cuadrática</a:t>
            </a:r>
          </a:p>
        </p:txBody>
      </p:sp>
      <p:sp>
        <p:nvSpPr>
          <p:cNvPr id="40963" name="2 Marcador de contenido">
            <a:extLst>
              <a:ext uri="{FF2B5EF4-FFF2-40B4-BE49-F238E27FC236}">
                <a16:creationId xmlns:a16="http://schemas.microsoft.com/office/drawing/2014/main" id="{2D2AAEBD-340A-437D-E932-26B48D7D48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1"/>
            <a:ext cx="7467600" cy="48736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s-ES_tradnl" altLang="en-US" dirty="0"/>
              <a:t>	</a:t>
            </a:r>
            <a:r>
              <a:rPr lang="es-ES_tradnl" altLang="en-US" sz="1800" dirty="0"/>
              <a:t>Además, la recta </a:t>
            </a:r>
            <a:r>
              <a:rPr lang="es-ES_tradnl" altLang="en-US" sz="1800" i="1" dirty="0"/>
              <a:t>x</a:t>
            </a:r>
            <a:r>
              <a:rPr lang="es-ES_tradnl" altLang="en-US" sz="1800" dirty="0"/>
              <a:t> =       , corresponde al </a:t>
            </a:r>
            <a:r>
              <a:rPr lang="es-ES_tradnl" altLang="en-US" sz="1800" b="1" dirty="0"/>
              <a:t>Eje de simetría</a:t>
            </a:r>
            <a:r>
              <a:rPr lang="es-ES_tradnl" altLang="en-US" sz="1800" dirty="0"/>
              <a:t>.</a:t>
            </a:r>
            <a:endParaRPr lang="es-ES_tradnl" altLang="en-US" dirty="0"/>
          </a:p>
        </p:txBody>
      </p:sp>
      <p:grpSp>
        <p:nvGrpSpPr>
          <p:cNvPr id="40964" name="5 Grupo">
            <a:extLst>
              <a:ext uri="{FF2B5EF4-FFF2-40B4-BE49-F238E27FC236}">
                <a16:creationId xmlns:a16="http://schemas.microsoft.com/office/drawing/2014/main" id="{706C2E0F-7179-5DBC-EE2A-04A5220EDED3}"/>
              </a:ext>
            </a:extLst>
          </p:cNvPr>
          <p:cNvGrpSpPr>
            <a:grpSpLocks/>
          </p:cNvGrpSpPr>
          <p:nvPr/>
        </p:nvGrpSpPr>
        <p:grpSpPr bwMode="auto">
          <a:xfrm>
            <a:off x="4524376" y="1643064"/>
            <a:ext cx="500063" cy="642937"/>
            <a:chOff x="2714612" y="3000372"/>
            <a:chExt cx="500066" cy="642942"/>
          </a:xfrm>
        </p:grpSpPr>
        <p:sp>
          <p:nvSpPr>
            <p:cNvPr id="41007" name="3 CuadroTexto">
              <a:extLst>
                <a:ext uri="{FF2B5EF4-FFF2-40B4-BE49-F238E27FC236}">
                  <a16:creationId xmlns:a16="http://schemas.microsoft.com/office/drawing/2014/main" id="{B039335B-0CD5-BF02-A0B4-7E170CC070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14612" y="3000372"/>
              <a:ext cx="42862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6FB833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C0E5A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_tradnl" altLang="en-US" sz="1800" u="sng"/>
                <a:t>-</a:t>
              </a:r>
              <a:r>
                <a:rPr lang="es-ES_tradnl" altLang="en-US" sz="1800" i="1" u="sng"/>
                <a:t>b  </a:t>
              </a:r>
            </a:p>
          </p:txBody>
        </p:sp>
        <p:sp>
          <p:nvSpPr>
            <p:cNvPr id="41008" name="4 CuadroTexto">
              <a:extLst>
                <a:ext uri="{FF2B5EF4-FFF2-40B4-BE49-F238E27FC236}">
                  <a16:creationId xmlns:a16="http://schemas.microsoft.com/office/drawing/2014/main" id="{E617B229-404A-1205-D7B4-DCBD7E1067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14612" y="3273982"/>
              <a:ext cx="50006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6FB833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C0E5A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_tradnl" altLang="en-US" sz="1800"/>
                <a:t>2</a:t>
              </a:r>
              <a:r>
                <a:rPr lang="es-ES_tradnl" altLang="en-US" sz="1800" i="1"/>
                <a:t>a</a:t>
              </a:r>
              <a:endParaRPr lang="es-ES_tradnl" altLang="en-US" sz="1800"/>
            </a:p>
          </p:txBody>
        </p:sp>
      </p:grpSp>
      <p:grpSp>
        <p:nvGrpSpPr>
          <p:cNvPr id="40965" name="54 Grupo">
            <a:extLst>
              <a:ext uri="{FF2B5EF4-FFF2-40B4-BE49-F238E27FC236}">
                <a16:creationId xmlns:a16="http://schemas.microsoft.com/office/drawing/2014/main" id="{3F12983A-8F20-B0C6-7559-D1C94AE28635}"/>
              </a:ext>
            </a:extLst>
          </p:cNvPr>
          <p:cNvGrpSpPr>
            <a:grpSpLocks/>
          </p:cNvGrpSpPr>
          <p:nvPr/>
        </p:nvGrpSpPr>
        <p:grpSpPr bwMode="auto">
          <a:xfrm>
            <a:off x="2238376" y="2928939"/>
            <a:ext cx="3286125" cy="2930525"/>
            <a:chOff x="714348" y="2928934"/>
            <a:chExt cx="3286148" cy="2929752"/>
          </a:xfrm>
        </p:grpSpPr>
        <p:grpSp>
          <p:nvGrpSpPr>
            <p:cNvPr id="40988" name="44 Grupo">
              <a:extLst>
                <a:ext uri="{FF2B5EF4-FFF2-40B4-BE49-F238E27FC236}">
                  <a16:creationId xmlns:a16="http://schemas.microsoft.com/office/drawing/2014/main" id="{2A77D6C6-DBFF-6657-756F-714561FF75D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4348" y="2928934"/>
              <a:ext cx="3286148" cy="2929752"/>
              <a:chOff x="714348" y="2928934"/>
              <a:chExt cx="3286148" cy="2929752"/>
            </a:xfrm>
          </p:grpSpPr>
          <p:sp>
            <p:nvSpPr>
              <p:cNvPr id="40992" name="26 CuadroTexto">
                <a:extLst>
                  <a:ext uri="{FF2B5EF4-FFF2-40B4-BE49-F238E27FC236}">
                    <a16:creationId xmlns:a16="http://schemas.microsoft.com/office/drawing/2014/main" id="{A2B6279E-B940-E249-E5CB-D8916289F5B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4348" y="5072074"/>
                <a:ext cx="1143008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6FB833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0E5A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n-US" sz="1400"/>
                  <a:t>_  </a:t>
                </a:r>
                <a:r>
                  <a:rPr lang="es-ES_tradnl" altLang="en-US" sz="1400" i="1" u="sng"/>
                  <a:t>b² - 4ac </a:t>
                </a:r>
                <a:endParaRPr lang="es-ES_tradnl" altLang="en-US" sz="1400" i="1"/>
              </a:p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n-US" sz="1400" i="1"/>
                  <a:t>        4a</a:t>
                </a:r>
              </a:p>
            </p:txBody>
          </p:sp>
          <p:grpSp>
            <p:nvGrpSpPr>
              <p:cNvPr id="40993" name="43 Grupo">
                <a:extLst>
                  <a:ext uri="{FF2B5EF4-FFF2-40B4-BE49-F238E27FC236}">
                    <a16:creationId xmlns:a16="http://schemas.microsoft.com/office/drawing/2014/main" id="{3AF831B9-528A-AF5A-BA6C-986B5033556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57224" y="2928934"/>
                <a:ext cx="3143272" cy="2929752"/>
                <a:chOff x="857224" y="2928934"/>
                <a:chExt cx="3143272" cy="2929752"/>
              </a:xfrm>
            </p:grpSpPr>
            <p:grpSp>
              <p:nvGrpSpPr>
                <p:cNvPr id="40994" name="42 Grupo">
                  <a:extLst>
                    <a:ext uri="{FF2B5EF4-FFF2-40B4-BE49-F238E27FC236}">
                      <a16:creationId xmlns:a16="http://schemas.microsoft.com/office/drawing/2014/main" id="{139AB1BA-54F3-9F22-897E-4B963BB293B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857224" y="2928934"/>
                  <a:ext cx="3143272" cy="2929752"/>
                  <a:chOff x="857224" y="2928934"/>
                  <a:chExt cx="3143272" cy="2929752"/>
                </a:xfrm>
              </p:grpSpPr>
              <p:grpSp>
                <p:nvGrpSpPr>
                  <p:cNvPr id="40996" name="6 Grupo">
                    <a:extLst>
                      <a:ext uri="{FF2B5EF4-FFF2-40B4-BE49-F238E27FC236}">
                        <a16:creationId xmlns:a16="http://schemas.microsoft.com/office/drawing/2014/main" id="{0FD1A867-899A-A3FB-5984-7F2238788623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857224" y="2928934"/>
                    <a:ext cx="3143272" cy="2929752"/>
                    <a:chOff x="857224" y="2928934"/>
                    <a:chExt cx="3143272" cy="2929752"/>
                  </a:xfrm>
                </p:grpSpPr>
                <p:grpSp>
                  <p:nvGrpSpPr>
                    <p:cNvPr id="40999" name="14 Grupo">
                      <a:extLst>
                        <a:ext uri="{FF2B5EF4-FFF2-40B4-BE49-F238E27FC236}">
                          <a16:creationId xmlns:a16="http://schemas.microsoft.com/office/drawing/2014/main" id="{2570C67B-5E1B-FF73-C244-F59D0805B3B0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57224" y="3071810"/>
                      <a:ext cx="3143272" cy="2786876"/>
                      <a:chOff x="857224" y="3071810"/>
                      <a:chExt cx="3143272" cy="2786876"/>
                    </a:xfrm>
                  </p:grpSpPr>
                  <p:grpSp>
                    <p:nvGrpSpPr>
                      <p:cNvPr id="41001" name="12 Grupo">
                        <a:extLst>
                          <a:ext uri="{FF2B5EF4-FFF2-40B4-BE49-F238E27FC236}">
                            <a16:creationId xmlns:a16="http://schemas.microsoft.com/office/drawing/2014/main" id="{BD4EBAC5-6820-5E5D-CC93-91D7CCF1D7DD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857224" y="3358356"/>
                        <a:ext cx="3143272" cy="2500330"/>
                        <a:chOff x="857224" y="3358356"/>
                        <a:chExt cx="3143272" cy="2500330"/>
                      </a:xfrm>
                    </p:grpSpPr>
                    <p:grpSp>
                      <p:nvGrpSpPr>
                        <p:cNvPr id="41003" name="12 Grupo">
                          <a:extLst>
                            <a:ext uri="{FF2B5EF4-FFF2-40B4-BE49-F238E27FC236}">
                              <a16:creationId xmlns:a16="http://schemas.microsoft.com/office/drawing/2014/main" id="{804CEAEA-1760-B2D4-6780-F24AA62BAD2C}"/>
                            </a:ext>
                          </a:extLst>
                        </p:cNvPr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857224" y="3358356"/>
                          <a:ext cx="2857520" cy="2500330"/>
                          <a:chOff x="357158" y="3358356"/>
                          <a:chExt cx="2857520" cy="2500330"/>
                        </a:xfrm>
                      </p:grpSpPr>
                      <p:cxnSp>
                        <p:nvCxnSpPr>
                          <p:cNvPr id="15" name="14 Conector recto de flecha">
                            <a:extLst>
                              <a:ext uri="{FF2B5EF4-FFF2-40B4-BE49-F238E27FC236}">
                                <a16:creationId xmlns:a16="http://schemas.microsoft.com/office/drawing/2014/main" id="{0284D3F3-ADB4-317D-DC66-7DB43F496F8C}"/>
                              </a:ext>
                            </a:extLst>
                          </p:cNvPr>
                          <p:cNvCxnSpPr/>
                          <p:nvPr/>
                        </p:nvCxnSpPr>
                        <p:spPr>
                          <a:xfrm rot="5400000" flipH="1" flipV="1">
                            <a:off x="178901" y="4607271"/>
                            <a:ext cx="2499654" cy="3175"/>
                          </a:xfrm>
                          <a:prstGeom prst="straightConnector1">
                            <a:avLst/>
                          </a:prstGeom>
                          <a:ln>
                            <a:tailEnd type="arrow"/>
                          </a:ln>
                        </p:spPr>
                        <p:style>
                          <a:lnRef idx="1">
                            <a:schemeClr val="dk1"/>
                          </a:lnRef>
                          <a:fillRef idx="0">
                            <a:schemeClr val="dk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6" name="15 Conector recto de flecha">
                            <a:extLst>
                              <a:ext uri="{FF2B5EF4-FFF2-40B4-BE49-F238E27FC236}">
                                <a16:creationId xmlns:a16="http://schemas.microsoft.com/office/drawing/2014/main" id="{C81C7C18-CDA0-FDAA-8DE7-14AA730207F2}"/>
                              </a:ext>
                            </a:extLst>
                          </p:cNvPr>
                          <p:cNvCxnSpPr/>
                          <p:nvPr/>
                        </p:nvCxnSpPr>
                        <p:spPr>
                          <a:xfrm>
                            <a:off x="357158" y="4928656"/>
                            <a:ext cx="2857520" cy="3174"/>
                          </a:xfrm>
                          <a:prstGeom prst="straightConnector1">
                            <a:avLst/>
                          </a:prstGeom>
                          <a:ln>
                            <a:tailEnd type="arrow"/>
                          </a:ln>
                        </p:spPr>
                        <p:style>
                          <a:lnRef idx="1">
                            <a:schemeClr val="dk1"/>
                          </a:lnRef>
                          <a:fillRef idx="0">
                            <a:schemeClr val="dk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sp>
                      <p:nvSpPr>
                        <p:cNvPr id="41004" name="13 CuadroTexto">
                          <a:extLst>
                            <a:ext uri="{FF2B5EF4-FFF2-40B4-BE49-F238E27FC236}">
                              <a16:creationId xmlns:a16="http://schemas.microsoft.com/office/drawing/2014/main" id="{8FF5B7AC-DDC2-9BF3-191A-9B58D59A9566}"/>
                            </a:ext>
                          </a:extLst>
                        </p:cNvPr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714744" y="4929198"/>
                          <a:ext cx="285752" cy="3693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  <p:txBody>
                        <a:bodyPr>
                          <a:spAutoFit/>
                        </a:bodyPr>
                        <a:lstStyle>
                          <a:lvl1pPr>
                            <a:spcBef>
                              <a:spcPts val="600"/>
                            </a:spcBef>
                            <a:buClr>
                              <a:schemeClr val="accent1"/>
                            </a:buClr>
                            <a:buSzPct val="70000"/>
                            <a:buFont typeface="Wingdings" panose="05000000000000000000" pitchFamily="2" charset="2"/>
                            <a:buChar char=""/>
                            <a:defRPr sz="2400">
                              <a:solidFill>
                                <a:schemeClr val="tx1"/>
                              </a:solidFill>
                              <a:latin typeface="Century Schoolbook" panose="02040604050505020304" pitchFamily="18" charset="0"/>
                            </a:defRPr>
                          </a:lvl1pPr>
                          <a:lvl2pPr marL="742950" indent="-285750">
                            <a:spcBef>
                              <a:spcPct val="20000"/>
                            </a:spcBef>
                            <a:buClr>
                              <a:schemeClr val="accent1"/>
                            </a:buClr>
                            <a:buSzPct val="80000"/>
                            <a:buFont typeface="Wingdings 2" panose="05020102010507070707" pitchFamily="18" charset="2"/>
                            <a:buChar char=""/>
                            <a:defRPr sz="2100">
                              <a:solidFill>
                                <a:schemeClr val="tx1"/>
                              </a:solidFill>
                              <a:latin typeface="Century Schoolbook" panose="02040604050505020304" pitchFamily="18" charset="0"/>
                            </a:defRPr>
                          </a:lvl2pPr>
                          <a:lvl3pPr marL="1143000" indent="-228600">
                            <a:spcBef>
                              <a:spcPct val="20000"/>
                            </a:spcBef>
                            <a:buClr>
                              <a:srgbClr val="6FB833"/>
                            </a:buClr>
                            <a:buSzPct val="60000"/>
                            <a:buFont typeface="Wingdings" panose="05000000000000000000" pitchFamily="2" charset="2"/>
                            <a:buChar char=""/>
                            <a:defRPr>
                              <a:solidFill>
                                <a:schemeClr val="tx1"/>
                              </a:solidFill>
                              <a:latin typeface="Century Schoolbook" panose="02040604050505020304" pitchFamily="18" charset="0"/>
                            </a:defRPr>
                          </a:lvl3pPr>
                          <a:lvl4pPr marL="1600200" indent="-228600">
                            <a:spcBef>
                              <a:spcPct val="20000"/>
                            </a:spcBef>
                            <a:buClr>
                              <a:srgbClr val="C0E5AF"/>
                            </a:buClr>
                            <a:buSzPct val="60000"/>
                            <a:buFont typeface="Wingdings" panose="05000000000000000000" pitchFamily="2" charset="2"/>
                            <a:buChar char=""/>
                            <a:defRPr>
                              <a:solidFill>
                                <a:schemeClr val="tx1"/>
                              </a:solidFill>
                              <a:latin typeface="Century Schoolbook" panose="02040604050505020304" pitchFamily="18" charset="0"/>
                            </a:defRPr>
                          </a:lvl4pPr>
                          <a:lvl5pPr marL="2057400" indent="-228600">
                            <a:spcBef>
                              <a:spcPct val="20000"/>
                            </a:spcBef>
                            <a:buClr>
                              <a:srgbClr val="F3AABE"/>
                            </a:buClr>
                            <a:buSzPct val="68000"/>
                            <a:buFont typeface="Wingdings 2" panose="05020102010507070707" pitchFamily="18" charset="2"/>
                            <a:buChar char=""/>
                            <a:defRPr sz="1600">
                              <a:solidFill>
                                <a:schemeClr val="tx1"/>
                              </a:solidFill>
                              <a:latin typeface="Century Schoolbook" panose="02040604050505020304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F3AABE"/>
                            </a:buClr>
                            <a:buSzPct val="68000"/>
                            <a:buFont typeface="Wingdings 2" panose="05020102010507070707" pitchFamily="18" charset="2"/>
                            <a:buChar char=""/>
                            <a:defRPr sz="1600">
                              <a:solidFill>
                                <a:schemeClr val="tx1"/>
                              </a:solidFill>
                              <a:latin typeface="Century Schoolbook" panose="02040604050505020304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F3AABE"/>
                            </a:buClr>
                            <a:buSzPct val="68000"/>
                            <a:buFont typeface="Wingdings 2" panose="05020102010507070707" pitchFamily="18" charset="2"/>
                            <a:buChar char=""/>
                            <a:defRPr sz="1600">
                              <a:solidFill>
                                <a:schemeClr val="tx1"/>
                              </a:solidFill>
                              <a:latin typeface="Century Schoolbook" panose="02040604050505020304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F3AABE"/>
                            </a:buClr>
                            <a:buSzPct val="68000"/>
                            <a:buFont typeface="Wingdings 2" panose="05020102010507070707" pitchFamily="18" charset="2"/>
                            <a:buChar char=""/>
                            <a:defRPr sz="1600">
                              <a:solidFill>
                                <a:schemeClr val="tx1"/>
                              </a:solidFill>
                              <a:latin typeface="Century Schoolbook" panose="02040604050505020304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rgbClr val="F3AABE"/>
                            </a:buClr>
                            <a:buSzPct val="68000"/>
                            <a:buFont typeface="Wingdings 2" panose="05020102010507070707" pitchFamily="18" charset="2"/>
                            <a:buChar char=""/>
                            <a:defRPr sz="1600">
                              <a:solidFill>
                                <a:schemeClr val="tx1"/>
                              </a:solidFill>
                              <a:latin typeface="Century Schoolbook" panose="02040604050505020304" pitchFamily="18" charset="0"/>
                            </a:defRPr>
                          </a:lvl9pPr>
                        </a:lstStyle>
                        <a:p>
                          <a:pPr eaLnBrk="1" hangingPunct="1">
                            <a:spcBef>
                              <a:spcPct val="0"/>
                            </a:spcBef>
                            <a:buClrTx/>
                            <a:buSzTx/>
                            <a:buFontTx/>
                            <a:buNone/>
                          </a:pPr>
                          <a:r>
                            <a:rPr lang="es-ES_tradnl" altLang="en-US" sz="1800" i="1"/>
                            <a:t>x</a:t>
                          </a:r>
                        </a:p>
                      </p:txBody>
                    </p:sp>
                  </p:grpSp>
                  <p:sp>
                    <p:nvSpPr>
                      <p:cNvPr id="41002" name="11 CuadroTexto">
                        <a:extLst>
                          <a:ext uri="{FF2B5EF4-FFF2-40B4-BE49-F238E27FC236}">
                            <a16:creationId xmlns:a16="http://schemas.microsoft.com/office/drawing/2014/main" id="{2D620B7F-6227-D30C-0B7F-31B981A5E20D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714480" y="3071810"/>
                        <a:ext cx="142876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>
                          <a:spcBef>
                            <a:spcPts val="600"/>
                          </a:spcBef>
                          <a:buClr>
                            <a:schemeClr val="accent1"/>
                          </a:buClr>
                          <a:buSzPct val="70000"/>
                          <a:buFont typeface="Wingdings" panose="05000000000000000000" pitchFamily="2" charset="2"/>
                          <a:buChar char=""/>
                          <a:defRPr sz="2400">
                            <a:solidFill>
                              <a:schemeClr val="tx1"/>
                            </a:solidFill>
                            <a:latin typeface="Century Schoolbook" panose="02040604050505020304" pitchFamily="18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lr>
                            <a:schemeClr val="accent1"/>
                          </a:buClr>
                          <a:buSzPct val="80000"/>
                          <a:buFont typeface="Wingdings 2" panose="05020102010507070707" pitchFamily="18" charset="2"/>
                          <a:buChar char=""/>
                          <a:defRPr sz="2100">
                            <a:solidFill>
                              <a:schemeClr val="tx1"/>
                            </a:solidFill>
                            <a:latin typeface="Century Schoolbook" panose="02040604050505020304" pitchFamily="18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lr>
                            <a:srgbClr val="6FB833"/>
                          </a:buClr>
                          <a:buSzPct val="60000"/>
                          <a:buFont typeface="Wingdings" panose="05000000000000000000" pitchFamily="2" charset="2"/>
                          <a:buChar char=""/>
                          <a:defRPr>
                            <a:solidFill>
                              <a:schemeClr val="tx1"/>
                            </a:solidFill>
                            <a:latin typeface="Century Schoolbook" panose="02040604050505020304" pitchFamily="18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lr>
                            <a:srgbClr val="C0E5AF"/>
                          </a:buClr>
                          <a:buSzPct val="60000"/>
                          <a:buFont typeface="Wingdings" panose="05000000000000000000" pitchFamily="2" charset="2"/>
                          <a:buChar char=""/>
                          <a:defRPr>
                            <a:solidFill>
                              <a:schemeClr val="tx1"/>
                            </a:solidFill>
                            <a:latin typeface="Century Schoolbook" panose="02040604050505020304" pitchFamily="18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lr>
                            <a:srgbClr val="F3AABE"/>
                          </a:buClr>
                          <a:buSzPct val="68000"/>
                          <a:buFont typeface="Wingdings 2" panose="05020102010507070707" pitchFamily="18" charset="2"/>
                          <a:buChar char=""/>
                          <a:defRPr sz="1600">
                            <a:solidFill>
                              <a:schemeClr val="tx1"/>
                            </a:solidFill>
                            <a:latin typeface="Century Schoolbook" panose="02040604050505020304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3AABE"/>
                          </a:buClr>
                          <a:buSzPct val="68000"/>
                          <a:buFont typeface="Wingdings 2" panose="05020102010507070707" pitchFamily="18" charset="2"/>
                          <a:buChar char=""/>
                          <a:defRPr sz="1600">
                            <a:solidFill>
                              <a:schemeClr val="tx1"/>
                            </a:solidFill>
                            <a:latin typeface="Century Schoolbook" panose="02040604050505020304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3AABE"/>
                          </a:buClr>
                          <a:buSzPct val="68000"/>
                          <a:buFont typeface="Wingdings 2" panose="05020102010507070707" pitchFamily="18" charset="2"/>
                          <a:buChar char=""/>
                          <a:defRPr sz="1600">
                            <a:solidFill>
                              <a:schemeClr val="tx1"/>
                            </a:solidFill>
                            <a:latin typeface="Century Schoolbook" panose="02040604050505020304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3AABE"/>
                          </a:buClr>
                          <a:buSzPct val="68000"/>
                          <a:buFont typeface="Wingdings 2" panose="05020102010507070707" pitchFamily="18" charset="2"/>
                          <a:buChar char=""/>
                          <a:defRPr sz="1600">
                            <a:solidFill>
                              <a:schemeClr val="tx1"/>
                            </a:solidFill>
                            <a:latin typeface="Century Schoolbook" panose="02040604050505020304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3AABE"/>
                          </a:buClr>
                          <a:buSzPct val="68000"/>
                          <a:buFont typeface="Wingdings 2" panose="05020102010507070707" pitchFamily="18" charset="2"/>
                          <a:buChar char=""/>
                          <a:defRPr sz="1600">
                            <a:solidFill>
                              <a:schemeClr val="tx1"/>
                            </a:solidFill>
                            <a:latin typeface="Century Schoolbook" panose="02040604050505020304" pitchFamily="18" charset="0"/>
                          </a:defRPr>
                        </a:lvl9pPr>
                      </a:lstStyle>
                      <a:p>
                        <a:pPr eaLnBrk="1" hangingPunct="1">
                          <a:spcBef>
                            <a:spcPct val="0"/>
                          </a:spcBef>
                          <a:buClrTx/>
                          <a:buSzTx/>
                          <a:buFontTx/>
                          <a:buNone/>
                        </a:pPr>
                        <a:r>
                          <a:rPr lang="es-ES_tradnl" altLang="en-US" sz="1800" i="1"/>
                          <a:t>y</a:t>
                        </a:r>
                      </a:p>
                    </p:txBody>
                  </p:sp>
                </p:grpSp>
                <p:sp>
                  <p:nvSpPr>
                    <p:cNvPr id="9" name="8 Arco">
                      <a:extLst>
                        <a:ext uri="{FF2B5EF4-FFF2-40B4-BE49-F238E27FC236}">
                          <a16:creationId xmlns:a16="http://schemas.microsoft.com/office/drawing/2014/main" id="{B09F40FB-3D8A-1E63-D27F-2072CB741A8A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1571604" y="2928934"/>
                      <a:ext cx="1143008" cy="2356815"/>
                    </a:xfrm>
                    <a:prstGeom prst="arc">
                      <a:avLst>
                        <a:gd name="adj1" fmla="val 10587004"/>
                        <a:gd name="adj2" fmla="val 198017"/>
                      </a:avLst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s-ES_tradnl"/>
                    </a:p>
                  </p:txBody>
                </p:sp>
              </p:grpSp>
              <p:cxnSp>
                <p:nvCxnSpPr>
                  <p:cNvPr id="29" name="28 Conector recto">
                    <a:extLst>
                      <a:ext uri="{FF2B5EF4-FFF2-40B4-BE49-F238E27FC236}">
                        <a16:creationId xmlns:a16="http://schemas.microsoft.com/office/drawing/2014/main" id="{BE2B4776-1311-C51E-0ECC-551E06290E33}"/>
                      </a:ext>
                    </a:extLst>
                  </p:cNvPr>
                  <p:cNvCxnSpPr/>
                  <p:nvPr/>
                </p:nvCxnSpPr>
                <p:spPr>
                  <a:xfrm>
                    <a:off x="1928795" y="5285749"/>
                    <a:ext cx="214313" cy="1588"/>
                  </a:xfrm>
                  <a:prstGeom prst="line">
                    <a:avLst/>
                  </a:prstGeom>
                  <a:ln>
                    <a:prstDash val="sysDash"/>
                  </a:ln>
                </p:spPr>
                <p:style>
                  <a:lnRef idx="1">
                    <a:schemeClr val="accent2"/>
                  </a:lnRef>
                  <a:fillRef idx="0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34 Conector recto">
                    <a:extLst>
                      <a:ext uri="{FF2B5EF4-FFF2-40B4-BE49-F238E27FC236}">
                        <a16:creationId xmlns:a16="http://schemas.microsoft.com/office/drawing/2014/main" id="{5D142980-4479-88D7-DEDD-1AE899C2069F}"/>
                      </a:ext>
                    </a:extLst>
                  </p:cNvPr>
                  <p:cNvCxnSpPr/>
                  <p:nvPr/>
                </p:nvCxnSpPr>
                <p:spPr>
                  <a:xfrm rot="5400000" flipH="1" flipV="1">
                    <a:off x="894869" y="4607272"/>
                    <a:ext cx="2498066" cy="1588"/>
                  </a:xfrm>
                  <a:prstGeom prst="line">
                    <a:avLst/>
                  </a:prstGeom>
                  <a:ln>
                    <a:prstDash val="sysDash"/>
                  </a:ln>
                </p:spPr>
                <p:style>
                  <a:lnRef idx="1">
                    <a:schemeClr val="accent2"/>
                  </a:lnRef>
                  <a:fillRef idx="0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40995" name="36 CuadroTexto">
                  <a:extLst>
                    <a:ext uri="{FF2B5EF4-FFF2-40B4-BE49-F238E27FC236}">
                      <a16:creationId xmlns:a16="http://schemas.microsoft.com/office/drawing/2014/main" id="{F6D77C59-DDF1-A041-D792-F96FBF2DB8F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000232" y="5072074"/>
                  <a:ext cx="285752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"/>
                    <a:defRPr sz="24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 2" panose="05020102010507070707" pitchFamily="18" charset="2"/>
                    <a:buChar char=""/>
                    <a:defRPr sz="21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6FB833"/>
                    </a:buClr>
                    <a:buSzPct val="60000"/>
                    <a:buFont typeface="Wingdings" panose="05000000000000000000" pitchFamily="2" charset="2"/>
                    <a:buChar char=""/>
                    <a:defRPr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C0E5AF"/>
                    </a:buClr>
                    <a:buSzPct val="60000"/>
                    <a:buFont typeface="Wingdings" panose="05000000000000000000" pitchFamily="2" charset="2"/>
                    <a:buChar char=""/>
                    <a:defRPr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F3AABE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F3AABE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F3AABE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F3AABE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F3AABE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s-ES_tradnl" altLang="en-US" b="1"/>
                    <a:t>·</a:t>
                  </a:r>
                </a:p>
              </p:txBody>
            </p:sp>
          </p:grpSp>
        </p:grpSp>
        <p:grpSp>
          <p:nvGrpSpPr>
            <p:cNvPr id="40989" name="48 Grupo">
              <a:extLst>
                <a:ext uri="{FF2B5EF4-FFF2-40B4-BE49-F238E27FC236}">
                  <a16:creationId xmlns:a16="http://schemas.microsoft.com/office/drawing/2014/main" id="{C3465F8A-6BFF-B923-5E80-2FE8A181557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24070" y="4214818"/>
              <a:ext cx="490542" cy="500068"/>
              <a:chOff x="2714612" y="3000372"/>
              <a:chExt cx="500066" cy="450061"/>
            </a:xfrm>
          </p:grpSpPr>
          <p:sp>
            <p:nvSpPr>
              <p:cNvPr id="40990" name="49 CuadroTexto">
                <a:extLst>
                  <a:ext uri="{FF2B5EF4-FFF2-40B4-BE49-F238E27FC236}">
                    <a16:creationId xmlns:a16="http://schemas.microsoft.com/office/drawing/2014/main" id="{34EA4BAA-2BF9-FFBF-47C5-6725DDFC08C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14612" y="3000372"/>
                <a:ext cx="428628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6FB833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0E5A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n-US" sz="1400" u="sng"/>
                  <a:t>-</a:t>
                </a:r>
                <a:r>
                  <a:rPr lang="es-ES_tradnl" altLang="en-US" sz="1400" i="1" u="sng"/>
                  <a:t>b  </a:t>
                </a:r>
              </a:p>
            </p:txBody>
          </p:sp>
          <p:sp>
            <p:nvSpPr>
              <p:cNvPr id="40991" name="50 CuadroTexto">
                <a:extLst>
                  <a:ext uri="{FF2B5EF4-FFF2-40B4-BE49-F238E27FC236}">
                    <a16:creationId xmlns:a16="http://schemas.microsoft.com/office/drawing/2014/main" id="{3AABDAF6-78FD-2116-085E-0F0D68C50F7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14612" y="3173434"/>
                <a:ext cx="500066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6FB833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0E5A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n-US" sz="1400"/>
                  <a:t>2</a:t>
                </a:r>
                <a:r>
                  <a:rPr lang="es-ES_tradnl" altLang="en-US" sz="1400" i="1"/>
                  <a:t>a</a:t>
                </a:r>
                <a:endParaRPr lang="es-ES_tradnl" altLang="en-US" sz="1400"/>
              </a:p>
            </p:txBody>
          </p:sp>
        </p:grpSp>
      </p:grpSp>
      <p:grpSp>
        <p:nvGrpSpPr>
          <p:cNvPr id="40966" name="55 Grupo">
            <a:extLst>
              <a:ext uri="{FF2B5EF4-FFF2-40B4-BE49-F238E27FC236}">
                <a16:creationId xmlns:a16="http://schemas.microsoft.com/office/drawing/2014/main" id="{47526A38-99F1-55B5-8495-8E83244E7C3D}"/>
              </a:ext>
            </a:extLst>
          </p:cNvPr>
          <p:cNvGrpSpPr>
            <a:grpSpLocks/>
          </p:cNvGrpSpPr>
          <p:nvPr/>
        </p:nvGrpSpPr>
        <p:grpSpPr bwMode="auto">
          <a:xfrm>
            <a:off x="6596063" y="3071813"/>
            <a:ext cx="3143250" cy="3357562"/>
            <a:chOff x="5072066" y="3071810"/>
            <a:chExt cx="3143272" cy="3357586"/>
          </a:xfrm>
        </p:grpSpPr>
        <p:grpSp>
          <p:nvGrpSpPr>
            <p:cNvPr id="40969" name="46 Grupo">
              <a:extLst>
                <a:ext uri="{FF2B5EF4-FFF2-40B4-BE49-F238E27FC236}">
                  <a16:creationId xmlns:a16="http://schemas.microsoft.com/office/drawing/2014/main" id="{1A27D2D7-2981-9E37-0DF9-C3647F7E8C7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72066" y="3071810"/>
              <a:ext cx="3143272" cy="3357586"/>
              <a:chOff x="5072066" y="3071810"/>
              <a:chExt cx="3143272" cy="3357586"/>
            </a:xfrm>
          </p:grpSpPr>
          <p:grpSp>
            <p:nvGrpSpPr>
              <p:cNvPr id="40973" name="41 Grupo">
                <a:extLst>
                  <a:ext uri="{FF2B5EF4-FFF2-40B4-BE49-F238E27FC236}">
                    <a16:creationId xmlns:a16="http://schemas.microsoft.com/office/drawing/2014/main" id="{30AAA001-2431-7C29-357A-9368A746E98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072066" y="3071810"/>
                <a:ext cx="3143272" cy="3357586"/>
                <a:chOff x="5072066" y="3071810"/>
                <a:chExt cx="3143272" cy="3357586"/>
              </a:xfrm>
            </p:grpSpPr>
            <p:grpSp>
              <p:nvGrpSpPr>
                <p:cNvPr id="40975" name="16 Grupo">
                  <a:extLst>
                    <a:ext uri="{FF2B5EF4-FFF2-40B4-BE49-F238E27FC236}">
                      <a16:creationId xmlns:a16="http://schemas.microsoft.com/office/drawing/2014/main" id="{96ED3450-3B51-5E9F-D8F1-CE34D078196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72066" y="3071810"/>
                  <a:ext cx="3143272" cy="3357586"/>
                  <a:chOff x="5072066" y="3071810"/>
                  <a:chExt cx="3143272" cy="3357586"/>
                </a:xfrm>
              </p:grpSpPr>
              <p:sp>
                <p:nvSpPr>
                  <p:cNvPr id="40979" name="17 CuadroTexto">
                    <a:extLst>
                      <a:ext uri="{FF2B5EF4-FFF2-40B4-BE49-F238E27FC236}">
                        <a16:creationId xmlns:a16="http://schemas.microsoft.com/office/drawing/2014/main" id="{654F997B-D131-540B-B9AF-7B3431B0D453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929586" y="4929198"/>
                    <a:ext cx="285752" cy="36933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ts val="600"/>
                      </a:spcBef>
                      <a:buClr>
                        <a:schemeClr val="accent1"/>
                      </a:buClr>
                      <a:buSzPct val="70000"/>
                      <a:buFont typeface="Wingdings" panose="05000000000000000000" pitchFamily="2" charset="2"/>
                      <a:buChar char=""/>
                      <a:defRPr sz="24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1"/>
                      </a:buClr>
                      <a:buSzPct val="80000"/>
                      <a:buFont typeface="Wingdings 2" panose="05020102010507070707" pitchFamily="18" charset="2"/>
                      <a:buChar char=""/>
                      <a:defRPr sz="21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6FB833"/>
                      </a:buClr>
                      <a:buSzPct val="60000"/>
                      <a:buFont typeface="Wingdings" panose="05000000000000000000" pitchFamily="2" charset="2"/>
                      <a:buChar char=""/>
                      <a:defRPr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C0E5AF"/>
                      </a:buClr>
                      <a:buSzPct val="60000"/>
                      <a:buFont typeface="Wingdings" panose="05000000000000000000" pitchFamily="2" charset="2"/>
                      <a:buChar char=""/>
                      <a:defRPr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F3AABE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3AABE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3AABE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3AABE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3AABE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s-ES_tradnl" altLang="en-US" sz="1800" i="1"/>
                      <a:t>x</a:t>
                    </a:r>
                  </a:p>
                </p:txBody>
              </p:sp>
              <p:grpSp>
                <p:nvGrpSpPr>
                  <p:cNvPr id="40980" name="23 Grupo">
                    <a:extLst>
                      <a:ext uri="{FF2B5EF4-FFF2-40B4-BE49-F238E27FC236}">
                        <a16:creationId xmlns:a16="http://schemas.microsoft.com/office/drawing/2014/main" id="{60458B2C-8397-5245-54DB-C3FB02F44D4F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5072066" y="3071810"/>
                    <a:ext cx="2857520" cy="3357586"/>
                    <a:chOff x="5072066" y="3071810"/>
                    <a:chExt cx="2857520" cy="3357586"/>
                  </a:xfrm>
                </p:grpSpPr>
                <p:grpSp>
                  <p:nvGrpSpPr>
                    <p:cNvPr id="40981" name="19 Grupo">
                      <a:extLst>
                        <a:ext uri="{FF2B5EF4-FFF2-40B4-BE49-F238E27FC236}">
                          <a16:creationId xmlns:a16="http://schemas.microsoft.com/office/drawing/2014/main" id="{85F938BA-E2A9-405E-1D7E-8095F455DD98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072066" y="3357562"/>
                      <a:ext cx="2857520" cy="3071834"/>
                      <a:chOff x="5072066" y="3357562"/>
                      <a:chExt cx="2857520" cy="3071834"/>
                    </a:xfrm>
                  </p:grpSpPr>
                  <p:grpSp>
                    <p:nvGrpSpPr>
                      <p:cNvPr id="40983" name="8 Grupo">
                        <a:extLst>
                          <a:ext uri="{FF2B5EF4-FFF2-40B4-BE49-F238E27FC236}">
                            <a16:creationId xmlns:a16="http://schemas.microsoft.com/office/drawing/2014/main" id="{ED567A08-C4AA-D8FB-45AD-757C13387A51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072066" y="3357562"/>
                        <a:ext cx="2857520" cy="2500330"/>
                        <a:chOff x="357158" y="3358356"/>
                        <a:chExt cx="2857520" cy="2500330"/>
                      </a:xfrm>
                    </p:grpSpPr>
                    <p:cxnSp>
                      <p:nvCxnSpPr>
                        <p:cNvPr id="25" name="24 Conector recto de flecha">
                          <a:extLst>
                            <a:ext uri="{FF2B5EF4-FFF2-40B4-BE49-F238E27FC236}">
                              <a16:creationId xmlns:a16="http://schemas.microsoft.com/office/drawing/2014/main" id="{4B216A0C-9973-70DE-678C-C4CAB493F5AF}"/>
                            </a:ext>
                          </a:extLst>
                        </p:cNvPr>
                        <p:cNvCxnSpPr/>
                        <p:nvPr/>
                      </p:nvCxnSpPr>
                      <p:spPr>
                        <a:xfrm rot="5400000" flipH="1" flipV="1">
                          <a:off x="178564" y="4606933"/>
                          <a:ext cx="2500330" cy="3175"/>
                        </a:xfrm>
                        <a:prstGeom prst="straightConnector1">
                          <a:avLst/>
                        </a:prstGeom>
                        <a:ln>
                          <a:tailEnd type="arrow"/>
                        </a:ln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6" name="25 Conector recto de flecha">
                          <a:extLst>
                            <a:ext uri="{FF2B5EF4-FFF2-40B4-BE49-F238E27FC236}">
                              <a16:creationId xmlns:a16="http://schemas.microsoft.com/office/drawing/2014/main" id="{57E1C390-61BD-2D3F-D713-450F80D162A6}"/>
                            </a:ext>
                          </a:extLst>
                        </p:cNvPr>
                        <p:cNvCxnSpPr/>
                        <p:nvPr/>
                      </p:nvCxnSpPr>
                      <p:spPr>
                        <a:xfrm>
                          <a:off x="357158" y="4928404"/>
                          <a:ext cx="2857520" cy="3175"/>
                        </a:xfrm>
                        <a:prstGeom prst="straightConnector1">
                          <a:avLst/>
                        </a:prstGeom>
                        <a:ln>
                          <a:tailEnd type="arrow"/>
                        </a:ln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23" name="22 Arco">
                        <a:extLst>
                          <a:ext uri="{FF2B5EF4-FFF2-40B4-BE49-F238E27FC236}">
                            <a16:creationId xmlns:a16="http://schemas.microsoft.com/office/drawing/2014/main" id="{7F87897E-B22E-7C4C-8713-F5AD8E66B9E1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6357950" y="4071942"/>
                        <a:ext cx="1143008" cy="2357454"/>
                      </a:xfrm>
                      <a:prstGeom prst="arc">
                        <a:avLst>
                          <a:gd name="adj1" fmla="val 10587004"/>
                          <a:gd name="adj2" fmla="val 198017"/>
                        </a:avLst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anchor="ctr"/>
                      <a:lstStyle/>
                      <a:p>
                        <a:pPr algn="ctr">
                          <a:defRPr/>
                        </a:pPr>
                        <a:endParaRPr lang="es-ES_tradnl"/>
                      </a:p>
                    </p:txBody>
                  </p:sp>
                  <p:sp>
                    <p:nvSpPr>
                      <p:cNvPr id="40985" name="23 CuadroTexto">
                        <a:extLst>
                          <a:ext uri="{FF2B5EF4-FFF2-40B4-BE49-F238E27FC236}">
                            <a16:creationId xmlns:a16="http://schemas.microsoft.com/office/drawing/2014/main" id="{1370E6AB-178A-B423-14AA-9B698304D764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5857884" y="5000636"/>
                        <a:ext cx="71438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>
                          <a:spcBef>
                            <a:spcPts val="600"/>
                          </a:spcBef>
                          <a:buClr>
                            <a:schemeClr val="accent1"/>
                          </a:buClr>
                          <a:buSzPct val="70000"/>
                          <a:buFont typeface="Wingdings" panose="05000000000000000000" pitchFamily="2" charset="2"/>
                          <a:buChar char=""/>
                          <a:defRPr sz="2400">
                            <a:solidFill>
                              <a:schemeClr val="tx1"/>
                            </a:solidFill>
                            <a:latin typeface="Century Schoolbook" panose="02040604050505020304" pitchFamily="18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lr>
                            <a:schemeClr val="accent1"/>
                          </a:buClr>
                          <a:buSzPct val="80000"/>
                          <a:buFont typeface="Wingdings 2" panose="05020102010507070707" pitchFamily="18" charset="2"/>
                          <a:buChar char=""/>
                          <a:defRPr sz="2100">
                            <a:solidFill>
                              <a:schemeClr val="tx1"/>
                            </a:solidFill>
                            <a:latin typeface="Century Schoolbook" panose="02040604050505020304" pitchFamily="18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lr>
                            <a:srgbClr val="6FB833"/>
                          </a:buClr>
                          <a:buSzPct val="60000"/>
                          <a:buFont typeface="Wingdings" panose="05000000000000000000" pitchFamily="2" charset="2"/>
                          <a:buChar char=""/>
                          <a:defRPr>
                            <a:solidFill>
                              <a:schemeClr val="tx1"/>
                            </a:solidFill>
                            <a:latin typeface="Century Schoolbook" panose="02040604050505020304" pitchFamily="18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lr>
                            <a:srgbClr val="C0E5AF"/>
                          </a:buClr>
                          <a:buSzPct val="60000"/>
                          <a:buFont typeface="Wingdings" panose="05000000000000000000" pitchFamily="2" charset="2"/>
                          <a:buChar char=""/>
                          <a:defRPr>
                            <a:solidFill>
                              <a:schemeClr val="tx1"/>
                            </a:solidFill>
                            <a:latin typeface="Century Schoolbook" panose="02040604050505020304" pitchFamily="18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lr>
                            <a:srgbClr val="F3AABE"/>
                          </a:buClr>
                          <a:buSzPct val="68000"/>
                          <a:buFont typeface="Wingdings 2" panose="05020102010507070707" pitchFamily="18" charset="2"/>
                          <a:buChar char=""/>
                          <a:defRPr sz="1600">
                            <a:solidFill>
                              <a:schemeClr val="tx1"/>
                            </a:solidFill>
                            <a:latin typeface="Century Schoolbook" panose="02040604050505020304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3AABE"/>
                          </a:buClr>
                          <a:buSzPct val="68000"/>
                          <a:buFont typeface="Wingdings 2" panose="05020102010507070707" pitchFamily="18" charset="2"/>
                          <a:buChar char=""/>
                          <a:defRPr sz="1600">
                            <a:solidFill>
                              <a:schemeClr val="tx1"/>
                            </a:solidFill>
                            <a:latin typeface="Century Schoolbook" panose="02040604050505020304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3AABE"/>
                          </a:buClr>
                          <a:buSzPct val="68000"/>
                          <a:buFont typeface="Wingdings 2" panose="05020102010507070707" pitchFamily="18" charset="2"/>
                          <a:buChar char=""/>
                          <a:defRPr sz="1600">
                            <a:solidFill>
                              <a:schemeClr val="tx1"/>
                            </a:solidFill>
                            <a:latin typeface="Century Schoolbook" panose="02040604050505020304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3AABE"/>
                          </a:buClr>
                          <a:buSzPct val="68000"/>
                          <a:buFont typeface="Wingdings 2" panose="05020102010507070707" pitchFamily="18" charset="2"/>
                          <a:buChar char=""/>
                          <a:defRPr sz="1600">
                            <a:solidFill>
                              <a:schemeClr val="tx1"/>
                            </a:solidFill>
                            <a:latin typeface="Century Schoolbook" panose="02040604050505020304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rgbClr val="F3AABE"/>
                          </a:buClr>
                          <a:buSzPct val="68000"/>
                          <a:buFont typeface="Wingdings 2" panose="05020102010507070707" pitchFamily="18" charset="2"/>
                          <a:buChar char=""/>
                          <a:defRPr sz="1600">
                            <a:solidFill>
                              <a:schemeClr val="tx1"/>
                            </a:solidFill>
                            <a:latin typeface="Century Schoolbook" panose="02040604050505020304" pitchFamily="18" charset="0"/>
                          </a:defRPr>
                        </a:lvl9pPr>
                      </a:lstStyle>
                      <a:p>
                        <a:pPr eaLnBrk="1" hangingPunct="1">
                          <a:spcBef>
                            <a:spcPct val="0"/>
                          </a:spcBef>
                          <a:buClrTx/>
                          <a:buSzTx/>
                          <a:buFontTx/>
                          <a:buNone/>
                        </a:pPr>
                        <a:r>
                          <a:rPr lang="es-ES_tradnl" altLang="en-US" sz="1800"/>
                          <a:t>0</a:t>
                        </a:r>
                      </a:p>
                    </p:txBody>
                  </p:sp>
                </p:grpSp>
                <p:sp>
                  <p:nvSpPr>
                    <p:cNvPr id="40982" name="20 CuadroTexto">
                      <a:extLst>
                        <a:ext uri="{FF2B5EF4-FFF2-40B4-BE49-F238E27FC236}">
                          <a16:creationId xmlns:a16="http://schemas.microsoft.com/office/drawing/2014/main" id="{7FAA2293-24CF-6FD7-5D23-D426C2A37085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929322" y="3071810"/>
                      <a:ext cx="142876" cy="36933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buChar char=""/>
                        <a:defRPr sz="240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buChar char=""/>
                        <a:defRPr sz="210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6FB833"/>
                        </a:buClr>
                        <a:buSzPct val="60000"/>
                        <a:buFont typeface="Wingdings" panose="05000000000000000000" pitchFamily="2" charset="2"/>
                        <a:buChar char=""/>
                        <a:defRPr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C0E5AF"/>
                        </a:buClr>
                        <a:buSzPct val="60000"/>
                        <a:buFont typeface="Wingdings" panose="05000000000000000000" pitchFamily="2" charset="2"/>
                        <a:buChar char=""/>
                        <a:defRPr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3AABE"/>
                        </a:buClr>
                        <a:buSzPct val="68000"/>
                        <a:buFont typeface="Wingdings 2" panose="05020102010507070707" pitchFamily="18" charset="2"/>
                        <a:buChar char=""/>
                        <a:defRPr sz="160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3AABE"/>
                        </a:buClr>
                        <a:buSzPct val="68000"/>
                        <a:buFont typeface="Wingdings 2" panose="05020102010507070707" pitchFamily="18" charset="2"/>
                        <a:buChar char=""/>
                        <a:defRPr sz="160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3AABE"/>
                        </a:buClr>
                        <a:buSzPct val="68000"/>
                        <a:buFont typeface="Wingdings 2" panose="05020102010507070707" pitchFamily="18" charset="2"/>
                        <a:buChar char=""/>
                        <a:defRPr sz="160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3AABE"/>
                        </a:buClr>
                        <a:buSzPct val="68000"/>
                        <a:buFont typeface="Wingdings 2" panose="05020102010507070707" pitchFamily="18" charset="2"/>
                        <a:buChar char=""/>
                        <a:defRPr sz="160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3AABE"/>
                        </a:buClr>
                        <a:buSzPct val="68000"/>
                        <a:buFont typeface="Wingdings 2" panose="05020102010507070707" pitchFamily="18" charset="2"/>
                        <a:buChar char=""/>
                        <a:defRPr sz="1600">
                          <a:solidFill>
                            <a:schemeClr val="tx1"/>
                          </a:solidFill>
                          <a:latin typeface="Century Schoolbook" panose="02040604050505020304" pitchFamily="18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s-ES_tradnl" altLang="en-US" sz="1800" i="1"/>
                        <a:t>y</a:t>
                      </a:r>
                    </a:p>
                  </p:txBody>
                </p:sp>
              </p:grpSp>
            </p:grpSp>
            <p:cxnSp>
              <p:nvCxnSpPr>
                <p:cNvPr id="38" name="37 Conector recto">
                  <a:extLst>
                    <a:ext uri="{FF2B5EF4-FFF2-40B4-BE49-F238E27FC236}">
                      <a16:creationId xmlns:a16="http://schemas.microsoft.com/office/drawing/2014/main" id="{F62EF841-C982-2BA0-910B-E01939DD331B}"/>
                    </a:ext>
                  </a:extLst>
                </p:cNvPr>
                <p:cNvCxnSpPr/>
                <p:nvPr/>
              </p:nvCxnSpPr>
              <p:spPr>
                <a:xfrm rot="5400000" flipH="1" flipV="1">
                  <a:off x="5679288" y="4606140"/>
                  <a:ext cx="2498743" cy="1588"/>
                </a:xfrm>
                <a:prstGeom prst="line">
                  <a:avLst/>
                </a:prstGeom>
                <a:ln>
                  <a:prstDash val="sysDash"/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38 Conector recto">
                  <a:extLst>
                    <a:ext uri="{FF2B5EF4-FFF2-40B4-BE49-F238E27FC236}">
                      <a16:creationId xmlns:a16="http://schemas.microsoft.com/office/drawing/2014/main" id="{9218367F-2513-9CDE-4A95-142892B01013}"/>
                    </a:ext>
                  </a:extLst>
                </p:cNvPr>
                <p:cNvCxnSpPr/>
                <p:nvPr/>
              </p:nvCxnSpPr>
              <p:spPr>
                <a:xfrm>
                  <a:off x="6143635" y="4071942"/>
                  <a:ext cx="785819" cy="1587"/>
                </a:xfrm>
                <a:prstGeom prst="line">
                  <a:avLst/>
                </a:prstGeom>
                <a:ln>
                  <a:prstDash val="sysDash"/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sp>
              <p:nvSpPr>
                <p:cNvPr id="40978" name="40 CuadroTexto">
                  <a:extLst>
                    <a:ext uri="{FF2B5EF4-FFF2-40B4-BE49-F238E27FC236}">
                      <a16:creationId xmlns:a16="http://schemas.microsoft.com/office/drawing/2014/main" id="{A7C49DF3-E7B9-5782-103A-121C476995F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786578" y="3857628"/>
                  <a:ext cx="285752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"/>
                    <a:defRPr sz="24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 2" panose="05020102010507070707" pitchFamily="18" charset="2"/>
                    <a:buChar char=""/>
                    <a:defRPr sz="21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6FB833"/>
                    </a:buClr>
                    <a:buSzPct val="60000"/>
                    <a:buFont typeface="Wingdings" panose="05000000000000000000" pitchFamily="2" charset="2"/>
                    <a:buChar char=""/>
                    <a:defRPr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C0E5AF"/>
                    </a:buClr>
                    <a:buSzPct val="60000"/>
                    <a:buFont typeface="Wingdings" panose="05000000000000000000" pitchFamily="2" charset="2"/>
                    <a:buChar char=""/>
                    <a:defRPr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F3AABE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F3AABE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F3AABE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F3AABE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F3AABE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s-ES_tradnl" altLang="en-US" b="1"/>
                    <a:t>·</a:t>
                  </a:r>
                </a:p>
              </p:txBody>
            </p:sp>
          </p:grpSp>
          <p:sp>
            <p:nvSpPr>
              <p:cNvPr id="40974" name="45 CuadroTexto">
                <a:extLst>
                  <a:ext uri="{FF2B5EF4-FFF2-40B4-BE49-F238E27FC236}">
                    <a16:creationId xmlns:a16="http://schemas.microsoft.com/office/drawing/2014/main" id="{C0FED4E8-4D57-F7BA-C92E-24DF030A369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43504" y="3857628"/>
                <a:ext cx="1143008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6FB833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0E5A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n-US" sz="1400"/>
                  <a:t>_  </a:t>
                </a:r>
                <a:r>
                  <a:rPr lang="es-ES_tradnl" altLang="en-US" sz="1400" i="1" u="sng"/>
                  <a:t>b² - 4ac </a:t>
                </a:r>
                <a:endParaRPr lang="es-ES_tradnl" altLang="en-US" sz="1400" i="1"/>
              </a:p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n-US" sz="1400" i="1"/>
                  <a:t>        4a</a:t>
                </a:r>
              </a:p>
            </p:txBody>
          </p:sp>
        </p:grpSp>
        <p:grpSp>
          <p:nvGrpSpPr>
            <p:cNvPr id="40970" name="51 Grupo">
              <a:extLst>
                <a:ext uri="{FF2B5EF4-FFF2-40B4-BE49-F238E27FC236}">
                  <a16:creationId xmlns:a16="http://schemas.microsoft.com/office/drawing/2014/main" id="{A21F3B38-3193-4BA9-FE38-3E15760D780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500826" y="4286254"/>
              <a:ext cx="490542" cy="500068"/>
              <a:chOff x="2714612" y="3000372"/>
              <a:chExt cx="500066" cy="450061"/>
            </a:xfrm>
          </p:grpSpPr>
          <p:sp>
            <p:nvSpPr>
              <p:cNvPr id="40971" name="52 CuadroTexto">
                <a:extLst>
                  <a:ext uri="{FF2B5EF4-FFF2-40B4-BE49-F238E27FC236}">
                    <a16:creationId xmlns:a16="http://schemas.microsoft.com/office/drawing/2014/main" id="{9FBB0A32-FCD0-00B1-9E16-D78DB5F562B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14612" y="3000372"/>
                <a:ext cx="428628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6FB833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0E5A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n-US" sz="1400" u="sng"/>
                  <a:t>-</a:t>
                </a:r>
                <a:r>
                  <a:rPr lang="es-ES_tradnl" altLang="en-US" sz="1400" i="1" u="sng"/>
                  <a:t>b  </a:t>
                </a:r>
              </a:p>
            </p:txBody>
          </p:sp>
          <p:sp>
            <p:nvSpPr>
              <p:cNvPr id="40972" name="53 CuadroTexto">
                <a:extLst>
                  <a:ext uri="{FF2B5EF4-FFF2-40B4-BE49-F238E27FC236}">
                    <a16:creationId xmlns:a16="http://schemas.microsoft.com/office/drawing/2014/main" id="{107EAB70-B404-4835-67DF-82E2854AE9A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14612" y="3173434"/>
                <a:ext cx="500066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6FB833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0E5A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n-US" sz="1400"/>
                  <a:t>2</a:t>
                </a:r>
                <a:r>
                  <a:rPr lang="es-ES_tradnl" altLang="en-US" sz="1400" i="1"/>
                  <a:t>a</a:t>
                </a:r>
                <a:endParaRPr lang="es-ES_tradnl" altLang="en-US" sz="1400"/>
              </a:p>
            </p:txBody>
          </p:sp>
        </p:grpSp>
      </p:grpSp>
      <p:sp>
        <p:nvSpPr>
          <p:cNvPr id="40967" name="56 CuadroTexto">
            <a:extLst>
              <a:ext uri="{FF2B5EF4-FFF2-40B4-BE49-F238E27FC236}">
                <a16:creationId xmlns:a16="http://schemas.microsoft.com/office/drawing/2014/main" id="{535C9318-E5CF-D9C5-C579-33AA8ECB5B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7188" y="3571875"/>
            <a:ext cx="8572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FB833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C0E5A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en-US" sz="1800" i="1"/>
              <a:t>a &gt; 0</a:t>
            </a:r>
          </a:p>
        </p:txBody>
      </p:sp>
      <p:sp>
        <p:nvSpPr>
          <p:cNvPr id="40968" name="57 CuadroTexto">
            <a:extLst>
              <a:ext uri="{FF2B5EF4-FFF2-40B4-BE49-F238E27FC236}">
                <a16:creationId xmlns:a16="http://schemas.microsoft.com/office/drawing/2014/main" id="{E56FD015-7D1F-0150-8ED3-D599093B8D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82063" y="3559175"/>
            <a:ext cx="8572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FB833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C0E5A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en-US" sz="1800" i="1"/>
              <a:t>a &lt; 0</a:t>
            </a:r>
          </a:p>
        </p:txBody>
      </p:sp>
    </p:spTree>
    <p:extLst>
      <p:ext uri="{BB962C8B-B14F-4D97-AF65-F5344CB8AC3E}">
        <p14:creationId xmlns:p14="http://schemas.microsoft.com/office/powerpoint/2010/main" val="312025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096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6087090F-36B1-47DE-417B-5AE4805FE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ES_tradnl" dirty="0"/>
              <a:t>II. Función Cuadrática</a:t>
            </a:r>
          </a:p>
        </p:txBody>
      </p:sp>
      <p:sp>
        <p:nvSpPr>
          <p:cNvPr id="41987" name="2 Marcador de contenido">
            <a:extLst>
              <a:ext uri="{FF2B5EF4-FFF2-40B4-BE49-F238E27FC236}">
                <a16:creationId xmlns:a16="http://schemas.microsoft.com/office/drawing/2014/main" id="{A4772552-E33D-56F8-213B-73CB79B2D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1"/>
            <a:ext cx="7467600" cy="4873625"/>
          </a:xfrm>
        </p:spPr>
        <p:txBody>
          <a:bodyPr/>
          <a:lstStyle/>
          <a:p>
            <a:pPr eaLnBrk="1" hangingPunct="1"/>
            <a:r>
              <a:rPr lang="es-ES_tradnl" altLang="en-US" sz="1800" b="1" i="1" dirty="0"/>
              <a:t>Intersección con los ejes</a:t>
            </a:r>
          </a:p>
          <a:p>
            <a:pPr lvl="1" eaLnBrk="1" hangingPunct="1"/>
            <a:r>
              <a:rPr lang="es-ES_tradnl" altLang="en-US" sz="1800" dirty="0"/>
              <a:t>Intersección con el eje </a:t>
            </a:r>
            <a:r>
              <a:rPr lang="es-ES_tradnl" altLang="en-US" sz="1800" i="1" dirty="0"/>
              <a:t>Y </a:t>
            </a:r>
            <a:endParaRPr lang="es-ES_tradnl" altLang="en-US" sz="1800" dirty="0"/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s-ES_tradnl" altLang="en-US" sz="1800" dirty="0"/>
              <a:t>	El coeficiente </a:t>
            </a:r>
            <a:r>
              <a:rPr lang="es-ES_tradnl" altLang="en-US" sz="1800" i="1" dirty="0"/>
              <a:t>c</a:t>
            </a:r>
            <a:r>
              <a:rPr lang="es-ES_tradnl" altLang="en-US" sz="1800" dirty="0"/>
              <a:t> nos da el punto en el cual la parábola corta al </a:t>
            </a:r>
            <a:r>
              <a:rPr lang="es-ES_tradnl" altLang="en-US" sz="1800" b="1" dirty="0"/>
              <a:t>eje </a:t>
            </a:r>
            <a:r>
              <a:rPr lang="es-ES_tradnl" altLang="en-US" sz="1800" b="1" i="1" dirty="0"/>
              <a:t>Y.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s-ES_tradnl" altLang="en-US" sz="1800" b="1" i="1" dirty="0"/>
              <a:t>	</a:t>
            </a:r>
            <a:r>
              <a:rPr lang="es-ES_tradnl" altLang="en-US" sz="1800" dirty="0"/>
              <a:t>Sus coordenadas son (0, </a:t>
            </a:r>
            <a:r>
              <a:rPr lang="es-ES_tradnl" altLang="en-US" sz="1800" i="1" dirty="0"/>
              <a:t>c</a:t>
            </a:r>
            <a:r>
              <a:rPr lang="es-ES_tradnl" altLang="en-US" sz="1800" dirty="0"/>
              <a:t>)</a:t>
            </a:r>
            <a:endParaRPr lang="es-ES_tradnl" altLang="en-US" sz="1800" dirty="0">
              <a:solidFill>
                <a:srgbClr val="FF0000"/>
              </a:solidFill>
            </a:endParaRPr>
          </a:p>
        </p:txBody>
      </p:sp>
      <p:grpSp>
        <p:nvGrpSpPr>
          <p:cNvPr id="41988" name="14 Grupo">
            <a:extLst>
              <a:ext uri="{FF2B5EF4-FFF2-40B4-BE49-F238E27FC236}">
                <a16:creationId xmlns:a16="http://schemas.microsoft.com/office/drawing/2014/main" id="{136BB504-33CB-BE66-C3F7-370CE6D853F0}"/>
              </a:ext>
            </a:extLst>
          </p:cNvPr>
          <p:cNvGrpSpPr>
            <a:grpSpLocks/>
          </p:cNvGrpSpPr>
          <p:nvPr/>
        </p:nvGrpSpPr>
        <p:grpSpPr bwMode="auto">
          <a:xfrm>
            <a:off x="4524376" y="2643188"/>
            <a:ext cx="3871913" cy="3573462"/>
            <a:chOff x="3000364" y="2643182"/>
            <a:chExt cx="3871982" cy="3572694"/>
          </a:xfrm>
        </p:grpSpPr>
        <p:grpSp>
          <p:nvGrpSpPr>
            <p:cNvPr id="41989" name="11 Grupo">
              <a:extLst>
                <a:ext uri="{FF2B5EF4-FFF2-40B4-BE49-F238E27FC236}">
                  <a16:creationId xmlns:a16="http://schemas.microsoft.com/office/drawing/2014/main" id="{695C3DCD-9B4D-DE20-B24E-40FF6F4871E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00364" y="2643182"/>
              <a:ext cx="3643338" cy="3572694"/>
              <a:chOff x="3000364" y="2643182"/>
              <a:chExt cx="3643338" cy="3572694"/>
            </a:xfrm>
          </p:grpSpPr>
          <p:cxnSp>
            <p:nvCxnSpPr>
              <p:cNvPr id="7" name="6 Conector recto de flecha">
                <a:extLst>
                  <a:ext uri="{FF2B5EF4-FFF2-40B4-BE49-F238E27FC236}">
                    <a16:creationId xmlns:a16="http://schemas.microsoft.com/office/drawing/2014/main" id="{39F7DE42-C489-B649-4B5A-5F29DD805016}"/>
                  </a:ext>
                </a:extLst>
              </p:cNvPr>
              <p:cNvCxnSpPr/>
              <p:nvPr/>
            </p:nvCxnSpPr>
            <p:spPr>
              <a:xfrm>
                <a:off x="3000364" y="5214379"/>
                <a:ext cx="3643378" cy="1587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8" name="7 Arco">
                <a:extLst>
                  <a:ext uri="{FF2B5EF4-FFF2-40B4-BE49-F238E27FC236}">
                    <a16:creationId xmlns:a16="http://schemas.microsoft.com/office/drawing/2014/main" id="{25EE54DB-4BDB-2D82-A4F6-06D7CEA08464}"/>
                  </a:ext>
                </a:extLst>
              </p:cNvPr>
              <p:cNvSpPr/>
              <p:nvPr/>
            </p:nvSpPr>
            <p:spPr>
              <a:xfrm rot="10800000">
                <a:off x="3929069" y="2643182"/>
                <a:ext cx="1214459" cy="2571197"/>
              </a:xfrm>
              <a:prstGeom prst="arc">
                <a:avLst>
                  <a:gd name="adj1" fmla="val 10573889"/>
                  <a:gd name="adj2" fmla="val 186986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s-ES_tradnl"/>
              </a:p>
            </p:txBody>
          </p:sp>
          <p:cxnSp>
            <p:nvCxnSpPr>
              <p:cNvPr id="5" name="4 Conector recto de flecha">
                <a:extLst>
                  <a:ext uri="{FF2B5EF4-FFF2-40B4-BE49-F238E27FC236}">
                    <a16:creationId xmlns:a16="http://schemas.microsoft.com/office/drawing/2014/main" id="{EC295C6D-5D30-F8F7-ED6B-B9A7F1F0AF22}"/>
                  </a:ext>
                </a:extLst>
              </p:cNvPr>
              <p:cNvCxnSpPr/>
              <p:nvPr/>
            </p:nvCxnSpPr>
            <p:spPr>
              <a:xfrm rot="5400000" flipH="1" flipV="1">
                <a:off x="2679215" y="4821556"/>
                <a:ext cx="2785463" cy="3175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1995" name="8 CuadroTexto">
                <a:extLst>
                  <a:ext uri="{FF2B5EF4-FFF2-40B4-BE49-F238E27FC236}">
                    <a16:creationId xmlns:a16="http://schemas.microsoft.com/office/drawing/2014/main" id="{319EFA3F-FA8E-8F69-EB70-3F02C60DC3B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86182" y="5202808"/>
                <a:ext cx="285752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6FB833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0E5A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n-US" sz="1800"/>
                  <a:t>0</a:t>
                </a:r>
              </a:p>
            </p:txBody>
          </p:sp>
          <p:sp>
            <p:nvSpPr>
              <p:cNvPr id="41996" name="9 CuadroTexto">
                <a:extLst>
                  <a:ext uri="{FF2B5EF4-FFF2-40B4-BE49-F238E27FC236}">
                    <a16:creationId xmlns:a16="http://schemas.microsoft.com/office/drawing/2014/main" id="{1A17E5C3-0455-5A11-43F8-78AC21CAA68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86182" y="4631304"/>
                <a:ext cx="21431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6FB833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0E5A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n-US" sz="1800" i="1"/>
                  <a:t>c</a:t>
                </a:r>
              </a:p>
            </p:txBody>
          </p:sp>
          <p:sp>
            <p:nvSpPr>
              <p:cNvPr id="41997" name="10 CuadroTexto">
                <a:extLst>
                  <a:ext uri="{FF2B5EF4-FFF2-40B4-BE49-F238E27FC236}">
                    <a16:creationId xmlns:a16="http://schemas.microsoft.com/office/drawing/2014/main" id="{1E52F5E9-38C6-0E9A-424D-00B2E89F002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29058" y="4477416"/>
                <a:ext cx="357190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6FB833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0E5A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n-US" sz="2800" b="1"/>
                  <a:t>·</a:t>
                </a:r>
              </a:p>
            </p:txBody>
          </p:sp>
        </p:grpSp>
        <p:sp>
          <p:nvSpPr>
            <p:cNvPr id="41990" name="12 CuadroTexto">
              <a:extLst>
                <a:ext uri="{FF2B5EF4-FFF2-40B4-BE49-F238E27FC236}">
                  <a16:creationId xmlns:a16="http://schemas.microsoft.com/office/drawing/2014/main" id="{9A70CE58-ECDF-8294-BFDB-C67F3ECEE6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14744" y="3286124"/>
              <a:ext cx="21431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6FB833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C0E5A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_tradnl" altLang="en-US" sz="1800" i="1"/>
                <a:t>y</a:t>
              </a:r>
            </a:p>
          </p:txBody>
        </p:sp>
        <p:sp>
          <p:nvSpPr>
            <p:cNvPr id="41991" name="13 CuadroTexto">
              <a:extLst>
                <a:ext uri="{FF2B5EF4-FFF2-40B4-BE49-F238E27FC236}">
                  <a16:creationId xmlns:a16="http://schemas.microsoft.com/office/drawing/2014/main" id="{71576EAF-A36B-052D-1BC8-6D7329BFBC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72264" y="5143512"/>
              <a:ext cx="30008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6FB833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C0E5A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_tradnl" altLang="en-US" sz="1800" i="1"/>
                <a:t>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21605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38E9F631-C2DB-A900-6665-376472154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ES_tradnl" dirty="0"/>
              <a:t>II. Función Cuadrática</a:t>
            </a:r>
          </a:p>
        </p:txBody>
      </p:sp>
      <p:sp>
        <p:nvSpPr>
          <p:cNvPr id="43011" name="2 Marcador de contenido">
            <a:extLst>
              <a:ext uri="{FF2B5EF4-FFF2-40B4-BE49-F238E27FC236}">
                <a16:creationId xmlns:a16="http://schemas.microsoft.com/office/drawing/2014/main" id="{7F7BDCF0-B4E5-25C0-D54C-AAD1E33B92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1"/>
            <a:ext cx="7467600" cy="4873625"/>
          </a:xfrm>
        </p:spPr>
        <p:txBody>
          <a:bodyPr/>
          <a:lstStyle/>
          <a:p>
            <a:pPr lvl="1" eaLnBrk="1" hangingPunct="1"/>
            <a:r>
              <a:rPr lang="es-ES_tradnl" altLang="en-US" sz="1800"/>
              <a:t>Intersección con el eje </a:t>
            </a:r>
            <a:r>
              <a:rPr lang="es-ES_tradnl" altLang="en-US" sz="1800" i="1"/>
              <a:t>X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s-ES_tradnl" altLang="en-US" sz="1800" i="1"/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s-ES_tradnl" altLang="en-US" sz="1800" i="1"/>
              <a:t>	</a:t>
            </a:r>
            <a:r>
              <a:rPr lang="es-ES_tradnl" altLang="en-US" sz="1800"/>
              <a:t>para determinar el o los puntos donde la parábola corta al   </a:t>
            </a:r>
            <a:r>
              <a:rPr lang="es-ES_tradnl" altLang="en-US" sz="1800" b="1"/>
              <a:t>eje </a:t>
            </a:r>
            <a:r>
              <a:rPr lang="es-ES_tradnl" altLang="en-US" sz="1800" b="1" i="1"/>
              <a:t>X</a:t>
            </a:r>
            <a:r>
              <a:rPr lang="es-ES_tradnl" altLang="en-US" sz="1800"/>
              <a:t>, es necesario conocer el valor del </a:t>
            </a:r>
            <a:r>
              <a:rPr lang="es-ES_tradnl" altLang="en-US" sz="1800" b="1"/>
              <a:t>discriminante</a:t>
            </a:r>
            <a:r>
              <a:rPr lang="es-ES_tradnl" altLang="en-US" sz="1800"/>
              <a:t> de la función cuadrática.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s-ES_tradnl" altLang="en-US" sz="1800" i="1"/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s-ES_tradnl" altLang="en-US" sz="1800" i="1"/>
              <a:t>	</a:t>
            </a:r>
            <a:r>
              <a:rPr lang="es-ES_tradnl" altLang="en-US" sz="1800"/>
              <a:t>Se define el discriminante como: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s-ES_tradnl" altLang="en-US" sz="1800" i="1"/>
          </a:p>
        </p:txBody>
      </p:sp>
      <p:sp>
        <p:nvSpPr>
          <p:cNvPr id="4" name="3 CuadroTexto">
            <a:extLst>
              <a:ext uri="{FF2B5EF4-FFF2-40B4-BE49-F238E27FC236}">
                <a16:creationId xmlns:a16="http://schemas.microsoft.com/office/drawing/2014/main" id="{4CC4CAE4-8B6A-2443-5643-6FD90E02F460}"/>
              </a:ext>
            </a:extLst>
          </p:cNvPr>
          <p:cNvSpPr txBox="1"/>
          <p:nvPr/>
        </p:nvSpPr>
        <p:spPr>
          <a:xfrm>
            <a:off x="4524376" y="4416425"/>
            <a:ext cx="1928813" cy="3698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s-ES_tradnl" dirty="0"/>
              <a:t>D = </a:t>
            </a:r>
            <a:r>
              <a:rPr lang="es-ES_tradnl" i="1" dirty="0"/>
              <a:t>b² - </a:t>
            </a:r>
            <a:r>
              <a:rPr lang="es-ES_tradnl" dirty="0"/>
              <a:t>4</a:t>
            </a:r>
            <a:r>
              <a:rPr lang="es-ES_tradnl" i="1" dirty="0"/>
              <a:t>ac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23332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95D32194-B616-2499-EAE9-0D9F46AA4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ES_tradnl" dirty="0"/>
              <a:t>II. Función Cuadrática</a:t>
            </a:r>
          </a:p>
        </p:txBody>
      </p:sp>
      <p:sp>
        <p:nvSpPr>
          <p:cNvPr id="44035" name="2 Marcador de contenido">
            <a:extLst>
              <a:ext uri="{FF2B5EF4-FFF2-40B4-BE49-F238E27FC236}">
                <a16:creationId xmlns:a16="http://schemas.microsoft.com/office/drawing/2014/main" id="{4B481C51-81F2-79C9-0872-F21BF4C0A8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1"/>
            <a:ext cx="7467600" cy="4873625"/>
          </a:xfrm>
        </p:spPr>
        <p:txBody>
          <a:bodyPr/>
          <a:lstStyle/>
          <a:p>
            <a:pPr eaLnBrk="1" hangingPunct="1"/>
            <a:r>
              <a:rPr lang="es-ES_tradnl" altLang="en-US" sz="1800" i="1" dirty="0"/>
              <a:t> a</a:t>
            </a:r>
            <a:r>
              <a:rPr lang="es-ES_tradnl" altLang="en-US" sz="1800" dirty="0"/>
              <a:t>) Si el D = 0, la parábola corta en un solo punto al eje </a:t>
            </a:r>
            <a:r>
              <a:rPr lang="es-ES_tradnl" altLang="en-US" sz="1800" b="1" i="1" dirty="0"/>
              <a:t>X</a:t>
            </a:r>
            <a:r>
              <a:rPr lang="es-ES_tradnl" altLang="en-US" sz="1800" dirty="0"/>
              <a:t>.</a:t>
            </a:r>
          </a:p>
        </p:txBody>
      </p:sp>
      <p:grpSp>
        <p:nvGrpSpPr>
          <p:cNvPr id="44036" name="22 Grupo">
            <a:extLst>
              <a:ext uri="{FF2B5EF4-FFF2-40B4-BE49-F238E27FC236}">
                <a16:creationId xmlns:a16="http://schemas.microsoft.com/office/drawing/2014/main" id="{FD070F0D-508D-03C4-FAC7-3ECB9177D015}"/>
              </a:ext>
            </a:extLst>
          </p:cNvPr>
          <p:cNvGrpSpPr>
            <a:grpSpLocks/>
          </p:cNvGrpSpPr>
          <p:nvPr/>
        </p:nvGrpSpPr>
        <p:grpSpPr bwMode="auto">
          <a:xfrm>
            <a:off x="3595689" y="1500188"/>
            <a:ext cx="4846637" cy="4216400"/>
            <a:chOff x="2071670" y="1500174"/>
            <a:chExt cx="4847164" cy="4215636"/>
          </a:xfrm>
        </p:grpSpPr>
        <p:grpSp>
          <p:nvGrpSpPr>
            <p:cNvPr id="44042" name="14 Grupo">
              <a:extLst>
                <a:ext uri="{FF2B5EF4-FFF2-40B4-BE49-F238E27FC236}">
                  <a16:creationId xmlns:a16="http://schemas.microsoft.com/office/drawing/2014/main" id="{62DD71AB-3CA2-5A60-3FD6-427F3D366E4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71670" y="1500174"/>
              <a:ext cx="4847164" cy="4215636"/>
              <a:chOff x="2071670" y="1500174"/>
              <a:chExt cx="4847164" cy="4215636"/>
            </a:xfrm>
          </p:grpSpPr>
          <p:grpSp>
            <p:nvGrpSpPr>
              <p:cNvPr id="44044" name="11 Grupo">
                <a:extLst>
                  <a:ext uri="{FF2B5EF4-FFF2-40B4-BE49-F238E27FC236}">
                    <a16:creationId xmlns:a16="http://schemas.microsoft.com/office/drawing/2014/main" id="{C0E009A1-0F33-493A-5AED-1C44F135D5E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071670" y="1500174"/>
                <a:ext cx="4572032" cy="4215636"/>
                <a:chOff x="2071670" y="1500174"/>
                <a:chExt cx="4572032" cy="4215636"/>
              </a:xfrm>
            </p:grpSpPr>
            <p:grpSp>
              <p:nvGrpSpPr>
                <p:cNvPr id="44047" name="9 Grupo">
                  <a:extLst>
                    <a:ext uri="{FF2B5EF4-FFF2-40B4-BE49-F238E27FC236}">
                      <a16:creationId xmlns:a16="http://schemas.microsoft.com/office/drawing/2014/main" id="{27E1C5EB-869D-FF97-17E8-E3A6FC33AFB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071670" y="1500174"/>
                  <a:ext cx="4572032" cy="4215636"/>
                  <a:chOff x="2071670" y="1500174"/>
                  <a:chExt cx="4572032" cy="4215636"/>
                </a:xfrm>
              </p:grpSpPr>
              <p:cxnSp>
                <p:nvCxnSpPr>
                  <p:cNvPr id="5" name="4 Conector recto de flecha">
                    <a:extLst>
                      <a:ext uri="{FF2B5EF4-FFF2-40B4-BE49-F238E27FC236}">
                        <a16:creationId xmlns:a16="http://schemas.microsoft.com/office/drawing/2014/main" id="{746F5651-5A0D-5ED4-BA35-870698B3282F}"/>
                      </a:ext>
                    </a:extLst>
                  </p:cNvPr>
                  <p:cNvCxnSpPr/>
                  <p:nvPr/>
                </p:nvCxnSpPr>
                <p:spPr>
                  <a:xfrm rot="5400000" flipH="1" flipV="1">
                    <a:off x="2036413" y="4107169"/>
                    <a:ext cx="3214106" cy="3175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" name="6 Conector recto de flecha">
                    <a:extLst>
                      <a:ext uri="{FF2B5EF4-FFF2-40B4-BE49-F238E27FC236}">
                        <a16:creationId xmlns:a16="http://schemas.microsoft.com/office/drawing/2014/main" id="{A953CBE9-6F82-1D3D-D22D-954E15232240}"/>
                      </a:ext>
                    </a:extLst>
                  </p:cNvPr>
                  <p:cNvCxnSpPr/>
                  <p:nvPr/>
                </p:nvCxnSpPr>
                <p:spPr>
                  <a:xfrm>
                    <a:off x="2071670" y="4571429"/>
                    <a:ext cx="4572497" cy="1588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" name="7 Arco">
                    <a:extLst>
                      <a:ext uri="{FF2B5EF4-FFF2-40B4-BE49-F238E27FC236}">
                        <a16:creationId xmlns:a16="http://schemas.microsoft.com/office/drawing/2014/main" id="{91AC37BE-2C5B-58F2-93B4-F0D2BE902E20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3929247" y="1500174"/>
                    <a:ext cx="1357460" cy="3071255"/>
                  </a:xfrm>
                  <a:prstGeom prst="arc">
                    <a:avLst>
                      <a:gd name="adj1" fmla="val 10650544"/>
                      <a:gd name="adj2" fmla="val 0"/>
                    </a:avLst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s-ES_tradnl"/>
                  </a:p>
                </p:txBody>
              </p:sp>
              <p:sp>
                <p:nvSpPr>
                  <p:cNvPr id="44052" name="8 CuadroTexto">
                    <a:extLst>
                      <a:ext uri="{FF2B5EF4-FFF2-40B4-BE49-F238E27FC236}">
                        <a16:creationId xmlns:a16="http://schemas.microsoft.com/office/drawing/2014/main" id="{9C0C5CA7-C68C-96B6-F3BB-E9BFFC84CFC0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357554" y="4572008"/>
                    <a:ext cx="285752" cy="36933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ts val="600"/>
                      </a:spcBef>
                      <a:buClr>
                        <a:schemeClr val="accent1"/>
                      </a:buClr>
                      <a:buSzPct val="70000"/>
                      <a:buFont typeface="Wingdings" panose="05000000000000000000" pitchFamily="2" charset="2"/>
                      <a:buChar char=""/>
                      <a:defRPr sz="24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1"/>
                      </a:buClr>
                      <a:buSzPct val="80000"/>
                      <a:buFont typeface="Wingdings 2" panose="05020102010507070707" pitchFamily="18" charset="2"/>
                      <a:buChar char=""/>
                      <a:defRPr sz="21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6FB833"/>
                      </a:buClr>
                      <a:buSzPct val="60000"/>
                      <a:buFont typeface="Wingdings" panose="05000000000000000000" pitchFamily="2" charset="2"/>
                      <a:buChar char=""/>
                      <a:defRPr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C0E5AF"/>
                      </a:buClr>
                      <a:buSzPct val="60000"/>
                      <a:buFont typeface="Wingdings" panose="05000000000000000000" pitchFamily="2" charset="2"/>
                      <a:buChar char=""/>
                      <a:defRPr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F3AABE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3AABE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3AABE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3AABE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3AABE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s-ES_tradnl" altLang="en-US" sz="1800"/>
                      <a:t>0</a:t>
                    </a:r>
                  </a:p>
                </p:txBody>
              </p:sp>
            </p:grpSp>
            <p:sp>
              <p:nvSpPr>
                <p:cNvPr id="44048" name="10 CuadroTexto">
                  <a:extLst>
                    <a:ext uri="{FF2B5EF4-FFF2-40B4-BE49-F238E27FC236}">
                      <a16:creationId xmlns:a16="http://schemas.microsoft.com/office/drawing/2014/main" id="{B7E44362-7FA9-B185-823C-128C85EC0ED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500562" y="4334540"/>
                  <a:ext cx="357190" cy="5232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"/>
                    <a:defRPr sz="24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 2" panose="05020102010507070707" pitchFamily="18" charset="2"/>
                    <a:buChar char=""/>
                    <a:defRPr sz="21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6FB833"/>
                    </a:buClr>
                    <a:buSzPct val="60000"/>
                    <a:buFont typeface="Wingdings" panose="05000000000000000000" pitchFamily="2" charset="2"/>
                    <a:buChar char=""/>
                    <a:defRPr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C0E5AF"/>
                    </a:buClr>
                    <a:buSzPct val="60000"/>
                    <a:buFont typeface="Wingdings" panose="05000000000000000000" pitchFamily="2" charset="2"/>
                    <a:buChar char=""/>
                    <a:defRPr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F3AABE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F3AABE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F3AABE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F3AABE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F3AABE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s-ES_tradnl" altLang="en-US" sz="2800" b="1"/>
                    <a:t>·</a:t>
                  </a:r>
                </a:p>
              </p:txBody>
            </p:sp>
          </p:grpSp>
          <p:sp>
            <p:nvSpPr>
              <p:cNvPr id="44045" name="12 CuadroTexto">
                <a:extLst>
                  <a:ext uri="{FF2B5EF4-FFF2-40B4-BE49-F238E27FC236}">
                    <a16:creationId xmlns:a16="http://schemas.microsoft.com/office/drawing/2014/main" id="{49AD434F-D07C-4DC2-8BFC-8E11AE0783B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86116" y="2285992"/>
                <a:ext cx="35719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6FB833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0E5A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n-US" sz="1800" i="1"/>
                  <a:t>Y</a:t>
                </a:r>
              </a:p>
            </p:txBody>
          </p:sp>
          <p:sp>
            <p:nvSpPr>
              <p:cNvPr id="44046" name="13 CuadroTexto">
                <a:extLst>
                  <a:ext uri="{FF2B5EF4-FFF2-40B4-BE49-F238E27FC236}">
                    <a16:creationId xmlns:a16="http://schemas.microsoft.com/office/drawing/2014/main" id="{603544B0-CB85-46EB-1FB3-785A08A209A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72264" y="4572008"/>
                <a:ext cx="34657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6FB833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0E5A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n-US" sz="1800" i="1"/>
                  <a:t>X</a:t>
                </a:r>
              </a:p>
            </p:txBody>
          </p:sp>
        </p:grpSp>
        <p:sp>
          <p:nvSpPr>
            <p:cNvPr id="44043" name="15 CuadroTexto">
              <a:extLst>
                <a:ext uri="{FF2B5EF4-FFF2-40B4-BE49-F238E27FC236}">
                  <a16:creationId xmlns:a16="http://schemas.microsoft.com/office/drawing/2014/main" id="{467424DB-E1FA-B94C-E207-59F0CF62E9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00694" y="2500306"/>
              <a:ext cx="85725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6FB833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C0E5A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_tradnl" altLang="en-US" sz="1800" i="1"/>
                <a:t>a &gt; 0</a:t>
              </a:r>
            </a:p>
          </p:txBody>
        </p:sp>
      </p:grpSp>
      <p:grpSp>
        <p:nvGrpSpPr>
          <p:cNvPr id="44037" name="21 Grupo">
            <a:extLst>
              <a:ext uri="{FF2B5EF4-FFF2-40B4-BE49-F238E27FC236}">
                <a16:creationId xmlns:a16="http://schemas.microsoft.com/office/drawing/2014/main" id="{F3BC9FA4-3B4E-4F44-D87E-60BEE0D9B25A}"/>
              </a:ext>
            </a:extLst>
          </p:cNvPr>
          <p:cNvGrpSpPr>
            <a:grpSpLocks/>
          </p:cNvGrpSpPr>
          <p:nvPr/>
        </p:nvGrpSpPr>
        <p:grpSpPr bwMode="auto">
          <a:xfrm>
            <a:off x="2452688" y="3714751"/>
            <a:ext cx="1357312" cy="468313"/>
            <a:chOff x="928662" y="3714752"/>
            <a:chExt cx="1357322" cy="468230"/>
          </a:xfrm>
        </p:grpSpPr>
        <p:grpSp>
          <p:nvGrpSpPr>
            <p:cNvPr id="44038" name="19 Grupo">
              <a:extLst>
                <a:ext uri="{FF2B5EF4-FFF2-40B4-BE49-F238E27FC236}">
                  <a16:creationId xmlns:a16="http://schemas.microsoft.com/office/drawing/2014/main" id="{9874E10A-608E-871F-023F-5D7B07C0E83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28662" y="3714752"/>
              <a:ext cx="1357322" cy="468230"/>
              <a:chOff x="928662" y="3714752"/>
              <a:chExt cx="1357322" cy="468230"/>
            </a:xfrm>
          </p:grpSpPr>
          <p:sp>
            <p:nvSpPr>
              <p:cNvPr id="44040" name="16 CuadroTexto">
                <a:extLst>
                  <a:ext uri="{FF2B5EF4-FFF2-40B4-BE49-F238E27FC236}">
                    <a16:creationId xmlns:a16="http://schemas.microsoft.com/office/drawing/2014/main" id="{0610AF3E-FF72-5795-A4E6-E2FA05B8890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28662" y="3714752"/>
                <a:ext cx="1357322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6FB833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0E5A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n-US" sz="1800"/>
                  <a:t>(</a:t>
                </a:r>
                <a:r>
                  <a:rPr lang="es-ES_tradnl" altLang="en-US" sz="1800" i="1"/>
                  <a:t>x  = x  , </a:t>
                </a:r>
                <a:r>
                  <a:rPr lang="es-ES_tradnl" altLang="en-US" sz="1800"/>
                  <a:t>0)</a:t>
                </a:r>
              </a:p>
            </p:txBody>
          </p:sp>
          <p:sp>
            <p:nvSpPr>
              <p:cNvPr id="19" name="18 CuadroTexto">
                <a:extLst>
                  <a:ext uri="{FF2B5EF4-FFF2-40B4-BE49-F238E27FC236}">
                    <a16:creationId xmlns:a16="http://schemas.microsoft.com/office/drawing/2014/main" id="{2E336F19-4F93-6D4B-C004-259393EFC92A}"/>
                  </a:ext>
                </a:extLst>
              </p:cNvPr>
              <p:cNvSpPr txBox="1"/>
              <p:nvPr/>
            </p:nvSpPr>
            <p:spPr>
              <a:xfrm>
                <a:off x="1142976" y="3929027"/>
                <a:ext cx="142876" cy="25395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s-ES_tradnl" sz="1050" dirty="0"/>
                  <a:t>1</a:t>
                </a:r>
              </a:p>
            </p:txBody>
          </p:sp>
        </p:grpSp>
        <p:sp>
          <p:nvSpPr>
            <p:cNvPr id="21" name="20 CuadroTexto">
              <a:extLst>
                <a:ext uri="{FF2B5EF4-FFF2-40B4-BE49-F238E27FC236}">
                  <a16:creationId xmlns:a16="http://schemas.microsoft.com/office/drawing/2014/main" id="{CC612FA9-44CF-7327-7B33-0941763C5965}"/>
                </a:ext>
              </a:extLst>
            </p:cNvPr>
            <p:cNvSpPr txBox="1"/>
            <p:nvPr/>
          </p:nvSpPr>
          <p:spPr>
            <a:xfrm>
              <a:off x="1571604" y="3929027"/>
              <a:ext cx="214315" cy="25395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s-ES_tradnl" sz="1050" dirty="0"/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76528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31064BD7-A63A-2372-6D35-DE51C9027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ES_tradnl" dirty="0"/>
              <a:t>II. Función Cuadrática</a:t>
            </a:r>
          </a:p>
        </p:txBody>
      </p:sp>
      <p:sp>
        <p:nvSpPr>
          <p:cNvPr id="45059" name="2 Marcador de contenido">
            <a:extLst>
              <a:ext uri="{FF2B5EF4-FFF2-40B4-BE49-F238E27FC236}">
                <a16:creationId xmlns:a16="http://schemas.microsoft.com/office/drawing/2014/main" id="{F11C6E9D-B7F9-B491-EA54-8EE9F8E45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1"/>
            <a:ext cx="7467600" cy="4873625"/>
          </a:xfrm>
        </p:spPr>
        <p:txBody>
          <a:bodyPr/>
          <a:lstStyle/>
          <a:p>
            <a:pPr eaLnBrk="1" hangingPunct="1"/>
            <a:r>
              <a:rPr lang="es-ES_tradnl" altLang="en-US" sz="1800" i="1"/>
              <a:t>b</a:t>
            </a:r>
            <a:r>
              <a:rPr lang="es-ES_tradnl" altLang="en-US" sz="1800"/>
              <a:t>) Si el D &gt; 0, la parábola corta en dos puntos al eje </a:t>
            </a:r>
            <a:r>
              <a:rPr lang="es-ES_tradnl" altLang="en-US" sz="1800" i="1"/>
              <a:t>X</a:t>
            </a:r>
            <a:endParaRPr lang="es-ES_tradnl" altLang="en-US" sz="1800"/>
          </a:p>
        </p:txBody>
      </p:sp>
      <p:grpSp>
        <p:nvGrpSpPr>
          <p:cNvPr id="45060" name="3 Grupo">
            <a:extLst>
              <a:ext uri="{FF2B5EF4-FFF2-40B4-BE49-F238E27FC236}">
                <a16:creationId xmlns:a16="http://schemas.microsoft.com/office/drawing/2014/main" id="{21B91A24-9167-0C29-79E5-923AFB6A0A9D}"/>
              </a:ext>
            </a:extLst>
          </p:cNvPr>
          <p:cNvGrpSpPr>
            <a:grpSpLocks/>
          </p:cNvGrpSpPr>
          <p:nvPr/>
        </p:nvGrpSpPr>
        <p:grpSpPr bwMode="auto">
          <a:xfrm>
            <a:off x="3595689" y="2143126"/>
            <a:ext cx="4846637" cy="3573463"/>
            <a:chOff x="2071670" y="2143116"/>
            <a:chExt cx="4847164" cy="3572694"/>
          </a:xfrm>
        </p:grpSpPr>
        <p:grpSp>
          <p:nvGrpSpPr>
            <p:cNvPr id="45067" name="14 Grupo">
              <a:extLst>
                <a:ext uri="{FF2B5EF4-FFF2-40B4-BE49-F238E27FC236}">
                  <a16:creationId xmlns:a16="http://schemas.microsoft.com/office/drawing/2014/main" id="{E05B7795-002E-3B6B-FA72-9B5CC9F214A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71670" y="2143116"/>
              <a:ext cx="4847164" cy="3572694"/>
              <a:chOff x="2071670" y="2143116"/>
              <a:chExt cx="4847164" cy="3572694"/>
            </a:xfrm>
          </p:grpSpPr>
          <p:grpSp>
            <p:nvGrpSpPr>
              <p:cNvPr id="45069" name="11 Grupo">
                <a:extLst>
                  <a:ext uri="{FF2B5EF4-FFF2-40B4-BE49-F238E27FC236}">
                    <a16:creationId xmlns:a16="http://schemas.microsoft.com/office/drawing/2014/main" id="{C0BB723B-66D8-F194-5C8B-7CD31547D3B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071670" y="2143116"/>
                <a:ext cx="4572032" cy="3572694"/>
                <a:chOff x="2071670" y="2143116"/>
                <a:chExt cx="4572032" cy="3572694"/>
              </a:xfrm>
            </p:grpSpPr>
            <p:grpSp>
              <p:nvGrpSpPr>
                <p:cNvPr id="45072" name="9 Grupo">
                  <a:extLst>
                    <a:ext uri="{FF2B5EF4-FFF2-40B4-BE49-F238E27FC236}">
                      <a16:creationId xmlns:a16="http://schemas.microsoft.com/office/drawing/2014/main" id="{65F886E8-57C7-F710-D642-AD37A631156A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071670" y="2143116"/>
                  <a:ext cx="4572032" cy="3572694"/>
                  <a:chOff x="2071670" y="2143116"/>
                  <a:chExt cx="4572032" cy="3572694"/>
                </a:xfrm>
              </p:grpSpPr>
              <p:cxnSp>
                <p:nvCxnSpPr>
                  <p:cNvPr id="12" name="4 Conector recto de flecha">
                    <a:extLst>
                      <a:ext uri="{FF2B5EF4-FFF2-40B4-BE49-F238E27FC236}">
                        <a16:creationId xmlns:a16="http://schemas.microsoft.com/office/drawing/2014/main" id="{D3D9E79C-5423-178A-C466-B2BA6900D54F}"/>
                      </a:ext>
                    </a:extLst>
                  </p:cNvPr>
                  <p:cNvCxnSpPr/>
                  <p:nvPr/>
                </p:nvCxnSpPr>
                <p:spPr>
                  <a:xfrm rot="5400000" flipH="1" flipV="1">
                    <a:off x="2036468" y="4107224"/>
                    <a:ext cx="3213996" cy="3175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" name="12 Conector recto de flecha">
                    <a:extLst>
                      <a:ext uri="{FF2B5EF4-FFF2-40B4-BE49-F238E27FC236}">
                        <a16:creationId xmlns:a16="http://schemas.microsoft.com/office/drawing/2014/main" id="{8F2C8905-22FE-2198-7362-B4FF27FB86A0}"/>
                      </a:ext>
                    </a:extLst>
                  </p:cNvPr>
                  <p:cNvCxnSpPr/>
                  <p:nvPr/>
                </p:nvCxnSpPr>
                <p:spPr>
                  <a:xfrm>
                    <a:off x="2071670" y="4571468"/>
                    <a:ext cx="4572497" cy="1588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4" name="7 Arco">
                    <a:extLst>
                      <a:ext uri="{FF2B5EF4-FFF2-40B4-BE49-F238E27FC236}">
                        <a16:creationId xmlns:a16="http://schemas.microsoft.com/office/drawing/2014/main" id="{ED6BE0FE-E938-3B26-D5DB-D2D3145FA2CE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3929247" y="2143116"/>
                    <a:ext cx="1357460" cy="3071152"/>
                  </a:xfrm>
                  <a:prstGeom prst="arc">
                    <a:avLst>
                      <a:gd name="adj1" fmla="val 10650544"/>
                      <a:gd name="adj2" fmla="val 0"/>
                    </a:avLst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s-ES_tradnl"/>
                  </a:p>
                </p:txBody>
              </p:sp>
              <p:sp>
                <p:nvSpPr>
                  <p:cNvPr id="45077" name="14 CuadroTexto">
                    <a:extLst>
                      <a:ext uri="{FF2B5EF4-FFF2-40B4-BE49-F238E27FC236}">
                        <a16:creationId xmlns:a16="http://schemas.microsoft.com/office/drawing/2014/main" id="{40643C8A-488A-4DA7-B317-9F5FA8E1AA57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357554" y="4572008"/>
                    <a:ext cx="285752" cy="36933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ts val="600"/>
                      </a:spcBef>
                      <a:buClr>
                        <a:schemeClr val="accent1"/>
                      </a:buClr>
                      <a:buSzPct val="70000"/>
                      <a:buFont typeface="Wingdings" panose="05000000000000000000" pitchFamily="2" charset="2"/>
                      <a:buChar char=""/>
                      <a:defRPr sz="24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1"/>
                      </a:buClr>
                      <a:buSzPct val="80000"/>
                      <a:buFont typeface="Wingdings 2" panose="05020102010507070707" pitchFamily="18" charset="2"/>
                      <a:buChar char=""/>
                      <a:defRPr sz="21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6FB833"/>
                      </a:buClr>
                      <a:buSzPct val="60000"/>
                      <a:buFont typeface="Wingdings" panose="05000000000000000000" pitchFamily="2" charset="2"/>
                      <a:buChar char=""/>
                      <a:defRPr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rgbClr val="C0E5AF"/>
                      </a:buClr>
                      <a:buSzPct val="60000"/>
                      <a:buFont typeface="Wingdings" panose="05000000000000000000" pitchFamily="2" charset="2"/>
                      <a:buChar char=""/>
                      <a:defRPr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rgbClr val="F3AABE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3AABE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3AABE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3AABE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3AABE"/>
                      </a:buClr>
                      <a:buSzPct val="68000"/>
                      <a:buFont typeface="Wingdings 2" panose="05020102010507070707" pitchFamily="18" charset="2"/>
                      <a:buChar char=""/>
                      <a:defRPr sz="1600">
                        <a:solidFill>
                          <a:schemeClr val="tx1"/>
                        </a:solidFill>
                        <a:latin typeface="Century Schoolbook" panose="020406040505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s-ES_tradnl" altLang="en-US" sz="1800"/>
                      <a:t>0</a:t>
                    </a:r>
                  </a:p>
                </p:txBody>
              </p:sp>
            </p:grpSp>
            <p:sp>
              <p:nvSpPr>
                <p:cNvPr id="45073" name="10 CuadroTexto">
                  <a:extLst>
                    <a:ext uri="{FF2B5EF4-FFF2-40B4-BE49-F238E27FC236}">
                      <a16:creationId xmlns:a16="http://schemas.microsoft.com/office/drawing/2014/main" id="{156FCAB9-C31F-A60B-AF67-90C10B3E7A1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929058" y="4334540"/>
                  <a:ext cx="357190" cy="5232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"/>
                    <a:defRPr sz="24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 2" panose="05020102010507070707" pitchFamily="18" charset="2"/>
                    <a:buChar char=""/>
                    <a:defRPr sz="21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6FB833"/>
                    </a:buClr>
                    <a:buSzPct val="60000"/>
                    <a:buFont typeface="Wingdings" panose="05000000000000000000" pitchFamily="2" charset="2"/>
                    <a:buChar char=""/>
                    <a:defRPr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C0E5AF"/>
                    </a:buClr>
                    <a:buSzPct val="60000"/>
                    <a:buFont typeface="Wingdings" panose="05000000000000000000" pitchFamily="2" charset="2"/>
                    <a:buChar char=""/>
                    <a:defRPr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F3AABE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F3AABE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F3AABE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F3AABE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F3AABE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s-ES_tradnl" altLang="en-US" sz="2800" b="1"/>
                    <a:t>·</a:t>
                  </a:r>
                </a:p>
              </p:txBody>
            </p:sp>
          </p:grpSp>
          <p:sp>
            <p:nvSpPr>
              <p:cNvPr id="45070" name="7 CuadroTexto">
                <a:extLst>
                  <a:ext uri="{FF2B5EF4-FFF2-40B4-BE49-F238E27FC236}">
                    <a16:creationId xmlns:a16="http://schemas.microsoft.com/office/drawing/2014/main" id="{911C17A0-816A-D24D-9CD7-986CAAA726E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86116" y="2285992"/>
                <a:ext cx="35719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6FB833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0E5A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n-US" sz="1800" i="1"/>
                  <a:t>Y</a:t>
                </a:r>
              </a:p>
            </p:txBody>
          </p:sp>
          <p:sp>
            <p:nvSpPr>
              <p:cNvPr id="45071" name="8 CuadroTexto">
                <a:extLst>
                  <a:ext uri="{FF2B5EF4-FFF2-40B4-BE49-F238E27FC236}">
                    <a16:creationId xmlns:a16="http://schemas.microsoft.com/office/drawing/2014/main" id="{7F8F68D3-815C-7945-83F8-85111929940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72264" y="4572008"/>
                <a:ext cx="34657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6FB833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0E5A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n-US" sz="1800" i="1"/>
                  <a:t>X</a:t>
                </a:r>
              </a:p>
            </p:txBody>
          </p:sp>
        </p:grpSp>
        <p:sp>
          <p:nvSpPr>
            <p:cNvPr id="45068" name="5 CuadroTexto">
              <a:extLst>
                <a:ext uri="{FF2B5EF4-FFF2-40B4-BE49-F238E27FC236}">
                  <a16:creationId xmlns:a16="http://schemas.microsoft.com/office/drawing/2014/main" id="{F80D5233-2566-5EFA-BFDF-7A2A500522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00694" y="2500306"/>
              <a:ext cx="85725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6FB833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C0E5A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_tradnl" altLang="en-US" sz="1800" i="1"/>
                <a:t>a &gt; 0</a:t>
              </a:r>
            </a:p>
          </p:txBody>
        </p:sp>
      </p:grpSp>
      <p:sp>
        <p:nvSpPr>
          <p:cNvPr id="45061" name="15 CuadroTexto">
            <a:extLst>
              <a:ext uri="{FF2B5EF4-FFF2-40B4-BE49-F238E27FC236}">
                <a16:creationId xmlns:a16="http://schemas.microsoft.com/office/drawing/2014/main" id="{B611D0E9-42B2-195A-857D-CB56B6AB34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4625" y="4333876"/>
            <a:ext cx="3571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FB833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C0E5A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en-US" sz="2800" b="1"/>
              <a:t>·</a:t>
            </a:r>
          </a:p>
        </p:txBody>
      </p:sp>
      <p:grpSp>
        <p:nvGrpSpPr>
          <p:cNvPr id="45062" name="16 Grupo">
            <a:extLst>
              <a:ext uri="{FF2B5EF4-FFF2-40B4-BE49-F238E27FC236}">
                <a16:creationId xmlns:a16="http://schemas.microsoft.com/office/drawing/2014/main" id="{98AA7B24-4CF5-15C2-3888-9A948F9FB61F}"/>
              </a:ext>
            </a:extLst>
          </p:cNvPr>
          <p:cNvGrpSpPr>
            <a:grpSpLocks/>
          </p:cNvGrpSpPr>
          <p:nvPr/>
        </p:nvGrpSpPr>
        <p:grpSpPr bwMode="auto">
          <a:xfrm>
            <a:off x="2452689" y="3714751"/>
            <a:ext cx="2071687" cy="468313"/>
            <a:chOff x="928662" y="3714752"/>
            <a:chExt cx="1357322" cy="468230"/>
          </a:xfrm>
        </p:grpSpPr>
        <p:grpSp>
          <p:nvGrpSpPr>
            <p:cNvPr id="45063" name="19 Grupo">
              <a:extLst>
                <a:ext uri="{FF2B5EF4-FFF2-40B4-BE49-F238E27FC236}">
                  <a16:creationId xmlns:a16="http://schemas.microsoft.com/office/drawing/2014/main" id="{655E55B5-2182-0EB9-D2DC-74C5A552464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28662" y="3714752"/>
              <a:ext cx="1357322" cy="468230"/>
              <a:chOff x="928662" y="3714752"/>
              <a:chExt cx="1357322" cy="468230"/>
            </a:xfrm>
          </p:grpSpPr>
          <p:sp>
            <p:nvSpPr>
              <p:cNvPr id="45065" name="19 CuadroTexto">
                <a:extLst>
                  <a:ext uri="{FF2B5EF4-FFF2-40B4-BE49-F238E27FC236}">
                    <a16:creationId xmlns:a16="http://schemas.microsoft.com/office/drawing/2014/main" id="{78E64D4E-D27A-22C7-34B0-754C42B68F1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28662" y="3714752"/>
                <a:ext cx="1357322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6FB833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0E5A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n-US" sz="1800"/>
                  <a:t>(</a:t>
                </a:r>
                <a:r>
                  <a:rPr lang="es-ES_tradnl" altLang="en-US" sz="1800" i="1"/>
                  <a:t>x  </a:t>
                </a:r>
                <a:r>
                  <a:rPr lang="es-ES_tradnl" altLang="en-US" sz="1800"/>
                  <a:t>,0) y</a:t>
                </a:r>
                <a:r>
                  <a:rPr lang="es-ES_tradnl" altLang="en-US" sz="1800" i="1"/>
                  <a:t> </a:t>
                </a:r>
                <a:r>
                  <a:rPr lang="es-ES_tradnl" altLang="en-US" sz="1800"/>
                  <a:t>(</a:t>
                </a:r>
                <a:r>
                  <a:rPr lang="es-ES_tradnl" altLang="en-US" sz="1800" i="1"/>
                  <a:t>x  , </a:t>
                </a:r>
                <a:r>
                  <a:rPr lang="es-ES_tradnl" altLang="en-US" sz="1800"/>
                  <a:t>0)</a:t>
                </a:r>
              </a:p>
            </p:txBody>
          </p:sp>
          <p:sp>
            <p:nvSpPr>
              <p:cNvPr id="21" name="20 CuadroTexto">
                <a:extLst>
                  <a:ext uri="{FF2B5EF4-FFF2-40B4-BE49-F238E27FC236}">
                    <a16:creationId xmlns:a16="http://schemas.microsoft.com/office/drawing/2014/main" id="{4B05FBA4-0C0B-2FA9-4E54-1D165CC05FCA}"/>
                  </a:ext>
                </a:extLst>
              </p:cNvPr>
              <p:cNvSpPr txBox="1"/>
              <p:nvPr/>
            </p:nvSpPr>
            <p:spPr>
              <a:xfrm>
                <a:off x="1069074" y="3929027"/>
                <a:ext cx="142493" cy="25395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s-ES_tradnl" sz="1050" dirty="0"/>
                  <a:t>1</a:t>
                </a:r>
              </a:p>
            </p:txBody>
          </p:sp>
        </p:grpSp>
        <p:sp>
          <p:nvSpPr>
            <p:cNvPr id="19" name="18 CuadroTexto">
              <a:extLst>
                <a:ext uri="{FF2B5EF4-FFF2-40B4-BE49-F238E27FC236}">
                  <a16:creationId xmlns:a16="http://schemas.microsoft.com/office/drawing/2014/main" id="{7A202298-73C6-C8EB-4540-F3F97256579F}"/>
                </a:ext>
              </a:extLst>
            </p:cNvPr>
            <p:cNvSpPr txBox="1"/>
            <p:nvPr/>
          </p:nvSpPr>
          <p:spPr>
            <a:xfrm>
              <a:off x="1603683" y="3929027"/>
              <a:ext cx="214259" cy="25395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s-ES_tradnl" sz="1050" dirty="0"/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85118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9465F313-38A9-9F4E-AEFF-370F30323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ES_tradnl" dirty="0"/>
              <a:t>II. Función Cuadrática</a:t>
            </a:r>
          </a:p>
        </p:txBody>
      </p:sp>
      <p:sp>
        <p:nvSpPr>
          <p:cNvPr id="46083" name="2 Marcador de contenido">
            <a:extLst>
              <a:ext uri="{FF2B5EF4-FFF2-40B4-BE49-F238E27FC236}">
                <a16:creationId xmlns:a16="http://schemas.microsoft.com/office/drawing/2014/main" id="{0803648C-B030-AEBC-A411-40B711B2B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1"/>
            <a:ext cx="7467600" cy="4873625"/>
          </a:xfrm>
        </p:spPr>
        <p:txBody>
          <a:bodyPr/>
          <a:lstStyle/>
          <a:p>
            <a:pPr eaLnBrk="1" hangingPunct="1"/>
            <a:r>
              <a:rPr lang="es-ES_tradnl" altLang="en-US" sz="1800" i="1" dirty="0"/>
              <a:t>c</a:t>
            </a:r>
            <a:r>
              <a:rPr lang="es-ES_tradnl" altLang="en-US" sz="1800" dirty="0"/>
              <a:t>) Si el D &lt; 0, la parábola no corta al eje </a:t>
            </a:r>
            <a:r>
              <a:rPr lang="es-ES_tradnl" altLang="en-US" sz="1800" i="1" dirty="0"/>
              <a:t>X</a:t>
            </a:r>
            <a:r>
              <a:rPr lang="es-ES_tradnl" altLang="en-US" sz="1800" dirty="0"/>
              <a:t>.</a:t>
            </a:r>
            <a:endParaRPr lang="es-ES_tradnl" altLang="en-US" sz="1800" i="1" dirty="0"/>
          </a:p>
        </p:txBody>
      </p:sp>
      <p:grpSp>
        <p:nvGrpSpPr>
          <p:cNvPr id="46084" name="3 Grupo">
            <a:extLst>
              <a:ext uri="{FF2B5EF4-FFF2-40B4-BE49-F238E27FC236}">
                <a16:creationId xmlns:a16="http://schemas.microsoft.com/office/drawing/2014/main" id="{B89715C2-0DFC-0FDC-C9F5-FFC383DF0F69}"/>
              </a:ext>
            </a:extLst>
          </p:cNvPr>
          <p:cNvGrpSpPr>
            <a:grpSpLocks/>
          </p:cNvGrpSpPr>
          <p:nvPr/>
        </p:nvGrpSpPr>
        <p:grpSpPr bwMode="auto">
          <a:xfrm>
            <a:off x="3595689" y="1143000"/>
            <a:ext cx="4846637" cy="4573588"/>
            <a:chOff x="2071670" y="1142983"/>
            <a:chExt cx="4847164" cy="4572827"/>
          </a:xfrm>
        </p:grpSpPr>
        <p:grpSp>
          <p:nvGrpSpPr>
            <p:cNvPr id="46085" name="14 Grupo">
              <a:extLst>
                <a:ext uri="{FF2B5EF4-FFF2-40B4-BE49-F238E27FC236}">
                  <a16:creationId xmlns:a16="http://schemas.microsoft.com/office/drawing/2014/main" id="{286F4FEB-D19D-AA0C-D49E-CEEB1FC1156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71670" y="1142983"/>
              <a:ext cx="4847164" cy="4572827"/>
              <a:chOff x="2071670" y="1142983"/>
              <a:chExt cx="4847164" cy="4572827"/>
            </a:xfrm>
          </p:grpSpPr>
          <p:grpSp>
            <p:nvGrpSpPr>
              <p:cNvPr id="46087" name="9 Grupo">
                <a:extLst>
                  <a:ext uri="{FF2B5EF4-FFF2-40B4-BE49-F238E27FC236}">
                    <a16:creationId xmlns:a16="http://schemas.microsoft.com/office/drawing/2014/main" id="{7B91F9E6-8169-3776-034A-4D862A04207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071670" y="1142983"/>
                <a:ext cx="4572032" cy="4572827"/>
                <a:chOff x="2071670" y="1142983"/>
                <a:chExt cx="4572032" cy="4572827"/>
              </a:xfrm>
            </p:grpSpPr>
            <p:cxnSp>
              <p:nvCxnSpPr>
                <p:cNvPr id="12" name="4 Conector recto de flecha">
                  <a:extLst>
                    <a:ext uri="{FF2B5EF4-FFF2-40B4-BE49-F238E27FC236}">
                      <a16:creationId xmlns:a16="http://schemas.microsoft.com/office/drawing/2014/main" id="{F7C3EACE-275C-0989-437D-7785731539DC}"/>
                    </a:ext>
                  </a:extLst>
                </p:cNvPr>
                <p:cNvCxnSpPr/>
                <p:nvPr/>
              </p:nvCxnSpPr>
              <p:spPr>
                <a:xfrm rot="5400000" flipH="1" flipV="1">
                  <a:off x="2036389" y="4107145"/>
                  <a:ext cx="3214153" cy="3175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12 Conector recto de flecha">
                  <a:extLst>
                    <a:ext uri="{FF2B5EF4-FFF2-40B4-BE49-F238E27FC236}">
                      <a16:creationId xmlns:a16="http://schemas.microsoft.com/office/drawing/2014/main" id="{E3A6D84F-29C4-799A-6E7A-40531FF7E69B}"/>
                    </a:ext>
                  </a:extLst>
                </p:cNvPr>
                <p:cNvCxnSpPr/>
                <p:nvPr/>
              </p:nvCxnSpPr>
              <p:spPr>
                <a:xfrm>
                  <a:off x="2071670" y="4571412"/>
                  <a:ext cx="4572497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4" name="7 Arco">
                  <a:extLst>
                    <a:ext uri="{FF2B5EF4-FFF2-40B4-BE49-F238E27FC236}">
                      <a16:creationId xmlns:a16="http://schemas.microsoft.com/office/drawing/2014/main" id="{03614C70-51C1-5D32-8C56-80E0184B9319}"/>
                    </a:ext>
                  </a:extLst>
                </p:cNvPr>
                <p:cNvSpPr/>
                <p:nvPr/>
              </p:nvSpPr>
              <p:spPr>
                <a:xfrm rot="10800000">
                  <a:off x="4143582" y="1142983"/>
                  <a:ext cx="1357461" cy="3071302"/>
                </a:xfrm>
                <a:prstGeom prst="arc">
                  <a:avLst>
                    <a:gd name="adj1" fmla="val 10650544"/>
                    <a:gd name="adj2" fmla="val 0"/>
                  </a:avLst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s-ES_tradnl"/>
                </a:p>
              </p:txBody>
            </p:sp>
            <p:sp>
              <p:nvSpPr>
                <p:cNvPr id="46093" name="14 CuadroTexto">
                  <a:extLst>
                    <a:ext uri="{FF2B5EF4-FFF2-40B4-BE49-F238E27FC236}">
                      <a16:creationId xmlns:a16="http://schemas.microsoft.com/office/drawing/2014/main" id="{822C2553-E783-3C1C-11DE-B1CEE52F526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357554" y="4572008"/>
                  <a:ext cx="285752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"/>
                    <a:defRPr sz="24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80000"/>
                    <a:buFont typeface="Wingdings 2" panose="05020102010507070707" pitchFamily="18" charset="2"/>
                    <a:buChar char=""/>
                    <a:defRPr sz="21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6FB833"/>
                    </a:buClr>
                    <a:buSzPct val="60000"/>
                    <a:buFont typeface="Wingdings" panose="05000000000000000000" pitchFamily="2" charset="2"/>
                    <a:buChar char=""/>
                    <a:defRPr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rgbClr val="C0E5AF"/>
                    </a:buClr>
                    <a:buSzPct val="60000"/>
                    <a:buFont typeface="Wingdings" panose="05000000000000000000" pitchFamily="2" charset="2"/>
                    <a:buChar char=""/>
                    <a:defRPr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rgbClr val="F3AABE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F3AABE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F3AABE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F3AABE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F3AABE"/>
                    </a:buClr>
                    <a:buSzPct val="68000"/>
                    <a:buFont typeface="Wingdings 2" panose="05020102010507070707" pitchFamily="18" charset="2"/>
                    <a:buChar char=""/>
                    <a:defRPr sz="1600">
                      <a:solidFill>
                        <a:schemeClr val="tx1"/>
                      </a:solidFill>
                      <a:latin typeface="Century Schoolbook" panose="020406040505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s-ES_tradnl" altLang="en-US" sz="1800"/>
                    <a:t>0</a:t>
                  </a:r>
                </a:p>
              </p:txBody>
            </p:sp>
          </p:grpSp>
          <p:sp>
            <p:nvSpPr>
              <p:cNvPr id="46088" name="7 CuadroTexto">
                <a:extLst>
                  <a:ext uri="{FF2B5EF4-FFF2-40B4-BE49-F238E27FC236}">
                    <a16:creationId xmlns:a16="http://schemas.microsoft.com/office/drawing/2014/main" id="{F9FCDCAB-FBCE-F727-5D85-96EA9DA64EC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86116" y="2285992"/>
                <a:ext cx="35719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6FB833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0E5A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n-US" sz="1800" i="1"/>
                  <a:t>Y</a:t>
                </a:r>
              </a:p>
            </p:txBody>
          </p:sp>
          <p:sp>
            <p:nvSpPr>
              <p:cNvPr id="46089" name="8 CuadroTexto">
                <a:extLst>
                  <a:ext uri="{FF2B5EF4-FFF2-40B4-BE49-F238E27FC236}">
                    <a16:creationId xmlns:a16="http://schemas.microsoft.com/office/drawing/2014/main" id="{9538824A-48C5-E463-2C4A-3C72C4F0AD8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72264" y="4572008"/>
                <a:ext cx="34657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"/>
                  <a:defRPr sz="24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6FB833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0E5AF"/>
                  </a:buClr>
                  <a:buSzPct val="60000"/>
                  <a:buFont typeface="Wingdings" panose="05000000000000000000" pitchFamily="2" charset="2"/>
                  <a:buChar char=""/>
                  <a:defRPr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3AABE"/>
                  </a:buClr>
                  <a:buSzPct val="68000"/>
                  <a:buFont typeface="Wingdings 2" panose="05020102010507070707" pitchFamily="18" charset="2"/>
                  <a:buChar char=""/>
                  <a:defRPr sz="1600">
                    <a:solidFill>
                      <a:schemeClr val="tx1"/>
                    </a:solidFill>
                    <a:latin typeface="Century Schoolbook" panose="020406040505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n-US" sz="1800" i="1"/>
                  <a:t>X</a:t>
                </a:r>
              </a:p>
            </p:txBody>
          </p:sp>
        </p:grpSp>
        <p:sp>
          <p:nvSpPr>
            <p:cNvPr id="46086" name="5 CuadroTexto">
              <a:extLst>
                <a:ext uri="{FF2B5EF4-FFF2-40B4-BE49-F238E27FC236}">
                  <a16:creationId xmlns:a16="http://schemas.microsoft.com/office/drawing/2014/main" id="{2A24FD2D-0E1F-1A61-5662-E3A6AE21CF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00694" y="2500306"/>
              <a:ext cx="85725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6FB833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C0E5AF"/>
                </a:buClr>
                <a:buSzPct val="60000"/>
                <a:buFont typeface="Wingdings" panose="05000000000000000000" pitchFamily="2" charset="2"/>
                <a:buChar char=""/>
                <a:defRPr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3AABE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s-ES_tradnl" altLang="en-US" sz="1800" i="1"/>
                <a:t>a &gt; 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53064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/>
    </p:bld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1057</TotalTime>
  <Words>546</Words>
  <Application>Microsoft Office PowerPoint</Application>
  <PresentationFormat>Panorámica</PresentationFormat>
  <Paragraphs>173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4" baseType="lpstr">
      <vt:lpstr>Arial</vt:lpstr>
      <vt:lpstr>Century Schoolbook</vt:lpstr>
      <vt:lpstr>Times New Roman</vt:lpstr>
      <vt:lpstr>Trebuchet MS</vt:lpstr>
      <vt:lpstr>Wingdings</vt:lpstr>
      <vt:lpstr>Wingdings 2</vt:lpstr>
      <vt:lpstr>Wingdings 3</vt:lpstr>
      <vt:lpstr>Faceta</vt:lpstr>
      <vt:lpstr>II. Función Cuadrática</vt:lpstr>
      <vt:lpstr>II. Función Cuadrática</vt:lpstr>
      <vt:lpstr>II. Función Cuadrática</vt:lpstr>
      <vt:lpstr>II. Función Cuadrática</vt:lpstr>
      <vt:lpstr>II. Función Cuadrática</vt:lpstr>
      <vt:lpstr>II. Función Cuadrática</vt:lpstr>
      <vt:lpstr>II. Función Cuadrática</vt:lpstr>
      <vt:lpstr>II. Función Cuadrática</vt:lpstr>
      <vt:lpstr>II. Función Cuadrática</vt:lpstr>
      <vt:lpstr>II. Función Cuadrática</vt:lpstr>
      <vt:lpstr>II. Función Cuadrática</vt:lpstr>
      <vt:lpstr>II. Función Cuadrática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Función Cuadrática</dc:title>
  <dc:creator>user</dc:creator>
  <cp:lastModifiedBy>user</cp:lastModifiedBy>
  <cp:revision>4</cp:revision>
  <dcterms:created xsi:type="dcterms:W3CDTF">2025-06-09T21:57:29Z</dcterms:created>
  <dcterms:modified xsi:type="dcterms:W3CDTF">2025-06-10T15:34:43Z</dcterms:modified>
</cp:coreProperties>
</file>