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8489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6526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5079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78009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4673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89733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41508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1713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645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5203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0968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355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5683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2124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4617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487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44185-9DEC-4816-B1C7-9197B8C32799}" type="datetimeFigureOut">
              <a:rPr lang="es-EC" smtClean="0"/>
              <a:t>13/6/2025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B4EFAA-2CB2-4D68-B17C-2BB2D9F832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2276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62640413-15F7-2DEA-A685-3F2D88BC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III. Función Parte Entera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7C9B6A54-2D86-E9A7-CD20-F545CE023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es-ES_tradnl" sz="1800" dirty="0"/>
              <a:t>Su valor, para cada número x € IR, es la parte entera de x y se designa por [x]. Ésta se escribe:</a:t>
            </a:r>
          </a:p>
          <a:p>
            <a:pPr marL="274320" indent="-274320">
              <a:buFont typeface="Wingdings"/>
              <a:buChar char=""/>
              <a:defRPr/>
            </a:pPr>
            <a:endParaRPr lang="es-ES_tradnl" sz="1800" dirty="0"/>
          </a:p>
          <a:p>
            <a:pPr marL="274320" indent="-274320">
              <a:buFont typeface="Wingdings"/>
              <a:buChar char=""/>
              <a:defRPr/>
            </a:pPr>
            <a:endParaRPr lang="es-ES_tradnl" sz="1800" dirty="0"/>
          </a:p>
          <a:p>
            <a:pPr marL="274320" indent="-274320">
              <a:buFont typeface="Wingdings"/>
              <a:buChar char=""/>
              <a:defRPr/>
            </a:pPr>
            <a:r>
              <a:rPr lang="es-ES_tradnl" sz="1800" dirty="0"/>
              <a:t>Dado un número real x, la función parte entera le asigna el mayor entero que es menor o igual a x, es decir:</a:t>
            </a:r>
          </a:p>
          <a:p>
            <a:pPr marL="274320" indent="-274320">
              <a:buFont typeface="Wingdings"/>
              <a:buChar char=""/>
              <a:defRPr/>
            </a:pPr>
            <a:endParaRPr lang="es-ES_tradnl" sz="1800" dirty="0"/>
          </a:p>
          <a:p>
            <a:pPr marL="274320" indent="-274320">
              <a:buFont typeface="Wingdings"/>
              <a:buChar char=""/>
              <a:defRPr/>
            </a:pPr>
            <a:endParaRPr lang="es-ES_tradnl" sz="1800" dirty="0"/>
          </a:p>
          <a:p>
            <a:pPr marL="274320" indent="-274320">
              <a:buNone/>
              <a:defRPr/>
            </a:pPr>
            <a:endParaRPr lang="es-ES_tradnl" sz="1800" dirty="0"/>
          </a:p>
          <a:p>
            <a:pPr marL="274320" indent="-274320">
              <a:buNone/>
              <a:defRPr/>
            </a:pPr>
            <a:r>
              <a:rPr lang="es-ES_tradnl" sz="1800" dirty="0"/>
              <a:t>	</a:t>
            </a:r>
            <a:r>
              <a:rPr lang="es-ES_tradnl" sz="1800" b="1" dirty="0"/>
              <a:t>Ejemplos:</a:t>
            </a:r>
          </a:p>
          <a:p>
            <a:pPr marL="274320" indent="-274320">
              <a:buNone/>
              <a:defRPr/>
            </a:pPr>
            <a:r>
              <a:rPr lang="es-ES_tradnl" sz="1800" b="1" dirty="0"/>
              <a:t>	</a:t>
            </a:r>
          </a:p>
          <a:p>
            <a:pPr marL="274320" indent="-274320">
              <a:buNone/>
              <a:defRPr/>
            </a:pPr>
            <a:r>
              <a:rPr lang="es-ES_tradnl" sz="1800" b="1" dirty="0"/>
              <a:t>	</a:t>
            </a:r>
            <a:r>
              <a:rPr lang="es-ES_tradnl" sz="1800" dirty="0"/>
              <a:t>[2,9] = 2	;[-7/2] = -4	;[5] = 5		;[√2] = 1</a:t>
            </a:r>
          </a:p>
          <a:p>
            <a:pPr marL="274320" indent="-274320">
              <a:buNone/>
              <a:defRPr/>
            </a:pPr>
            <a:endParaRPr lang="es-ES_tradnl" sz="1800" dirty="0"/>
          </a:p>
          <a:p>
            <a:pPr marL="274320" indent="-274320">
              <a:buNone/>
              <a:defRPr/>
            </a:pPr>
            <a:endParaRPr lang="es-ES_tradnl" sz="1800" dirty="0"/>
          </a:p>
          <a:p>
            <a:pPr marL="274320" indent="-274320">
              <a:buNone/>
              <a:defRPr/>
            </a:pPr>
            <a:r>
              <a:rPr lang="es-ES_tradnl" sz="1800" dirty="0"/>
              <a:t>	</a:t>
            </a:r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34CD0FEE-6DA5-F718-D127-C982105CA867}"/>
              </a:ext>
            </a:extLst>
          </p:cNvPr>
          <p:cNvSpPr txBox="1"/>
          <p:nvPr/>
        </p:nvSpPr>
        <p:spPr>
          <a:xfrm>
            <a:off x="5095875" y="2214564"/>
            <a:ext cx="1428750" cy="369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_tradnl" b="1" i="1" dirty="0"/>
              <a:t>f</a:t>
            </a:r>
            <a:r>
              <a:rPr lang="es-ES_tradnl" b="1" dirty="0"/>
              <a:t>(</a:t>
            </a:r>
            <a:r>
              <a:rPr lang="es-ES_tradnl" b="1" i="1" dirty="0"/>
              <a:t>x</a:t>
            </a:r>
            <a:r>
              <a:rPr lang="es-ES_tradnl" b="1" dirty="0"/>
              <a:t>) = [</a:t>
            </a:r>
            <a:r>
              <a:rPr lang="es-ES_tradnl" b="1" i="1" dirty="0"/>
              <a:t>x</a:t>
            </a:r>
            <a:r>
              <a:rPr lang="es-ES_tradnl" b="1" dirty="0"/>
              <a:t>]</a:t>
            </a:r>
          </a:p>
        </p:txBody>
      </p:sp>
      <p:sp>
        <p:nvSpPr>
          <p:cNvPr id="7" name="6 CuadroTexto">
            <a:extLst>
              <a:ext uri="{FF2B5EF4-FFF2-40B4-BE49-F238E27FC236}">
                <a16:creationId xmlns:a16="http://schemas.microsoft.com/office/drawing/2014/main" id="{DBF1E860-A26C-E5B0-3433-373C9647F414}"/>
              </a:ext>
            </a:extLst>
          </p:cNvPr>
          <p:cNvSpPr txBox="1"/>
          <p:nvPr/>
        </p:nvSpPr>
        <p:spPr>
          <a:xfrm>
            <a:off x="4881563" y="3844925"/>
            <a:ext cx="2000250" cy="369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_tradnl" b="1" dirty="0"/>
              <a:t>[</a:t>
            </a:r>
            <a:r>
              <a:rPr lang="es-ES_tradnl" b="1" i="1" dirty="0"/>
              <a:t>x</a:t>
            </a:r>
            <a:r>
              <a:rPr lang="es-ES_tradnl" b="1" dirty="0"/>
              <a:t>]  ≤  </a:t>
            </a:r>
            <a:r>
              <a:rPr lang="es-ES_tradnl" b="1" i="1" dirty="0"/>
              <a:t>x</a:t>
            </a:r>
            <a:r>
              <a:rPr lang="es-ES_tradnl" b="1" dirty="0"/>
              <a:t> &lt;  [</a:t>
            </a:r>
            <a:r>
              <a:rPr lang="es-ES_tradnl" b="1" i="1" dirty="0"/>
              <a:t>x</a:t>
            </a:r>
            <a:r>
              <a:rPr lang="es-ES_tradnl" b="1" dirty="0"/>
              <a:t>+1]</a:t>
            </a:r>
          </a:p>
        </p:txBody>
      </p:sp>
      <p:sp>
        <p:nvSpPr>
          <p:cNvPr id="50182" name="5 CuadroTexto">
            <a:extLst>
              <a:ext uri="{FF2B5EF4-FFF2-40B4-BE49-F238E27FC236}">
                <a16:creationId xmlns:a16="http://schemas.microsoft.com/office/drawing/2014/main" id="{A7AE9645-460F-7B39-44D1-CB1AEDE68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0" y="5786439"/>
            <a:ext cx="60721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/>
              <a:t>Todo número real está comprendido entre dos números enteros, la parte entera de un número es el menor de los números enteros entre los que está comprendido. </a:t>
            </a:r>
          </a:p>
        </p:txBody>
      </p:sp>
      <p:pic>
        <p:nvPicPr>
          <p:cNvPr id="50183" name="11 Imagen" descr="semaforo.gif">
            <a:extLst>
              <a:ext uri="{FF2B5EF4-FFF2-40B4-BE49-F238E27FC236}">
                <a16:creationId xmlns:a16="http://schemas.microsoft.com/office/drawing/2014/main" id="{B28C812D-66AF-6531-5046-3CB1BA080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5524500"/>
            <a:ext cx="1143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55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2464E1DD-BD4F-1151-4656-D82CF3F84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IV. Función Valor Absoluto</a:t>
            </a:r>
          </a:p>
        </p:txBody>
      </p:sp>
      <p:pic>
        <p:nvPicPr>
          <p:cNvPr id="59395" name="3 Marcador de contenido" descr="valoooooooooor22222.bmp">
            <a:extLst>
              <a:ext uri="{FF2B5EF4-FFF2-40B4-BE49-F238E27FC236}">
                <a16:creationId xmlns:a16="http://schemas.microsoft.com/office/drawing/2014/main" id="{727B060A-7926-6A1B-D137-3DAC98483A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66875" y="1928814"/>
            <a:ext cx="8572500" cy="2994025"/>
          </a:xfrm>
        </p:spPr>
      </p:pic>
      <p:sp>
        <p:nvSpPr>
          <p:cNvPr id="5" name="4 CuadroTexto">
            <a:extLst>
              <a:ext uri="{FF2B5EF4-FFF2-40B4-BE49-F238E27FC236}">
                <a16:creationId xmlns:a16="http://schemas.microsoft.com/office/drawing/2014/main" id="{5FB962B8-5A47-73D5-670F-CE96F1320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5929314"/>
            <a:ext cx="6572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b="1">
                <a:solidFill>
                  <a:schemeClr val="accent1"/>
                </a:solidFill>
              </a:rPr>
              <a:t>La Respuesta correcta es D</a:t>
            </a:r>
          </a:p>
        </p:txBody>
      </p:sp>
    </p:spTree>
    <p:extLst>
      <p:ext uri="{BB962C8B-B14F-4D97-AF65-F5344CB8AC3E}">
        <p14:creationId xmlns:p14="http://schemas.microsoft.com/office/powerpoint/2010/main" val="4948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73F2D51A-0858-1EF0-3BA8-C250C1712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III. Función Parte Entera</a:t>
            </a:r>
          </a:p>
        </p:txBody>
      </p:sp>
      <p:pic>
        <p:nvPicPr>
          <p:cNvPr id="51203" name="3 Marcador de contenido" descr="parteentera.bmp">
            <a:extLst>
              <a:ext uri="{FF2B5EF4-FFF2-40B4-BE49-F238E27FC236}">
                <a16:creationId xmlns:a16="http://schemas.microsoft.com/office/drawing/2014/main" id="{33759761-AA6C-4250-3B97-D1BD46C6F2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09750" y="1643064"/>
            <a:ext cx="8345488" cy="3214687"/>
          </a:xfrm>
        </p:spPr>
      </p:pic>
      <p:sp>
        <p:nvSpPr>
          <p:cNvPr id="51204" name="4 CuadroTexto">
            <a:extLst>
              <a:ext uri="{FF2B5EF4-FFF2-40B4-BE49-F238E27FC236}">
                <a16:creationId xmlns:a16="http://schemas.microsoft.com/office/drawing/2014/main" id="{3D6E3581-D29C-8AA7-FAF2-9C024C57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5443538"/>
            <a:ext cx="65008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/>
              <a:t>Obsérvese que esta función es constante en los intervalos semiabiertos (semicerrados) de la forma [</a:t>
            </a:r>
            <a:r>
              <a:rPr lang="es-ES_tradnl" altLang="en-US" sz="1800" i="1"/>
              <a:t>n</a:t>
            </a:r>
            <a:r>
              <a:rPr lang="es-ES_tradnl" altLang="en-US" sz="1800"/>
              <a:t>, </a:t>
            </a:r>
            <a:r>
              <a:rPr lang="es-ES_tradnl" altLang="en-US" sz="1800" i="1"/>
              <a:t>n</a:t>
            </a:r>
            <a:r>
              <a:rPr lang="es-ES_tradnl" altLang="en-US" sz="1800"/>
              <a:t> + 1[ con </a:t>
            </a:r>
            <a:r>
              <a:rPr lang="es-ES_tradnl" altLang="en-US" sz="1800" i="1"/>
              <a:t>n</a:t>
            </a:r>
            <a:r>
              <a:rPr lang="es-ES_tradnl" altLang="en-US" sz="1800"/>
              <a:t> € Z. Por tanto, los segmentos horizontales contienen sus extremos izquierdos, pero no los derechos</a:t>
            </a:r>
          </a:p>
        </p:txBody>
      </p:sp>
      <p:pic>
        <p:nvPicPr>
          <p:cNvPr id="51205" name="11 Imagen" descr="semaforo.gif">
            <a:extLst>
              <a:ext uri="{FF2B5EF4-FFF2-40B4-BE49-F238E27FC236}">
                <a16:creationId xmlns:a16="http://schemas.microsoft.com/office/drawing/2014/main" id="{CA588B2D-5131-89FF-2369-2B04C7D4C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5" y="5191126"/>
            <a:ext cx="14287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24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331A3892-D126-C18F-C9D7-F9F266E72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IV. Función Valor Absoluto</a:t>
            </a:r>
          </a:p>
        </p:txBody>
      </p:sp>
      <p:sp>
        <p:nvSpPr>
          <p:cNvPr id="52227" name="2 Marcador de contenido">
            <a:extLst>
              <a:ext uri="{FF2B5EF4-FFF2-40B4-BE49-F238E27FC236}">
                <a16:creationId xmlns:a16="http://schemas.microsoft.com/office/drawing/2014/main" id="{4E31D8D3-99AD-305E-C57B-2695A47DE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ES_tradnl" altLang="en-US" sz="1800"/>
              <a:t>El valor absoluto de un número </a:t>
            </a:r>
            <a:r>
              <a:rPr lang="es-ES_tradnl" altLang="en-US" sz="1800" b="1" i="1"/>
              <a:t>x</a:t>
            </a:r>
            <a:r>
              <a:rPr lang="es-ES_tradnl" altLang="en-US" sz="1800"/>
              <a:t> € </a:t>
            </a:r>
            <a:r>
              <a:rPr lang="es-ES_tradnl" altLang="en-US" sz="1800" b="1" i="1"/>
              <a:t>IR</a:t>
            </a:r>
            <a:r>
              <a:rPr lang="es-ES_tradnl" altLang="en-US" sz="1800"/>
              <a:t>, denotado por |</a:t>
            </a:r>
            <a:r>
              <a:rPr lang="es-ES_tradnl" altLang="en-US" sz="1800" b="1" i="1"/>
              <a:t>x</a:t>
            </a:r>
            <a:r>
              <a:rPr lang="es-ES_tradnl" altLang="en-US" sz="1800"/>
              <a:t>|, es siempre un número </a:t>
            </a:r>
            <a:r>
              <a:rPr lang="es-ES_tradnl" altLang="en-US" sz="1800" b="1"/>
              <a:t>real no negativo </a:t>
            </a:r>
            <a:r>
              <a:rPr lang="es-ES_tradnl" altLang="en-US" sz="1800"/>
              <a:t>que se define:</a:t>
            </a:r>
          </a:p>
          <a:p>
            <a:pPr eaLnBrk="1" hangingPunct="1"/>
            <a:endParaRPr lang="es-ES_tradnl" altLang="en-US" sz="1800"/>
          </a:p>
          <a:p>
            <a:pPr eaLnBrk="1" hangingPunct="1"/>
            <a:endParaRPr lang="es-ES_tradnl" altLang="en-US" sz="1800"/>
          </a:p>
          <a:p>
            <a:pPr eaLnBrk="1" hangingPunct="1"/>
            <a:endParaRPr lang="es-ES_tradnl" altLang="en-US" sz="1800"/>
          </a:p>
          <a:p>
            <a:pPr eaLnBrk="1" hangingPunct="1"/>
            <a:endParaRPr lang="es-ES_tradnl" altLang="en-US" sz="1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/>
              <a:t>	</a:t>
            </a:r>
            <a:r>
              <a:rPr lang="es-ES_tradnl" altLang="en-US" sz="1800" b="1"/>
              <a:t>Ejemplo: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 b="1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 b="1"/>
              <a:t>	</a:t>
            </a:r>
            <a:r>
              <a:rPr lang="es-ES_tradnl" altLang="en-US" sz="1800"/>
              <a:t>|-3| = 3	|12| = 12	|-18| = 18	|-5,3| = 5,3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_tradnl" altLang="en-US" sz="1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/>
              <a:t>			</a:t>
            </a:r>
            <a:endParaRPr lang="es-ES_tradnl" altLang="en-US" sz="1800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 b="1"/>
              <a:t>	</a:t>
            </a:r>
            <a:r>
              <a:rPr lang="es-ES_tradnl" altLang="en-US" sz="1500" b="1"/>
              <a:t> </a:t>
            </a:r>
          </a:p>
        </p:txBody>
      </p:sp>
      <p:sp>
        <p:nvSpPr>
          <p:cNvPr id="52228" name="3 CuadroTexto">
            <a:extLst>
              <a:ext uri="{FF2B5EF4-FFF2-40B4-BE49-F238E27FC236}">
                <a16:creationId xmlns:a16="http://schemas.microsoft.com/office/drawing/2014/main" id="{0F5F7096-BD14-20F7-FF97-34526C0C6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9" y="2786064"/>
            <a:ext cx="1500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i="1"/>
              <a:t>f</a:t>
            </a:r>
            <a:r>
              <a:rPr lang="es-ES_tradnl" altLang="en-US" sz="1800"/>
              <a:t>(</a:t>
            </a:r>
            <a:r>
              <a:rPr lang="es-ES_tradnl" altLang="en-US" sz="1800" i="1"/>
              <a:t>x</a:t>
            </a:r>
            <a:r>
              <a:rPr lang="es-ES_tradnl" altLang="en-US" sz="1800"/>
              <a:t>) = |</a:t>
            </a:r>
            <a:r>
              <a:rPr lang="es-ES_tradnl" altLang="en-US" sz="1800" i="1"/>
              <a:t>x</a:t>
            </a:r>
            <a:r>
              <a:rPr lang="es-ES_tradnl" altLang="en-US" sz="1800"/>
              <a:t>| =</a:t>
            </a:r>
          </a:p>
        </p:txBody>
      </p:sp>
      <p:sp>
        <p:nvSpPr>
          <p:cNvPr id="5" name="4 Abrir llave">
            <a:extLst>
              <a:ext uri="{FF2B5EF4-FFF2-40B4-BE49-F238E27FC236}">
                <a16:creationId xmlns:a16="http://schemas.microsoft.com/office/drawing/2014/main" id="{12BB90D2-015D-B378-68F5-0A1F744468D0}"/>
              </a:ext>
            </a:extLst>
          </p:cNvPr>
          <p:cNvSpPr/>
          <p:nvPr/>
        </p:nvSpPr>
        <p:spPr>
          <a:xfrm>
            <a:off x="4524376" y="2357439"/>
            <a:ext cx="428625" cy="12144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52230" name="5 CuadroTexto">
            <a:extLst>
              <a:ext uri="{FF2B5EF4-FFF2-40B4-BE49-F238E27FC236}">
                <a16:creationId xmlns:a16="http://schemas.microsoft.com/office/drawing/2014/main" id="{C2A1C2DE-FB0D-CAF6-268C-A8FEF5FC0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428875"/>
            <a:ext cx="1500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i="1"/>
              <a:t>x</a:t>
            </a:r>
            <a:r>
              <a:rPr lang="es-ES_tradnl" altLang="en-US" sz="1800"/>
              <a:t>  si  </a:t>
            </a:r>
            <a:r>
              <a:rPr lang="es-ES_tradnl" altLang="en-US" sz="1800" i="1"/>
              <a:t>x</a:t>
            </a:r>
            <a:r>
              <a:rPr lang="es-ES_tradnl" altLang="en-US" sz="1800"/>
              <a:t>  ≥  0</a:t>
            </a:r>
          </a:p>
        </p:txBody>
      </p:sp>
      <p:sp>
        <p:nvSpPr>
          <p:cNvPr id="52231" name="6 CuadroTexto">
            <a:extLst>
              <a:ext uri="{FF2B5EF4-FFF2-40B4-BE49-F238E27FC236}">
                <a16:creationId xmlns:a16="http://schemas.microsoft.com/office/drawing/2014/main" id="{6E3FA557-1099-ED7A-C0B1-0AF3E5D0A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130550"/>
            <a:ext cx="1500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/>
              <a:t>-</a:t>
            </a:r>
            <a:r>
              <a:rPr lang="es-ES_tradnl" altLang="en-US" sz="1800" i="1"/>
              <a:t>x</a:t>
            </a:r>
            <a:r>
              <a:rPr lang="es-ES_tradnl" altLang="en-US" sz="1800"/>
              <a:t>  si  </a:t>
            </a:r>
            <a:r>
              <a:rPr lang="es-ES_tradnl" altLang="en-US" sz="1800" i="1"/>
              <a:t>x</a:t>
            </a:r>
            <a:r>
              <a:rPr lang="es-ES_tradnl" altLang="en-US" sz="1800"/>
              <a:t>  &lt;  0</a:t>
            </a:r>
          </a:p>
        </p:txBody>
      </p:sp>
      <p:sp>
        <p:nvSpPr>
          <p:cNvPr id="52232" name="7 CuadroTexto">
            <a:extLst>
              <a:ext uri="{FF2B5EF4-FFF2-40B4-BE49-F238E27FC236}">
                <a16:creationId xmlns:a16="http://schemas.microsoft.com/office/drawing/2014/main" id="{4110E2DD-6C20-74C2-7FFF-BACDC84AE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13" y="5791201"/>
            <a:ext cx="5715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/>
              <a:t>Si los números reales están representados geométricamente en el eje real, el número |</a:t>
            </a:r>
            <a:r>
              <a:rPr lang="es-ES_tradnl" altLang="en-US" sz="1800" i="1"/>
              <a:t>x</a:t>
            </a:r>
            <a:r>
              <a:rPr lang="es-ES_tradnl" altLang="en-US" sz="1800"/>
              <a:t>| se llama </a:t>
            </a:r>
            <a:r>
              <a:rPr lang="es-ES_tradnl" altLang="en-US" sz="1800" b="1"/>
              <a:t> distancia de </a:t>
            </a:r>
            <a:r>
              <a:rPr lang="es-ES_tradnl" altLang="en-US" sz="1800" b="1" i="1"/>
              <a:t>x</a:t>
            </a:r>
            <a:r>
              <a:rPr lang="es-ES_tradnl" altLang="en-US" sz="1800" b="1"/>
              <a:t> al origen.</a:t>
            </a:r>
            <a:endParaRPr lang="es-ES_tradnl" altLang="en-US" sz="1800"/>
          </a:p>
        </p:txBody>
      </p:sp>
      <p:pic>
        <p:nvPicPr>
          <p:cNvPr id="52233" name="11 Imagen" descr="semaforo.gif">
            <a:extLst>
              <a:ext uri="{FF2B5EF4-FFF2-40B4-BE49-F238E27FC236}">
                <a16:creationId xmlns:a16="http://schemas.microsoft.com/office/drawing/2014/main" id="{EE1F1928-61E0-33B7-78ED-16C31301FD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5" y="5191126"/>
            <a:ext cx="14287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05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5375070D-6B02-40ED-95C3-B3115A227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IV. Función Valor Absoluto</a:t>
            </a:r>
          </a:p>
        </p:txBody>
      </p:sp>
      <p:sp>
        <p:nvSpPr>
          <p:cNvPr id="53251" name="2 Marcador de contenido">
            <a:extLst>
              <a:ext uri="{FF2B5EF4-FFF2-40B4-BE49-F238E27FC236}">
                <a16:creationId xmlns:a16="http://schemas.microsoft.com/office/drawing/2014/main" id="{2AE8226E-DFF7-B873-FB35-ACCFA71ED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lvl="1" eaLnBrk="1" hangingPunct="1"/>
            <a:r>
              <a:rPr lang="es-ES_tradnl" altLang="en-US" sz="1800" b="1" i="1"/>
              <a:t>a</a:t>
            </a:r>
            <a:r>
              <a:rPr lang="es-ES_tradnl" altLang="en-US" sz="1800"/>
              <a:t> indica el punto de traslación en el eje de las coordenadas.</a:t>
            </a:r>
          </a:p>
        </p:txBody>
      </p:sp>
      <p:pic>
        <p:nvPicPr>
          <p:cNvPr id="53252" name="3 Imagen" descr="parteenteraAAAA.bmp">
            <a:extLst>
              <a:ext uri="{FF2B5EF4-FFF2-40B4-BE49-F238E27FC236}">
                <a16:creationId xmlns:a16="http://schemas.microsoft.com/office/drawing/2014/main" id="{E7B6E1C3-1DE8-BDBB-508B-A1A79BED5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4" y="2619375"/>
            <a:ext cx="6510337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39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3A29581F-2CAC-625F-5926-F61A59C6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IV. Función Valor Absoluto</a:t>
            </a:r>
          </a:p>
        </p:txBody>
      </p:sp>
      <p:sp>
        <p:nvSpPr>
          <p:cNvPr id="54275" name="2 Marcador de contenido">
            <a:extLst>
              <a:ext uri="{FF2B5EF4-FFF2-40B4-BE49-F238E27FC236}">
                <a16:creationId xmlns:a16="http://schemas.microsoft.com/office/drawing/2014/main" id="{1715069B-475E-B009-08DD-04DBB4B76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lvl="1" eaLnBrk="1" hangingPunct="1"/>
            <a:r>
              <a:rPr lang="es-ES_tradnl" altLang="en-US" sz="1800" b="1" i="1"/>
              <a:t>b</a:t>
            </a:r>
            <a:r>
              <a:rPr lang="es-ES_tradnl" altLang="en-US" sz="1800"/>
              <a:t> indica el punto de traslación en el eje de las abscisas.</a:t>
            </a:r>
          </a:p>
        </p:txBody>
      </p:sp>
      <p:pic>
        <p:nvPicPr>
          <p:cNvPr id="54276" name="3 Imagen" descr="BBBBBBBBBBBBBBBBb.bmp">
            <a:extLst>
              <a:ext uri="{FF2B5EF4-FFF2-40B4-BE49-F238E27FC236}">
                <a16:creationId xmlns:a16="http://schemas.microsoft.com/office/drawing/2014/main" id="{2F09AE73-FA1C-5004-6898-B96BCA23C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2643189"/>
            <a:ext cx="6786562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65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8B231C4B-F8EE-3559-E8C3-395AAF0F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IV. Función Valor Absoluto</a:t>
            </a:r>
          </a:p>
        </p:txBody>
      </p:sp>
      <p:sp>
        <p:nvSpPr>
          <p:cNvPr id="55299" name="2 Marcador de contenido">
            <a:extLst>
              <a:ext uri="{FF2B5EF4-FFF2-40B4-BE49-F238E27FC236}">
                <a16:creationId xmlns:a16="http://schemas.microsoft.com/office/drawing/2014/main" id="{ED38B6DD-87A3-8E3B-E9D9-3739B92B8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es-ES_tradnl" altLang="en-US" sz="1800" b="1"/>
              <a:t>Propiedades:</a:t>
            </a:r>
            <a:endParaRPr lang="es-ES_tradnl" altLang="en-US" sz="1800"/>
          </a:p>
          <a:p>
            <a:pPr eaLnBrk="1" hangingPunct="1"/>
            <a:endParaRPr lang="es-ES_tradnl" altLang="en-US" sz="1800" b="1"/>
          </a:p>
          <a:p>
            <a:pPr lvl="1" eaLnBrk="1" hangingPunct="1"/>
            <a:r>
              <a:rPr lang="es-ES_tradnl" altLang="en-US" sz="1800" i="1"/>
              <a:t>a</a:t>
            </a:r>
            <a:r>
              <a:rPr lang="es-ES_tradnl" altLang="en-US" sz="1800"/>
              <a:t>. Si |</a:t>
            </a:r>
            <a:r>
              <a:rPr lang="es-ES_tradnl" altLang="en-US" sz="1800" i="1"/>
              <a:t>x</a:t>
            </a:r>
            <a:r>
              <a:rPr lang="es-ES_tradnl" altLang="en-US" sz="1800"/>
              <a:t>| ≤ </a:t>
            </a:r>
            <a:r>
              <a:rPr lang="es-ES_tradnl" altLang="en-US" sz="1800" i="1"/>
              <a:t>a</a:t>
            </a:r>
            <a:r>
              <a:rPr lang="es-ES_tradnl" altLang="en-US" sz="1800"/>
              <a:t>  entonces   -</a:t>
            </a:r>
            <a:r>
              <a:rPr lang="es-ES_tradnl" altLang="en-US" sz="1800" i="1"/>
              <a:t>a</a:t>
            </a:r>
            <a:r>
              <a:rPr lang="es-ES_tradnl" altLang="en-US" sz="1800"/>
              <a:t>  ≤  </a:t>
            </a:r>
            <a:r>
              <a:rPr lang="es-ES_tradnl" altLang="en-US" sz="1800" i="1"/>
              <a:t>x</a:t>
            </a:r>
            <a:r>
              <a:rPr lang="es-ES_tradnl" altLang="en-US" sz="1800"/>
              <a:t>  </a:t>
            </a:r>
            <a:r>
              <a:rPr lang="es-ES_tradnl" altLang="en-US" sz="1800" i="1"/>
              <a:t>a</a:t>
            </a:r>
            <a:r>
              <a:rPr lang="es-ES_tradnl" altLang="en-US" sz="1800"/>
              <a:t>; con </a:t>
            </a:r>
            <a:r>
              <a:rPr lang="es-ES_tradnl" altLang="en-US" sz="1800" i="1"/>
              <a:t>a</a:t>
            </a:r>
            <a:r>
              <a:rPr lang="es-ES_tradnl" altLang="en-US" sz="1800"/>
              <a:t> ≥  0</a:t>
            </a:r>
          </a:p>
          <a:p>
            <a:pPr lvl="1" eaLnBrk="1" hangingPunct="1"/>
            <a:endParaRPr lang="es-ES_tradnl" altLang="en-US" sz="1800"/>
          </a:p>
          <a:p>
            <a:pPr lvl="1" eaLnBrk="1" hangingPunct="1"/>
            <a:r>
              <a:rPr lang="es-ES_tradnl" altLang="en-US" sz="1800" i="1"/>
              <a:t>b</a:t>
            </a:r>
            <a:r>
              <a:rPr lang="es-ES_tradnl" altLang="en-US" sz="1800"/>
              <a:t>. Si |</a:t>
            </a:r>
            <a:r>
              <a:rPr lang="es-ES_tradnl" altLang="en-US" sz="1800" i="1"/>
              <a:t>x</a:t>
            </a:r>
            <a:r>
              <a:rPr lang="es-ES_tradnl" altLang="en-US" sz="1800"/>
              <a:t>| ≥ </a:t>
            </a:r>
            <a:r>
              <a:rPr lang="es-ES_tradnl" altLang="en-US" sz="1800" i="1"/>
              <a:t>a</a:t>
            </a:r>
            <a:r>
              <a:rPr lang="es-ES_tradnl" altLang="en-US" sz="1800"/>
              <a:t>  entonces   </a:t>
            </a:r>
            <a:r>
              <a:rPr lang="es-ES_tradnl" altLang="en-US" sz="1800" i="1"/>
              <a:t>x</a:t>
            </a:r>
            <a:r>
              <a:rPr lang="es-ES_tradnl" altLang="en-US" sz="1800"/>
              <a:t> ≥ </a:t>
            </a:r>
            <a:r>
              <a:rPr lang="es-ES_tradnl" altLang="en-US" sz="1800" i="1"/>
              <a:t>a</a:t>
            </a:r>
            <a:r>
              <a:rPr lang="es-ES_tradnl" altLang="en-US" sz="1800"/>
              <a:t>    ó    -</a:t>
            </a:r>
            <a:r>
              <a:rPr lang="es-ES_tradnl" altLang="en-US" sz="1800" i="1"/>
              <a:t>x</a:t>
            </a:r>
            <a:r>
              <a:rPr lang="es-ES_tradnl" altLang="en-US" sz="1800"/>
              <a:t>  ≥  </a:t>
            </a:r>
            <a:r>
              <a:rPr lang="es-ES_tradnl" altLang="en-US" sz="1800" i="1"/>
              <a:t>a</a:t>
            </a:r>
          </a:p>
          <a:p>
            <a:pPr lvl="1" eaLnBrk="1" hangingPunct="1"/>
            <a:endParaRPr lang="es-ES_tradnl" altLang="en-US" sz="1800" i="1"/>
          </a:p>
          <a:p>
            <a:pPr lvl="1" eaLnBrk="1" hangingPunct="1"/>
            <a:r>
              <a:rPr lang="es-ES_tradnl" altLang="en-US" sz="1800" i="1"/>
              <a:t>c. |xy| = |x| · |y</a:t>
            </a:r>
            <a:r>
              <a:rPr lang="es-ES_tradnl" altLang="en-US" sz="1800"/>
              <a:t>|</a:t>
            </a:r>
          </a:p>
          <a:p>
            <a:pPr lvl="1" eaLnBrk="1" hangingPunct="1"/>
            <a:endParaRPr lang="es-ES_tradnl" altLang="en-US" sz="1800" i="1"/>
          </a:p>
          <a:p>
            <a:pPr lvl="1" eaLnBrk="1" hangingPunct="1"/>
            <a:r>
              <a:rPr lang="es-ES_tradnl" altLang="en-US" sz="1800" i="1"/>
              <a:t>d. |x + y| ≤ |x| + |y|    </a:t>
            </a:r>
            <a:r>
              <a:rPr lang="es-ES_tradnl" altLang="en-US" sz="1800"/>
              <a:t>(Desigualdad Triangular)</a:t>
            </a:r>
            <a:endParaRPr lang="es-ES_tradnl" altLang="en-US" sz="1800" i="1"/>
          </a:p>
        </p:txBody>
      </p:sp>
    </p:spTree>
    <p:extLst>
      <p:ext uri="{BB962C8B-B14F-4D97-AF65-F5344CB8AC3E}">
        <p14:creationId xmlns:p14="http://schemas.microsoft.com/office/powerpoint/2010/main" val="135877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381F77CB-E3DB-E12A-7600-A9D592DB3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IV. Función Valor Absoluto</a:t>
            </a:r>
          </a:p>
        </p:txBody>
      </p:sp>
      <p:sp>
        <p:nvSpPr>
          <p:cNvPr id="56323" name="2 Marcador de contenido">
            <a:extLst>
              <a:ext uri="{FF2B5EF4-FFF2-40B4-BE49-F238E27FC236}">
                <a16:creationId xmlns:a16="http://schemas.microsoft.com/office/drawing/2014/main" id="{3871907D-9229-8037-2E90-DBC9C263A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es-ES_tradnl" altLang="en-US" sz="1800"/>
              <a:t>La última propiedad se llama desigualdad triangular, pues, cuando, se generaliza a vectores indica que la longitud de cada lado de un triangulo es menor o igual a la suma de las longitudes de los otros dos.</a:t>
            </a:r>
          </a:p>
        </p:txBody>
      </p:sp>
      <p:pic>
        <p:nvPicPr>
          <p:cNvPr id="56324" name="4 Imagen" descr="partenteradesigualdadtriangular.bmp">
            <a:extLst>
              <a:ext uri="{FF2B5EF4-FFF2-40B4-BE49-F238E27FC236}">
                <a16:creationId xmlns:a16="http://schemas.microsoft.com/office/drawing/2014/main" id="{33E9B630-20D7-840C-0E4F-48A0FF497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3" y="3128963"/>
            <a:ext cx="85725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5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4FB5BFDF-1D63-AF18-5BC9-C575350B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IV. Función Valor Absoluto</a:t>
            </a:r>
          </a:p>
        </p:txBody>
      </p:sp>
      <p:sp>
        <p:nvSpPr>
          <p:cNvPr id="57347" name="2 Marcador de contenido">
            <a:extLst>
              <a:ext uri="{FF2B5EF4-FFF2-40B4-BE49-F238E27FC236}">
                <a16:creationId xmlns:a16="http://schemas.microsoft.com/office/drawing/2014/main" id="{24042799-1CBA-FEEA-8B42-034F6BCD0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829550" cy="4873625"/>
          </a:xfrm>
        </p:spPr>
        <p:txBody>
          <a:bodyPr/>
          <a:lstStyle/>
          <a:p>
            <a:pPr eaLnBrk="1" hangingPunct="1"/>
            <a:r>
              <a:rPr lang="es-ES_tradnl" altLang="en-US" sz="1800" b="1"/>
              <a:t>Ejercicios:</a:t>
            </a:r>
            <a:endParaRPr lang="es-ES_tradnl" altLang="en-US" sz="1800"/>
          </a:p>
          <a:p>
            <a:pPr lvl="1" eaLnBrk="1" hangingPunct="1"/>
            <a:r>
              <a:rPr lang="es-ES_tradnl" altLang="en-US" sz="1800"/>
              <a:t>Determinar el intervalo solución de las siguiente inecuación: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800"/>
          </a:p>
          <a:p>
            <a:pPr lvl="2" eaLnBrk="1" hangingPunct="1"/>
            <a:r>
              <a:rPr lang="es-ES_tradnl" altLang="en-US"/>
              <a:t>a.     |x – 3|  ≤  2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s-ES_tradnl" altLang="en-US"/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s-ES_tradnl" altLang="en-US"/>
              <a:t>Aplicando la primera propiedad: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s-ES_tradnl" altLang="en-US"/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s-ES_tradnl" altLang="en-US"/>
              <a:t>			-2 ≤ x – 3 ≤ 2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s-ES_tradnl" altLang="en-US"/>
              <a:t>		            -2 + 3 ≤ x ≤ 2 + 3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s-ES_tradnl" altLang="en-US"/>
              <a:t>			  1 ≤ x ≤ 5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s-ES_tradnl" altLang="en-US"/>
              <a:t> 			</a:t>
            </a:r>
            <a:r>
              <a:rPr lang="es-ES_tradnl" altLang="en-US" b="1"/>
              <a:t>  x € [1, 5]</a:t>
            </a:r>
          </a:p>
        </p:txBody>
      </p:sp>
    </p:spTree>
    <p:extLst>
      <p:ext uri="{BB962C8B-B14F-4D97-AF65-F5344CB8AC3E}">
        <p14:creationId xmlns:p14="http://schemas.microsoft.com/office/powerpoint/2010/main" val="135295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3A9F255F-612B-FCDD-0091-1ABECB47B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IV. Función Valor Absoluto</a:t>
            </a:r>
          </a:p>
        </p:txBody>
      </p:sp>
      <p:pic>
        <p:nvPicPr>
          <p:cNvPr id="58371" name="3 Imagen" descr="ejemplofuncionvalor.bmp">
            <a:extLst>
              <a:ext uri="{FF2B5EF4-FFF2-40B4-BE49-F238E27FC236}">
                <a16:creationId xmlns:a16="http://schemas.microsoft.com/office/drawing/2014/main" id="{4AFFE213-765A-9339-396B-A1085FB3B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4" y="1643063"/>
            <a:ext cx="8561387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>
            <a:extLst>
              <a:ext uri="{FF2B5EF4-FFF2-40B4-BE49-F238E27FC236}">
                <a16:creationId xmlns:a16="http://schemas.microsoft.com/office/drawing/2014/main" id="{204E76BB-F0F4-8764-415A-DAAD1A059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5143500"/>
            <a:ext cx="6572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b="1">
                <a:solidFill>
                  <a:schemeClr val="accent1"/>
                </a:solidFill>
              </a:rPr>
              <a:t>La Respuesta correcta es B</a:t>
            </a:r>
          </a:p>
        </p:txBody>
      </p:sp>
    </p:spTree>
    <p:extLst>
      <p:ext uri="{BB962C8B-B14F-4D97-AF65-F5344CB8AC3E}">
        <p14:creationId xmlns:p14="http://schemas.microsoft.com/office/powerpoint/2010/main" val="112038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431</Words>
  <Application>Microsoft Office PowerPoint</Application>
  <PresentationFormat>Panorámica</PresentationFormat>
  <Paragraphs>68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Century Schoolbook</vt:lpstr>
      <vt:lpstr>Trebuchet MS</vt:lpstr>
      <vt:lpstr>Wingdings</vt:lpstr>
      <vt:lpstr>Wingdings 2</vt:lpstr>
      <vt:lpstr>Wingdings 3</vt:lpstr>
      <vt:lpstr>Faceta</vt:lpstr>
      <vt:lpstr>III. Función Parte Entera</vt:lpstr>
      <vt:lpstr>III. Función Parte Entera</vt:lpstr>
      <vt:lpstr>IV. Función Valor Absoluto</vt:lpstr>
      <vt:lpstr>IV. Función Valor Absoluto</vt:lpstr>
      <vt:lpstr>IV. Función Valor Absoluto</vt:lpstr>
      <vt:lpstr>IV. Función Valor Absoluto</vt:lpstr>
      <vt:lpstr>IV. Función Valor Absoluto</vt:lpstr>
      <vt:lpstr>IV. Función Valor Absoluto</vt:lpstr>
      <vt:lpstr>IV. Función Valor Absoluto</vt:lpstr>
      <vt:lpstr>IV. Función Valor Absoluto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Función Parte Entera</dc:title>
  <dc:creator>user</dc:creator>
  <cp:lastModifiedBy>user</cp:lastModifiedBy>
  <cp:revision>2</cp:revision>
  <dcterms:created xsi:type="dcterms:W3CDTF">2025-06-13T12:25:57Z</dcterms:created>
  <dcterms:modified xsi:type="dcterms:W3CDTF">2025-06-13T13:28:04Z</dcterms:modified>
</cp:coreProperties>
</file>