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8B933-E5ED-AD9C-5C82-B1EEA92BD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7915C9-6CCA-40CD-15C7-A18973670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1F8554-7947-25A5-7922-BA3BD3EBD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C4860D-C65E-A674-7450-B83F97D3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77E68D-7F1A-F10B-8BB2-2D92DF2D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748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92D64-00F3-EA53-4362-0872313E0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501356-264C-29F6-42E0-43312FDF9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13B912-06DC-0C55-1D45-866D758EC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463E1D-BAD4-B83C-0441-48CEA12D7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0E1C11-EA22-D8A1-F6C0-7F6BCAFE2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95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80995E-458C-8012-B6BC-9E95892BD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86EFAC-162A-BB7B-FF6B-647289EBF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A864A4-690B-8589-C145-2B4F772D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51A009-08FA-A09B-D14A-2383D339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B30961-3308-3E06-4082-8140BB37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A3DFF-60B5-3380-C09A-A7428EDFC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38F472-F6A9-A058-2AF6-69FB5361C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02E58E-0AD3-D038-2932-A11ADCC61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37605C-C393-415A-2B3B-625B7C6E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0EE23E-69B6-8448-D140-E01D0F6A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2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99021-0A20-84A1-6529-649EA6023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8ECA55-26B6-115B-1FB8-19076F0B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D9A80-060F-B691-5C16-084E5B33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DCE007-0DDB-F94D-E44C-82EFDD8C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CBF634-40FC-E247-FC9D-6F564E3A9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74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8B55F-F517-F974-AF27-FBA0E8E6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FDAAB3-1DD4-A28B-B754-89797C2FC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96AF60-BF38-BD44-AFDA-44093395C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3F593B-4303-ED15-AEE6-FDDB098A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3FB0F8-7222-DFAF-45FD-284E7E4E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D85D6D-1897-C15F-A81D-33EB0B591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08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70EFB9-E600-99A1-A709-23DB4F16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860170-7408-6B60-9EB8-6901ED7C9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3C4A4D-ACEA-062F-BA95-ADEF344FE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3CA2CEC-6D92-BE1C-637E-78C6B849E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F4ED6E-2C17-14F6-2191-05580A799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4AC9A-828E-20AC-1706-9D971B826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5E83359-7960-0C31-3810-FC85FC13A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BAE130-7F4C-9743-EE3C-4C0417F87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60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00E24-4F68-508E-80B5-2FB66B7C7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E47003A-FBE1-B52F-1509-1581DD1D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CECAC5-3CAD-28EE-E6F8-9B275953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D5BFED-AD0D-3A39-8B24-CD8E9E09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57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ABE20F-42D3-0E2C-F113-C55653369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A5380A0-6019-3AC5-B3D9-27B8337B0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7A4A13-182C-26DF-464C-A37F626C7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75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08D8C-EB35-BEAA-280F-42C29599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7B7649-9CDB-75D9-C469-0D219EED8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870CE3-1235-C875-C69F-31BEA42F4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F88C8B-0291-DB30-3ED6-B1193B84B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38B6DC-D591-97F1-7B02-86B914385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E19CA5-4D12-319F-BA4A-30D1F018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294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7113C-DF68-05CF-499A-043C085E6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DE5540-BAE2-6D46-EFD1-D182F6D55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EECF07-24D5-EC01-7FFD-8EE5DB86F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DE97EA-11B4-9DE9-D174-0BF2A680E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F4D06F-9857-B4BD-A5E7-A327AE12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5D1664-57F8-B22B-D9F9-BA0E757A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762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7198AC3-D2F0-FDFB-65A6-DD5AE6749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B582B8-42F4-F8C0-A156-A999C22EA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7F6BF4-86A4-DAAE-D370-950FC1A4A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DB291F-6FBA-4DC3-91C8-7A882B947EF1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CDA48E-8F0C-965E-0466-62F84B348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F2DE87-600C-F91B-1466-45970E653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4B4F92-E776-43A8-BE3D-0DDC0ABFEE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98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78CFE-81A2-8CAB-0396-4CC33F601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125" y="13084"/>
            <a:ext cx="13190805" cy="727366"/>
          </a:xfrm>
        </p:spPr>
        <p:txBody>
          <a:bodyPr>
            <a:noAutofit/>
          </a:bodyPr>
          <a:lstStyle/>
          <a:p>
            <a:r>
              <a:rPr lang="es-MX" sz="2800" dirty="0"/>
              <a:t>UNIDAD 4: PRESUPUESTO DE CONSULTORÍA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EE84D33-2DDC-6B4F-A705-882A93F8C7A9}"/>
              </a:ext>
            </a:extLst>
          </p:cNvPr>
          <p:cNvSpPr txBox="1"/>
          <p:nvPr/>
        </p:nvSpPr>
        <p:spPr>
          <a:xfrm>
            <a:off x="9110662" y="6211669"/>
            <a:ext cx="2738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JULIO FIALLOS IGLESIAS</a:t>
            </a:r>
          </a:p>
          <a:p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DC578EB-8E8E-1EF0-A6EC-8A734171F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0249"/>
            <a:ext cx="1792586" cy="180358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460D81C-9E7E-AF4C-6E3C-FEB633900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251" y="740450"/>
            <a:ext cx="6891432" cy="520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229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AAF20-0464-4B51-EBAF-071EED79B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79BDEC9C-9B15-C71F-955B-BC1D1DC66B21}"/>
              </a:ext>
            </a:extLst>
          </p:cNvPr>
          <p:cNvSpPr txBox="1">
            <a:spLocks/>
          </p:cNvSpPr>
          <p:nvPr/>
        </p:nvSpPr>
        <p:spPr>
          <a:xfrm>
            <a:off x="2661718" y="320902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4.2 Presupuesto de la  consultoría de obra 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A9C9B41-101E-B1EA-141E-28D6244DBE67}"/>
              </a:ext>
            </a:extLst>
          </p:cNvPr>
          <p:cNvSpPr txBox="1"/>
          <p:nvPr/>
        </p:nvSpPr>
        <p:spPr>
          <a:xfrm>
            <a:off x="2761307" y="1683944"/>
            <a:ext cx="6197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Elementos clave del presupuesto de una consultoría de obra: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E4F88F2-F8F9-EE12-112A-5A2159FD484E}"/>
              </a:ext>
            </a:extLst>
          </p:cNvPr>
          <p:cNvSpPr txBox="1"/>
          <p:nvPr/>
        </p:nvSpPr>
        <p:spPr>
          <a:xfrm>
            <a:off x="3775295" y="3429000"/>
            <a:ext cx="5341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2200" dirty="0"/>
              <a:t>Recursos Humanos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200" dirty="0"/>
              <a:t>Factor Multiplicador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200" dirty="0"/>
              <a:t>Otros Costos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200" dirty="0"/>
              <a:t>Criterios de selección</a:t>
            </a:r>
          </a:p>
        </p:txBody>
      </p:sp>
    </p:spTree>
    <p:extLst>
      <p:ext uri="{BB962C8B-B14F-4D97-AF65-F5344CB8AC3E}">
        <p14:creationId xmlns:p14="http://schemas.microsoft.com/office/powerpoint/2010/main" val="3450978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AED19-0968-3465-CC37-C8CFC311B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44DDE3D-A0D2-49DA-B574-8EF6D32C360C}"/>
              </a:ext>
            </a:extLst>
          </p:cNvPr>
          <p:cNvSpPr txBox="1">
            <a:spLocks/>
          </p:cNvSpPr>
          <p:nvPr/>
        </p:nvSpPr>
        <p:spPr>
          <a:xfrm>
            <a:off x="3585171" y="420490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4.2.1 Recursos Humanos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437EDB-791A-2899-D615-D4AE9E89BE9C}"/>
              </a:ext>
            </a:extLst>
          </p:cNvPr>
          <p:cNvSpPr txBox="1"/>
          <p:nvPr/>
        </p:nvSpPr>
        <p:spPr>
          <a:xfrm>
            <a:off x="2670772" y="2507449"/>
            <a:ext cx="61201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Tarifas: personal técnico, administrativo y auxiliar deben estar alineadas mercado así como la idoneidad de cada perfil requerido</a:t>
            </a:r>
          </a:p>
          <a:p>
            <a:pPr algn="just"/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Dedicaciones: Tiempo completo, parcial?</a:t>
            </a:r>
          </a:p>
        </p:txBody>
      </p:sp>
    </p:spTree>
    <p:extLst>
      <p:ext uri="{BB962C8B-B14F-4D97-AF65-F5344CB8AC3E}">
        <p14:creationId xmlns:p14="http://schemas.microsoft.com/office/powerpoint/2010/main" val="224066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FE74EA-5389-7733-CA0B-BE68D611A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5551E47-6A2A-32A5-B878-47BFB332E54A}"/>
              </a:ext>
            </a:extLst>
          </p:cNvPr>
          <p:cNvSpPr txBox="1">
            <a:spLocks/>
          </p:cNvSpPr>
          <p:nvPr/>
        </p:nvSpPr>
        <p:spPr>
          <a:xfrm>
            <a:off x="3135115" y="583452"/>
            <a:ext cx="5782548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4.2.2 Factor Multiplicador (Ganancia)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37B2123-ED84-9D5C-1EE2-F6960E4432C4}"/>
              </a:ext>
            </a:extLst>
          </p:cNvPr>
          <p:cNvSpPr txBox="1"/>
          <p:nvPr/>
        </p:nvSpPr>
        <p:spPr>
          <a:xfrm>
            <a:off x="2797519" y="2643251"/>
            <a:ext cx="6120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Costos de la empresa: Debe cubrir los costos laborales, los gastos generales de administración y los costos de capita</a:t>
            </a:r>
            <a:r>
              <a:rPr lang="es-MX" dirty="0"/>
              <a:t>l.</a:t>
            </a:r>
          </a:p>
          <a:p>
            <a:pPr algn="just"/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Honorarios: Reconocer los honorarios de la empresa</a:t>
            </a:r>
          </a:p>
        </p:txBody>
      </p:sp>
    </p:spTree>
    <p:extLst>
      <p:ext uri="{BB962C8B-B14F-4D97-AF65-F5344CB8AC3E}">
        <p14:creationId xmlns:p14="http://schemas.microsoft.com/office/powerpoint/2010/main" val="514945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CF85C-038D-8567-5B97-6A7A20C14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3EE45B3-C75F-C303-8F47-3A1238EB77F0}"/>
              </a:ext>
            </a:extLst>
          </p:cNvPr>
          <p:cNvSpPr txBox="1">
            <a:spLocks/>
          </p:cNvSpPr>
          <p:nvPr/>
        </p:nvSpPr>
        <p:spPr>
          <a:xfrm>
            <a:off x="3669270" y="583452"/>
            <a:ext cx="5782548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4.2.3 Otros Costos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F189EF-5085-975E-C355-E20E49FD5DC9}"/>
              </a:ext>
            </a:extLst>
          </p:cNvPr>
          <p:cNvSpPr txBox="1"/>
          <p:nvPr/>
        </p:nvSpPr>
        <p:spPr>
          <a:xfrm>
            <a:off x="2797519" y="2643251"/>
            <a:ext cx="6120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highlight>
                  <a:srgbClr val="00FFFF"/>
                </a:highlight>
              </a:rPr>
              <a:t>Subcontratos </a:t>
            </a:r>
            <a:r>
              <a:rPr lang="es-MX" sz="2000" dirty="0"/>
              <a:t>y servicios varios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Recursos técnicos: Software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Recursos materiales: Impresiones, planos , etc.</a:t>
            </a:r>
          </a:p>
        </p:txBody>
      </p:sp>
    </p:spTree>
    <p:extLst>
      <p:ext uri="{BB962C8B-B14F-4D97-AF65-F5344CB8AC3E}">
        <p14:creationId xmlns:p14="http://schemas.microsoft.com/office/powerpoint/2010/main" val="1145138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2920C-1195-16FD-265B-7EC91C556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CB86A77-53DE-18C9-9704-94195BD8A589}"/>
              </a:ext>
            </a:extLst>
          </p:cNvPr>
          <p:cNvSpPr txBox="1">
            <a:spLocks/>
          </p:cNvSpPr>
          <p:nvPr/>
        </p:nvSpPr>
        <p:spPr>
          <a:xfrm>
            <a:off x="3204726" y="619666"/>
            <a:ext cx="5782548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4.2.4 Criterios de selección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B9AE15-D778-E789-C8E4-D91418453FF8}"/>
              </a:ext>
            </a:extLst>
          </p:cNvPr>
          <p:cNvSpPr txBox="1"/>
          <p:nvPr/>
        </p:nvSpPr>
        <p:spPr>
          <a:xfrm>
            <a:off x="3204726" y="2760946"/>
            <a:ext cx="6120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dirty="0"/>
              <a:t>Capacidad Técnica y Administrativa</a:t>
            </a:r>
          </a:p>
          <a:p>
            <a:pPr algn="just"/>
            <a:endParaRPr lang="es-MX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dirty="0"/>
              <a:t>Experiencia</a:t>
            </a:r>
          </a:p>
        </p:txBody>
      </p:sp>
    </p:spTree>
    <p:extLst>
      <p:ext uri="{BB962C8B-B14F-4D97-AF65-F5344CB8AC3E}">
        <p14:creationId xmlns:p14="http://schemas.microsoft.com/office/powerpoint/2010/main" val="3749759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3BFFCAD-83B7-F734-DF57-77439DAA167E}"/>
              </a:ext>
            </a:extLst>
          </p:cNvPr>
          <p:cNvSpPr txBox="1"/>
          <p:nvPr/>
        </p:nvSpPr>
        <p:spPr>
          <a:xfrm>
            <a:off x="3241140" y="271603"/>
            <a:ext cx="609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Para empezar que es consultoría?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F5053CA-AAC9-5943-59EA-A1C16F25A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6327" y="957828"/>
            <a:ext cx="3267886" cy="488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0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5332CD1-FD4A-02EF-DC53-62A75081972F}"/>
              </a:ext>
            </a:extLst>
          </p:cNvPr>
          <p:cNvSpPr txBox="1"/>
          <p:nvPr/>
        </p:nvSpPr>
        <p:spPr>
          <a:xfrm>
            <a:off x="3594225" y="851025"/>
            <a:ext cx="609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Empresas Consultoras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C4AC0EC-6836-BC6C-3F0D-C28547251CCD}"/>
              </a:ext>
            </a:extLst>
          </p:cNvPr>
          <p:cNvSpPr txBox="1"/>
          <p:nvPr/>
        </p:nvSpPr>
        <p:spPr>
          <a:xfrm>
            <a:off x="2290527" y="2815625"/>
            <a:ext cx="201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Diseños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6FDAB80-A8F2-F531-2C81-2C737BFBBB1C}"/>
              </a:ext>
            </a:extLst>
          </p:cNvPr>
          <p:cNvSpPr txBox="1"/>
          <p:nvPr/>
        </p:nvSpPr>
        <p:spPr>
          <a:xfrm>
            <a:off x="7378574" y="2815624"/>
            <a:ext cx="2815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Fiscalización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69AA1339-CA49-68DA-08B4-A20F257EBCB0}"/>
              </a:ext>
            </a:extLst>
          </p:cNvPr>
          <p:cNvCxnSpPr/>
          <p:nvPr/>
        </p:nvCxnSpPr>
        <p:spPr>
          <a:xfrm flipH="1">
            <a:off x="3141552" y="1285592"/>
            <a:ext cx="2046084" cy="14576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32F5E5-E1B2-5683-96BA-41F4EBC7D1A1}"/>
              </a:ext>
            </a:extLst>
          </p:cNvPr>
          <p:cNvCxnSpPr/>
          <p:nvPr/>
        </p:nvCxnSpPr>
        <p:spPr>
          <a:xfrm>
            <a:off x="5187636" y="1285592"/>
            <a:ext cx="2589291" cy="14576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34C811D-70A8-CB5A-FE3D-5D474563824E}"/>
              </a:ext>
            </a:extLst>
          </p:cNvPr>
          <p:cNvSpPr txBox="1"/>
          <p:nvPr/>
        </p:nvSpPr>
        <p:spPr>
          <a:xfrm>
            <a:off x="2005342" y="3802520"/>
            <a:ext cx="2589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Planos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Especificaciones Técnicas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Memorias Técnicas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A4FEE954-BAFF-5DC7-A3CA-7FB1595D3965}"/>
              </a:ext>
            </a:extLst>
          </p:cNvPr>
          <p:cNvCxnSpPr/>
          <p:nvPr/>
        </p:nvCxnSpPr>
        <p:spPr>
          <a:xfrm>
            <a:off x="2888055" y="3277289"/>
            <a:ext cx="0" cy="5252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92F600F-12B4-348C-DF2E-E294CFA8E23E}"/>
              </a:ext>
            </a:extLst>
          </p:cNvPr>
          <p:cNvSpPr txBox="1"/>
          <p:nvPr/>
        </p:nvSpPr>
        <p:spPr>
          <a:xfrm>
            <a:off x="7378574" y="4114801"/>
            <a:ext cx="2589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controla que en obra se cumplan los diseños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4FBB8610-C0BE-A1E3-E9B6-19786577D124}"/>
              </a:ext>
            </a:extLst>
          </p:cNvPr>
          <p:cNvCxnSpPr/>
          <p:nvPr/>
        </p:nvCxnSpPr>
        <p:spPr>
          <a:xfrm>
            <a:off x="8510257" y="3358836"/>
            <a:ext cx="0" cy="6518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33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B0FA0C8-D80D-4AF8-B9E5-17E241FBC809}"/>
              </a:ext>
            </a:extLst>
          </p:cNvPr>
          <p:cNvSpPr txBox="1">
            <a:spLocks/>
          </p:cNvSpPr>
          <p:nvPr/>
        </p:nvSpPr>
        <p:spPr>
          <a:xfrm>
            <a:off x="1557196" y="393330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4.1 Costos directos e indirectos dentro de la consultoría 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0D27366-A34C-E76D-4EE6-8AD910344379}"/>
              </a:ext>
            </a:extLst>
          </p:cNvPr>
          <p:cNvSpPr txBox="1"/>
          <p:nvPr/>
        </p:nvSpPr>
        <p:spPr>
          <a:xfrm>
            <a:off x="1844643" y="2435382"/>
            <a:ext cx="7933098" cy="12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Los costos directos son aquellos que pueden ser asignados directamente a un proyecto o servicio específico, mientras que los costos indirectos son aquellos que no pueden ser atribuidos directamente a un proyecto específico, sino que se distribuyen entre varios proyectos o servicios.</a:t>
            </a:r>
          </a:p>
        </p:txBody>
      </p:sp>
    </p:spTree>
    <p:extLst>
      <p:ext uri="{BB962C8B-B14F-4D97-AF65-F5344CB8AC3E}">
        <p14:creationId xmlns:p14="http://schemas.microsoft.com/office/powerpoint/2010/main" val="422008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8415237-5214-E999-5069-2C41FC36FCA1}"/>
              </a:ext>
            </a:extLst>
          </p:cNvPr>
          <p:cNvSpPr txBox="1">
            <a:spLocks/>
          </p:cNvSpPr>
          <p:nvPr/>
        </p:nvSpPr>
        <p:spPr>
          <a:xfrm>
            <a:off x="2073243" y="411437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4.1.1 Costos directos dentro de la consultoría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5CD7779-AD93-21F5-0911-6D2080617FBC}"/>
              </a:ext>
            </a:extLst>
          </p:cNvPr>
          <p:cNvSpPr txBox="1"/>
          <p:nvPr/>
        </p:nvSpPr>
        <p:spPr>
          <a:xfrm>
            <a:off x="2525917" y="2598345"/>
            <a:ext cx="6210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Son los gastos que se generan directamente en la realización de un proyecto o servicio, como el salario de los consultores que trabajan en el proyecto, el costo de los materiales o herramientas utilizados, o los honorarios de subcontratistas.</a:t>
            </a:r>
          </a:p>
        </p:txBody>
      </p:sp>
    </p:spTree>
    <p:extLst>
      <p:ext uri="{BB962C8B-B14F-4D97-AF65-F5344CB8AC3E}">
        <p14:creationId xmlns:p14="http://schemas.microsoft.com/office/powerpoint/2010/main" val="34608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173D2-39B1-42CC-6FB5-0272BF530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5197A84-162B-D563-9B72-B5266EDD31E4}"/>
              </a:ext>
            </a:extLst>
          </p:cNvPr>
          <p:cNvSpPr txBox="1">
            <a:spLocks/>
          </p:cNvSpPr>
          <p:nvPr/>
        </p:nvSpPr>
        <p:spPr>
          <a:xfrm>
            <a:off x="2073243" y="411437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4.1.1 Costos directos dentro de la consultoría 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882EE3F-9BA8-FC92-4FD3-3E8671D49BDE}"/>
              </a:ext>
            </a:extLst>
          </p:cNvPr>
          <p:cNvSpPr txBox="1"/>
          <p:nvPr/>
        </p:nvSpPr>
        <p:spPr>
          <a:xfrm>
            <a:off x="2408222" y="2580238"/>
            <a:ext cx="69440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s-MX" dirty="0"/>
              <a:t>Salarios o honorarios de los consultores que trabajan directamente en el proyecto.</a:t>
            </a:r>
          </a:p>
          <a:p>
            <a:pPr fontAlgn="ctr"/>
            <a:r>
              <a:rPr lang="es-MX" dirty="0"/>
              <a:t> 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s-MX" dirty="0"/>
              <a:t>Costos de viaje, alojamiento, y viáticos relacionados con el proyecto. </a:t>
            </a:r>
          </a:p>
          <a:p>
            <a:pPr fontAlgn="ctr"/>
            <a:endParaRPr lang="es-MX" dirty="0"/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s-MX" dirty="0"/>
              <a:t>Costos de software o herramientas específicas para el proyecto.</a:t>
            </a:r>
          </a:p>
          <a:p>
            <a:pPr fontAlgn="ctr"/>
            <a:r>
              <a:rPr lang="es-MX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Honorarios de </a:t>
            </a:r>
            <a:r>
              <a:rPr lang="es-MX" dirty="0">
                <a:highlight>
                  <a:srgbClr val="00FFFF"/>
                </a:highlight>
              </a:rPr>
              <a:t>subcontratistas</a:t>
            </a:r>
            <a:r>
              <a:rPr lang="es-MX" dirty="0"/>
              <a:t> o especialistas que trabajan directamente en el proyecto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4226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94D1C-46BB-1354-9E0B-E68E02E8F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89A7730-4899-C46A-B93E-8138B71634E2}"/>
              </a:ext>
            </a:extLst>
          </p:cNvPr>
          <p:cNvSpPr txBox="1">
            <a:spLocks/>
          </p:cNvSpPr>
          <p:nvPr/>
        </p:nvSpPr>
        <p:spPr>
          <a:xfrm>
            <a:off x="2073243" y="411437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4.1.2 Costos indirectos dentro de la consultoría 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0F03020-60BF-6D4C-2CE6-EED0788FB4D8}"/>
              </a:ext>
            </a:extLst>
          </p:cNvPr>
          <p:cNvSpPr txBox="1"/>
          <p:nvPr/>
        </p:nvSpPr>
        <p:spPr>
          <a:xfrm>
            <a:off x="2442927" y="2172831"/>
            <a:ext cx="663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Son los gastos que no se pueden atribuir directamente a un proyecto específico, sino que son necesarios para la operación general de la empresa de consultoría.</a:t>
            </a:r>
          </a:p>
        </p:txBody>
      </p:sp>
    </p:spTree>
    <p:extLst>
      <p:ext uri="{BB962C8B-B14F-4D97-AF65-F5344CB8AC3E}">
        <p14:creationId xmlns:p14="http://schemas.microsoft.com/office/powerpoint/2010/main" val="186123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1815D-6DC7-E90D-9EE6-08F2CDEE4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6602EED-E2BB-357D-D6CC-53B98B212F69}"/>
              </a:ext>
            </a:extLst>
          </p:cNvPr>
          <p:cNvSpPr txBox="1">
            <a:spLocks/>
          </p:cNvSpPr>
          <p:nvPr/>
        </p:nvSpPr>
        <p:spPr>
          <a:xfrm>
            <a:off x="2073243" y="411437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4.1.2 Costos indirectos dentro de la consultoría 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E28E23B-E3E1-BD75-8D28-B207BEAFBDBD}"/>
              </a:ext>
            </a:extLst>
          </p:cNvPr>
          <p:cNvSpPr txBox="1"/>
          <p:nvPr/>
        </p:nvSpPr>
        <p:spPr>
          <a:xfrm>
            <a:off x="2279964" y="2192873"/>
            <a:ext cx="76320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s-MX" sz="2000" dirty="0"/>
              <a:t>Alquiler de oficinas, servicios públicos (luz, agua, internet).</a:t>
            </a:r>
          </a:p>
          <a:p>
            <a:pPr fontAlgn="ctr"/>
            <a:r>
              <a:rPr lang="es-MX" sz="2000" dirty="0"/>
              <a:t> 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s-MX" sz="2000" dirty="0"/>
              <a:t>Salarios del personal administrativo, de apoyo, y de gestión.</a:t>
            </a:r>
          </a:p>
          <a:p>
            <a:pPr fontAlgn="ctr"/>
            <a:r>
              <a:rPr lang="es-MX" sz="2000" dirty="0"/>
              <a:t> 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s-MX" sz="2000" dirty="0"/>
              <a:t>Seguros y otros beneficios del personal. </a:t>
            </a:r>
          </a:p>
          <a:p>
            <a:pPr fontAlgn="ctr"/>
            <a:endParaRPr lang="es-MX" sz="2000" dirty="0"/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s-MX" sz="2000" dirty="0"/>
              <a:t>Costos de marketing y publicidad para la empresa de consultoría.</a:t>
            </a:r>
          </a:p>
          <a:p>
            <a:pPr fontAlgn="ctr"/>
            <a:r>
              <a:rPr lang="es-MX" sz="20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/>
              <a:t>Gastos de depreciación de equipos y mobiliario</a:t>
            </a:r>
          </a:p>
        </p:txBody>
      </p:sp>
    </p:spTree>
    <p:extLst>
      <p:ext uri="{BB962C8B-B14F-4D97-AF65-F5344CB8AC3E}">
        <p14:creationId xmlns:p14="http://schemas.microsoft.com/office/powerpoint/2010/main" val="741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68D1A-2CF5-BAA7-255F-B69F19758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4DA4DB4-F6F4-5A03-4F2B-CEB621E9A53F}"/>
              </a:ext>
            </a:extLst>
          </p:cNvPr>
          <p:cNvSpPr txBox="1">
            <a:spLocks/>
          </p:cNvSpPr>
          <p:nvPr/>
        </p:nvSpPr>
        <p:spPr>
          <a:xfrm>
            <a:off x="2661718" y="320902"/>
            <a:ext cx="8866762" cy="727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4.2 Presupuesto de la  consultoría de obra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3A204-DB15-B5C7-D1E9-F5FCA40FFC4A}"/>
              </a:ext>
            </a:extLst>
          </p:cNvPr>
          <p:cNvSpPr txBox="1"/>
          <p:nvPr/>
        </p:nvSpPr>
        <p:spPr>
          <a:xfrm>
            <a:off x="2236206" y="2181885"/>
            <a:ext cx="6916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El presupuesto de una consultoría de obra debe reflejar los costos de los recursos humanos, técnicos y materiales necesarios para la ejecución del proyecto, así como un margen de utilidad. Se debe considerar las tarifas del personal técnico, administrativo y auxiliar técnico, la dedicación del personal, el factor multiplicador, y otros gastos generales.</a:t>
            </a:r>
          </a:p>
        </p:txBody>
      </p:sp>
    </p:spTree>
    <p:extLst>
      <p:ext uri="{BB962C8B-B14F-4D97-AF65-F5344CB8AC3E}">
        <p14:creationId xmlns:p14="http://schemas.microsoft.com/office/powerpoint/2010/main" val="532934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477</Words>
  <Application>Microsoft Office PowerPoint</Application>
  <PresentationFormat>Panorámica</PresentationFormat>
  <Paragraphs>58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Tema de Office</vt:lpstr>
      <vt:lpstr>UNIDAD 4: PRESUPUESTO DE CONSULTORÍA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Larga Vida</dc:creator>
  <cp:lastModifiedBy>Larga Vida</cp:lastModifiedBy>
  <cp:revision>213</cp:revision>
  <dcterms:created xsi:type="dcterms:W3CDTF">2025-05-19T14:02:50Z</dcterms:created>
  <dcterms:modified xsi:type="dcterms:W3CDTF">2025-06-09T15:45:59Z</dcterms:modified>
</cp:coreProperties>
</file>