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2000" cy="73151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417826" y="3528821"/>
            <a:ext cx="8637270" cy="0"/>
          </a:xfrm>
          <a:custGeom>
            <a:avLst/>
            <a:gdLst/>
            <a:ahLst/>
            <a:cxnLst/>
            <a:rect l="l" t="t" r="r" b="b"/>
            <a:pathLst>
              <a:path w="8637270">
                <a:moveTo>
                  <a:pt x="0" y="0"/>
                </a:moveTo>
                <a:lnTo>
                  <a:pt x="8637016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96692" y="1592707"/>
            <a:ext cx="7989570" cy="173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2000" cy="7315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2000" cy="7315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121908"/>
            <a:ext cx="12192000" cy="73609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126483"/>
            <a:ext cx="12192000" cy="73151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448561" y="3205733"/>
            <a:ext cx="3269615" cy="0"/>
          </a:xfrm>
          <a:custGeom>
            <a:avLst/>
            <a:gdLst/>
            <a:ahLst/>
            <a:cxnLst/>
            <a:rect l="l" t="t" r="r" b="b"/>
            <a:pathLst>
              <a:path w="3269615">
                <a:moveTo>
                  <a:pt x="0" y="0"/>
                </a:moveTo>
                <a:lnTo>
                  <a:pt x="3269488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126483"/>
            <a:ext cx="12192000" cy="7315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0477" y="771855"/>
            <a:ext cx="9406890" cy="953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4852" y="2151380"/>
            <a:ext cx="5759450" cy="363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Leelawadee UI"/>
                <a:cs typeface="Leelawade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marR="5080">
              <a:lnSpc>
                <a:spcPts val="6370"/>
              </a:lnSpc>
              <a:spcBef>
                <a:spcPts val="905"/>
              </a:spcBef>
            </a:pPr>
            <a:r>
              <a:rPr sz="5900" spc="-114" dirty="0"/>
              <a:t>ETAPAS</a:t>
            </a:r>
            <a:r>
              <a:rPr sz="5900" spc="-285" dirty="0"/>
              <a:t> </a:t>
            </a:r>
            <a:r>
              <a:rPr sz="5900" spc="-25" dirty="0"/>
              <a:t>DEL </a:t>
            </a:r>
            <a:r>
              <a:rPr sz="5900" dirty="0"/>
              <a:t>DESARROLLO</a:t>
            </a:r>
            <a:r>
              <a:rPr sz="5900" spc="-325" dirty="0"/>
              <a:t> </a:t>
            </a:r>
            <a:r>
              <a:rPr sz="5900" spc="-70" dirty="0"/>
              <a:t>HUMANO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7633461" y="3604641"/>
            <a:ext cx="33426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  <a:tab pos="1564005" algn="l"/>
              </a:tabLst>
            </a:pPr>
            <a:r>
              <a:rPr sz="4800" spc="-50" dirty="0">
                <a:latin typeface="Leelawadee UI"/>
                <a:cs typeface="Leelawadee UI"/>
              </a:rPr>
              <a:t>0</a:t>
            </a:r>
            <a:r>
              <a:rPr sz="4800" dirty="0">
                <a:latin typeface="Leelawadee UI"/>
                <a:cs typeface="Leelawadee UI"/>
              </a:rPr>
              <a:t>	A</a:t>
            </a:r>
            <a:r>
              <a:rPr sz="4800" spc="-35" dirty="0">
                <a:latin typeface="Leelawadee UI"/>
                <a:cs typeface="Leelawadee UI"/>
              </a:rPr>
              <a:t> </a:t>
            </a:r>
            <a:r>
              <a:rPr sz="4800" spc="-50" dirty="0">
                <a:latin typeface="Leelawadee UI"/>
                <a:cs typeface="Leelawadee UI"/>
              </a:rPr>
              <a:t>3</a:t>
            </a:r>
            <a:r>
              <a:rPr sz="4800" dirty="0">
                <a:latin typeface="Leelawadee UI"/>
                <a:cs typeface="Leelawadee UI"/>
              </a:rPr>
              <a:t>	</a:t>
            </a:r>
            <a:r>
              <a:rPr sz="4800" spc="-10" dirty="0">
                <a:latin typeface="Leelawadee UI"/>
                <a:cs typeface="Leelawadee UI"/>
              </a:rPr>
              <a:t>AÑOS.</a:t>
            </a:r>
            <a:endParaRPr sz="4800">
              <a:latin typeface="Leelawadee UI"/>
              <a:cs typeface="Leelawade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8561" y="3205733"/>
            <a:ext cx="3269615" cy="0"/>
          </a:xfrm>
          <a:custGeom>
            <a:avLst/>
            <a:gdLst/>
            <a:ahLst/>
            <a:cxnLst/>
            <a:rect l="l" t="t" r="r" b="b"/>
            <a:pathLst>
              <a:path w="3269615">
                <a:moveTo>
                  <a:pt x="0" y="0"/>
                </a:moveTo>
                <a:lnTo>
                  <a:pt x="3269488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491" y="1395476"/>
            <a:ext cx="2997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Leelawadee UI"/>
                <a:cs typeface="Leelawadee UI"/>
              </a:rPr>
              <a:t>CONCEPTOS</a:t>
            </a:r>
            <a:r>
              <a:rPr sz="2400" spc="-70" dirty="0">
                <a:latin typeface="Leelawadee UI"/>
                <a:cs typeface="Leelawadee UI"/>
              </a:rPr>
              <a:t> </a:t>
            </a:r>
            <a:r>
              <a:rPr sz="2400" spc="-10" dirty="0">
                <a:latin typeface="Leelawadee UI"/>
                <a:cs typeface="Leelawadee UI"/>
              </a:rPr>
              <a:t>BÁSICOS </a:t>
            </a:r>
            <a:r>
              <a:rPr sz="2400" dirty="0">
                <a:latin typeface="Leelawadee UI"/>
                <a:cs typeface="Leelawadee UI"/>
              </a:rPr>
              <a:t>DE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LA</a:t>
            </a:r>
            <a:r>
              <a:rPr sz="2400" spc="-20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TEORÍA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spc="-25" dirty="0">
                <a:latin typeface="Leelawadee UI"/>
                <a:cs typeface="Leelawadee UI"/>
              </a:rPr>
              <a:t>DE </a:t>
            </a:r>
            <a:r>
              <a:rPr sz="2400" spc="-10" dirty="0">
                <a:latin typeface="Leelawadee UI"/>
                <a:cs typeface="Leelawadee UI"/>
              </a:rPr>
              <a:t>PIAGET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4366" y="3283153"/>
            <a:ext cx="34353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Leelawadee UI"/>
                <a:cs typeface="Leelawadee UI"/>
              </a:rPr>
              <a:t>Acomodación</a:t>
            </a:r>
            <a:endParaRPr sz="44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3459" y="834644"/>
            <a:ext cx="1581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2360" algn="l"/>
              </a:tabLst>
            </a:pPr>
            <a:r>
              <a:rPr sz="2400" spc="-10" dirty="0">
                <a:latin typeface="Calibri"/>
                <a:cs typeface="Calibri"/>
              </a:rPr>
              <a:t>Implica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una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7836" y="834644"/>
            <a:ext cx="2122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7050" algn="l"/>
              </a:tabLst>
            </a:pPr>
            <a:r>
              <a:rPr sz="2400" spc="-10" dirty="0">
                <a:latin typeface="Calibri"/>
                <a:cs typeface="Calibri"/>
              </a:rPr>
              <a:t>modificación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73361" y="834644"/>
            <a:ext cx="1997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5450" algn="l"/>
              </a:tabLst>
            </a:pPr>
            <a:r>
              <a:rPr sz="2400" spc="-2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organización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3459" y="1200403"/>
            <a:ext cx="6045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  <a:tabLst>
                <a:tab pos="1019175" algn="l"/>
                <a:tab pos="1597025" algn="l"/>
                <a:tab pos="3068955" algn="l"/>
                <a:tab pos="3482340" algn="l"/>
                <a:tab pos="4083050" algn="l"/>
                <a:tab pos="5636260" algn="l"/>
              </a:tabLst>
            </a:pPr>
            <a:r>
              <a:rPr sz="2400" spc="-10" dirty="0">
                <a:latin typeface="Calibri"/>
                <a:cs typeface="Calibri"/>
              </a:rPr>
              <a:t>actual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en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respuesta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las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demandas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del</a:t>
            </a:r>
            <a:endParaRPr sz="2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3459" y="1566164"/>
            <a:ext cx="54146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0975" algn="l"/>
                <a:tab pos="2707005" algn="l"/>
                <a:tab pos="3203575" algn="l"/>
                <a:tab pos="5089525" algn="l"/>
              </a:tabLst>
            </a:pPr>
            <a:r>
              <a:rPr sz="2400" spc="-10" dirty="0">
                <a:latin typeface="Calibri"/>
                <a:cs typeface="Calibri"/>
              </a:rPr>
              <a:t>contexto.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Permite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coordinación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diversos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esquemas.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PIAGET:</a:t>
            </a:r>
            <a:r>
              <a:rPr spc="-100" dirty="0"/>
              <a:t> </a:t>
            </a:r>
            <a:r>
              <a:rPr spc="-80" dirty="0"/>
              <a:t>ETAPA</a:t>
            </a:r>
            <a:r>
              <a:rPr spc="-95" dirty="0"/>
              <a:t> </a:t>
            </a:r>
            <a:r>
              <a:rPr spc="-35" dirty="0"/>
              <a:t>PSICOMOTRIZ</a:t>
            </a:r>
            <a:r>
              <a:rPr spc="-120" dirty="0"/>
              <a:t> </a:t>
            </a:r>
            <a:r>
              <a:rPr dirty="0"/>
              <a:t>0-2</a:t>
            </a:r>
            <a:r>
              <a:rPr spc="-85" dirty="0"/>
              <a:t> </a:t>
            </a:r>
            <a:r>
              <a:rPr spc="-20" dirty="0"/>
              <a:t>AÑOS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501362"/>
            <a:ext cx="515493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9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infantes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aprenden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sobre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ellos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mismos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50" dirty="0">
                <a:latin typeface="Leelawadee UI"/>
                <a:cs typeface="Leelawadee UI"/>
              </a:rPr>
              <a:t>y </a:t>
            </a:r>
            <a:r>
              <a:rPr sz="2000" dirty="0">
                <a:latin typeface="Leelawadee UI"/>
                <a:cs typeface="Leelawadee UI"/>
              </a:rPr>
              <a:t>su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mundo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través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sus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actividades </a:t>
            </a:r>
            <a:r>
              <a:rPr sz="2000" dirty="0">
                <a:latin typeface="Leelawadee UI"/>
                <a:cs typeface="Leelawadee UI"/>
              </a:rPr>
              <a:t>sensoriales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motrices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desarrollo.</a:t>
            </a:r>
            <a:r>
              <a:rPr sz="2000" spc="-25" dirty="0">
                <a:latin typeface="Leelawadee UI"/>
                <a:cs typeface="Leelawadee UI"/>
              </a:rPr>
              <a:t> Los </a:t>
            </a:r>
            <a:r>
              <a:rPr sz="2000" dirty="0">
                <a:latin typeface="Leelawadee UI"/>
                <a:cs typeface="Leelawadee UI"/>
              </a:rPr>
              <a:t>bebés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dejan de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ser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criaturas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que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responden </a:t>
            </a:r>
            <a:r>
              <a:rPr sz="2000" dirty="0">
                <a:latin typeface="Leelawadee UI"/>
                <a:cs typeface="Leelawadee UI"/>
              </a:rPr>
              <a:t>principalmente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por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reflejos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5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conducta </a:t>
            </a:r>
            <a:r>
              <a:rPr sz="2000" dirty="0">
                <a:latin typeface="Leelawadee UI"/>
                <a:cs typeface="Leelawadee UI"/>
              </a:rPr>
              <a:t>azarosa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convierten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10" dirty="0">
                <a:latin typeface="Leelawadee UI"/>
                <a:cs typeface="Leelawadee UI"/>
              </a:rPr>
              <a:t> niños.</a:t>
            </a:r>
            <a:endParaRPr sz="2000">
              <a:latin typeface="Leelawadee UI"/>
              <a:cs typeface="Leelawade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95388" y="1984247"/>
            <a:ext cx="3857625" cy="3731260"/>
            <a:chOff x="7295388" y="1984247"/>
            <a:chExt cx="3857625" cy="3731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5388" y="2008631"/>
              <a:ext cx="3857244" cy="3706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8728" y="1984247"/>
              <a:ext cx="3752088" cy="3517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4468" y="2174747"/>
              <a:ext cx="3336035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USO DE</a:t>
            </a:r>
            <a:r>
              <a:rPr spc="10" dirty="0"/>
              <a:t> </a:t>
            </a:r>
            <a:r>
              <a:rPr dirty="0"/>
              <a:t>REFLEJOS</a:t>
            </a:r>
            <a:r>
              <a:rPr spc="10" dirty="0"/>
              <a:t> </a:t>
            </a:r>
            <a:r>
              <a:rPr dirty="0"/>
              <a:t>0-1</a:t>
            </a:r>
            <a:r>
              <a:rPr spc="-10" dirty="0"/>
              <a:t> </a:t>
            </a:r>
            <a:r>
              <a:rPr spc="-30" dirty="0"/>
              <a:t>MESES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008733"/>
            <a:ext cx="50133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infantes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ejercitan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sus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reflejos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innatos</a:t>
            </a:r>
            <a:r>
              <a:rPr sz="2000" spc="-50" dirty="0">
                <a:latin typeface="Leelawadee UI"/>
                <a:cs typeface="Leelawadee UI"/>
              </a:rPr>
              <a:t> y </a:t>
            </a:r>
            <a:r>
              <a:rPr sz="2000" dirty="0">
                <a:latin typeface="Leelawadee UI"/>
                <a:cs typeface="Leelawadee UI"/>
              </a:rPr>
              <a:t>adquieren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algún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control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sobre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ellos.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25" dirty="0">
                <a:latin typeface="Leelawadee UI"/>
                <a:cs typeface="Leelawadee UI"/>
              </a:rPr>
              <a:t>No </a:t>
            </a:r>
            <a:r>
              <a:rPr sz="2000" dirty="0">
                <a:latin typeface="Leelawadee UI"/>
                <a:cs typeface="Leelawadee UI"/>
              </a:rPr>
              <a:t>coordinan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información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10" dirty="0">
                <a:latin typeface="Leelawadee UI"/>
                <a:cs typeface="Leelawadee UI"/>
              </a:rPr>
              <a:t> sentidos. </a:t>
            </a:r>
            <a:r>
              <a:rPr sz="2000" dirty="0">
                <a:latin typeface="Leelawadee UI"/>
                <a:cs typeface="Leelawadee UI"/>
              </a:rPr>
              <a:t>No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toman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el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objeto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que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están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mirando.</a:t>
            </a:r>
            <a:endParaRPr sz="2000">
              <a:latin typeface="Leelawadee UI"/>
              <a:cs typeface="Leelawade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95388" y="1984247"/>
            <a:ext cx="3857625" cy="3731260"/>
            <a:chOff x="7295388" y="1984247"/>
            <a:chExt cx="3857625" cy="3731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5388" y="2008631"/>
              <a:ext cx="3857244" cy="3706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8728" y="1984247"/>
              <a:ext cx="3752088" cy="3517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4468" y="2174747"/>
              <a:ext cx="3336035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REACCIONES</a:t>
            </a:r>
            <a:r>
              <a:rPr spc="-60" dirty="0"/>
              <a:t> </a:t>
            </a:r>
            <a:r>
              <a:rPr dirty="0"/>
              <a:t>CIRCULARES</a:t>
            </a:r>
            <a:r>
              <a:rPr spc="-55" dirty="0"/>
              <a:t> </a:t>
            </a:r>
            <a:r>
              <a:rPr spc="-30" dirty="0"/>
              <a:t>PRIMARIAS</a:t>
            </a:r>
            <a:r>
              <a:rPr spc="-95" dirty="0"/>
              <a:t> </a:t>
            </a:r>
            <a:r>
              <a:rPr dirty="0"/>
              <a:t>1-4</a:t>
            </a:r>
            <a:r>
              <a:rPr spc="-70" dirty="0"/>
              <a:t> </a:t>
            </a:r>
            <a:r>
              <a:rPr spc="-10" dirty="0"/>
              <a:t>MESES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046224"/>
            <a:ext cx="57467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700" spc="-25" dirty="0">
                <a:latin typeface="Leelawadee UI"/>
                <a:cs typeface="Leelawadee UI"/>
              </a:rPr>
              <a:t>Los</a:t>
            </a:r>
            <a:endParaRPr sz="17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2664" y="2046224"/>
            <a:ext cx="326009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7580" algn="l"/>
                <a:tab pos="1824989" algn="l"/>
                <a:tab pos="2274570" algn="l"/>
              </a:tabLst>
            </a:pPr>
            <a:r>
              <a:rPr sz="1700" spc="-10" dirty="0">
                <a:latin typeface="Leelawadee UI"/>
                <a:cs typeface="Leelawadee UI"/>
              </a:rPr>
              <a:t>infantes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10" dirty="0">
                <a:latin typeface="Leelawadee UI"/>
                <a:cs typeface="Leelawadee UI"/>
              </a:rPr>
              <a:t>repiten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25" dirty="0">
                <a:latin typeface="Leelawadee UI"/>
                <a:cs typeface="Leelawadee UI"/>
              </a:rPr>
              <a:t>las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10" dirty="0">
                <a:latin typeface="Leelawadee UI"/>
                <a:cs typeface="Leelawadee UI"/>
              </a:rPr>
              <a:t>conductas</a:t>
            </a:r>
            <a:endParaRPr sz="1700">
              <a:latin typeface="Leelawadee UI"/>
              <a:cs typeface="Leelawade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9076" y="2305913"/>
            <a:ext cx="3774440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700" dirty="0">
                <a:latin typeface="Leelawadee UI"/>
                <a:cs typeface="Leelawadee UI"/>
              </a:rPr>
              <a:t>agradables</a:t>
            </a:r>
            <a:r>
              <a:rPr sz="1700" spc="4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que</a:t>
            </a:r>
            <a:r>
              <a:rPr sz="1700" spc="5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ocurren</a:t>
            </a:r>
            <a:r>
              <a:rPr sz="1700" spc="5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por</a:t>
            </a:r>
            <a:r>
              <a:rPr sz="1700" spc="55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casualidad </a:t>
            </a:r>
            <a:r>
              <a:rPr sz="1700" dirty="0">
                <a:latin typeface="Leelawadee UI"/>
                <a:cs typeface="Leelawadee UI"/>
              </a:rPr>
              <a:t>(como</a:t>
            </a:r>
            <a:r>
              <a:rPr sz="1700" spc="25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chuparse</a:t>
            </a:r>
            <a:r>
              <a:rPr sz="1700" spc="25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el</a:t>
            </a:r>
            <a:r>
              <a:rPr sz="1700" spc="254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dedo).</a:t>
            </a:r>
            <a:r>
              <a:rPr sz="1700" spc="25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El</a:t>
            </a:r>
            <a:r>
              <a:rPr sz="1700" spc="250" dirty="0">
                <a:latin typeface="Leelawadee UI"/>
                <a:cs typeface="Leelawadee UI"/>
              </a:rPr>
              <a:t>  </a:t>
            </a:r>
            <a:r>
              <a:rPr sz="1700" spc="-20" dirty="0">
                <a:latin typeface="Leelawadee UI"/>
                <a:cs typeface="Leelawadee UI"/>
              </a:rPr>
              <a:t>niño </a:t>
            </a:r>
            <a:r>
              <a:rPr sz="1700" dirty="0">
                <a:latin typeface="Leelawadee UI"/>
                <a:cs typeface="Leelawadee UI"/>
              </a:rPr>
              <a:t>enfoca</a:t>
            </a:r>
            <a:r>
              <a:rPr sz="1700" spc="55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las</a:t>
            </a:r>
            <a:r>
              <a:rPr sz="1700" spc="6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actividades</a:t>
            </a:r>
            <a:r>
              <a:rPr sz="1700" spc="6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en</a:t>
            </a:r>
            <a:r>
              <a:rPr sz="1700" spc="55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el</a:t>
            </a:r>
            <a:r>
              <a:rPr sz="1700" spc="55" dirty="0">
                <a:latin typeface="Leelawadee UI"/>
                <a:cs typeface="Leelawadee UI"/>
              </a:rPr>
              <a:t>  </a:t>
            </a:r>
            <a:r>
              <a:rPr sz="1700" spc="-10" dirty="0">
                <a:latin typeface="Leelawadee UI"/>
                <a:cs typeface="Leelawadee UI"/>
              </a:rPr>
              <a:t>cuerpo,</a:t>
            </a:r>
            <a:endParaRPr sz="1700">
              <a:latin typeface="Leelawadee UI"/>
              <a:cs typeface="Leelawade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59076" y="3161131"/>
            <a:ext cx="1629410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  <a:tabLst>
                <a:tab pos="624840" algn="l"/>
                <a:tab pos="1213485" algn="l"/>
              </a:tabLst>
            </a:pPr>
            <a:r>
              <a:rPr sz="1700" spc="-25" dirty="0">
                <a:latin typeface="Leelawadee UI"/>
                <a:cs typeface="Leelawadee UI"/>
              </a:rPr>
              <a:t>más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25" dirty="0">
                <a:latin typeface="Leelawadee UI"/>
                <a:cs typeface="Leelawadee UI"/>
              </a:rPr>
              <a:t>que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25" dirty="0">
                <a:latin typeface="Leelawadee UI"/>
                <a:cs typeface="Leelawadee UI"/>
              </a:rPr>
              <a:t>en </a:t>
            </a:r>
            <a:r>
              <a:rPr sz="1700" spc="-10" dirty="0">
                <a:latin typeface="Leelawadee UI"/>
                <a:cs typeface="Leelawadee UI"/>
              </a:rPr>
              <a:t>comportamiento</a:t>
            </a:r>
            <a:endParaRPr sz="1700">
              <a:latin typeface="Leelawadee UI"/>
              <a:cs typeface="Leelawade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9094" y="3161131"/>
            <a:ext cx="2113915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154" marR="5080" indent="-212090">
              <a:lnSpc>
                <a:spcPct val="110000"/>
              </a:lnSpc>
              <a:spcBef>
                <a:spcPts val="100"/>
              </a:spcBef>
              <a:tabLst>
                <a:tab pos="510540" algn="l"/>
                <a:tab pos="727075" algn="l"/>
                <a:tab pos="1160145" algn="l"/>
                <a:tab pos="1420495" algn="l"/>
                <a:tab pos="1887220" algn="l"/>
              </a:tabLst>
            </a:pPr>
            <a:r>
              <a:rPr sz="1700" spc="-25" dirty="0">
                <a:latin typeface="Leelawadee UI"/>
                <a:cs typeface="Leelawadee UI"/>
              </a:rPr>
              <a:t>los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10" dirty="0">
                <a:latin typeface="Leelawadee UI"/>
                <a:cs typeface="Leelawadee UI"/>
              </a:rPr>
              <a:t>efectos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25" dirty="0">
                <a:latin typeface="Leelawadee UI"/>
                <a:cs typeface="Leelawadee UI"/>
              </a:rPr>
              <a:t>de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25" dirty="0">
                <a:latin typeface="Leelawadee UI"/>
                <a:cs typeface="Leelawadee UI"/>
              </a:rPr>
              <a:t>su en</a:t>
            </a:r>
            <a:r>
              <a:rPr sz="1700" dirty="0">
                <a:latin typeface="Leelawadee UI"/>
                <a:cs typeface="Leelawadee UI"/>
              </a:rPr>
              <a:t>		</a:t>
            </a:r>
            <a:r>
              <a:rPr sz="1700" spc="-25" dirty="0">
                <a:latin typeface="Leelawadee UI"/>
                <a:cs typeface="Leelawadee UI"/>
              </a:rPr>
              <a:t>el</a:t>
            </a:r>
            <a:r>
              <a:rPr sz="1700" dirty="0">
                <a:latin typeface="Leelawadee UI"/>
                <a:cs typeface="Leelawadee UI"/>
              </a:rPr>
              <a:t>	</a:t>
            </a:r>
            <a:r>
              <a:rPr sz="1700" spc="-10" dirty="0">
                <a:latin typeface="Leelawadee UI"/>
                <a:cs typeface="Leelawadee UI"/>
              </a:rPr>
              <a:t>ambiente.</a:t>
            </a:r>
            <a:endParaRPr sz="1700">
              <a:latin typeface="Leelawadee UI"/>
              <a:cs typeface="Leelawade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9076" y="3731107"/>
            <a:ext cx="3774440" cy="145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700" dirty="0">
                <a:latin typeface="Leelawadee UI"/>
                <a:cs typeface="Leelawadee UI"/>
              </a:rPr>
              <a:t>Además,</a:t>
            </a:r>
            <a:r>
              <a:rPr sz="1700" spc="10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llevan</a:t>
            </a:r>
            <a:r>
              <a:rPr sz="1700" spc="90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a</a:t>
            </a:r>
            <a:r>
              <a:rPr sz="1700" spc="95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cabo</a:t>
            </a:r>
            <a:r>
              <a:rPr sz="1700" spc="95" dirty="0">
                <a:latin typeface="Leelawadee UI"/>
                <a:cs typeface="Leelawadee UI"/>
              </a:rPr>
              <a:t>  </a:t>
            </a:r>
            <a:r>
              <a:rPr sz="1700" dirty="0">
                <a:latin typeface="Leelawadee UI"/>
                <a:cs typeface="Leelawadee UI"/>
              </a:rPr>
              <a:t>las</a:t>
            </a:r>
            <a:r>
              <a:rPr sz="1700" spc="95" dirty="0">
                <a:latin typeface="Leelawadee UI"/>
                <a:cs typeface="Leelawadee UI"/>
              </a:rPr>
              <a:t>  </a:t>
            </a:r>
            <a:r>
              <a:rPr sz="1700" spc="-10" dirty="0">
                <a:latin typeface="Leelawadee UI"/>
                <a:cs typeface="Leelawadee UI"/>
              </a:rPr>
              <a:t>primeras </a:t>
            </a:r>
            <a:r>
              <a:rPr sz="1700" dirty="0">
                <a:latin typeface="Leelawadee UI"/>
                <a:cs typeface="Leelawadee UI"/>
              </a:rPr>
              <a:t>adaptaciones;</a:t>
            </a:r>
            <a:r>
              <a:rPr sz="1700" spc="195" dirty="0">
                <a:latin typeface="Leelawadee UI"/>
                <a:cs typeface="Leelawadee UI"/>
              </a:rPr>
              <a:t>   </a:t>
            </a:r>
            <a:r>
              <a:rPr sz="1700" dirty="0">
                <a:latin typeface="Leelawadee UI"/>
                <a:cs typeface="Leelawadee UI"/>
              </a:rPr>
              <a:t>es</a:t>
            </a:r>
            <a:r>
              <a:rPr sz="1700" spc="195" dirty="0">
                <a:latin typeface="Leelawadee UI"/>
                <a:cs typeface="Leelawadee UI"/>
              </a:rPr>
              <a:t>   </a:t>
            </a:r>
            <a:r>
              <a:rPr sz="1700" dirty="0">
                <a:latin typeface="Leelawadee UI"/>
                <a:cs typeface="Leelawadee UI"/>
              </a:rPr>
              <a:t>decir,</a:t>
            </a:r>
            <a:r>
              <a:rPr sz="1700" spc="195" dirty="0">
                <a:latin typeface="Leelawadee UI"/>
                <a:cs typeface="Leelawadee UI"/>
              </a:rPr>
              <a:t>   </a:t>
            </a:r>
            <a:r>
              <a:rPr sz="1700" spc="-10" dirty="0">
                <a:latin typeface="Leelawadee UI"/>
                <a:cs typeface="Leelawadee UI"/>
              </a:rPr>
              <a:t>succionan </a:t>
            </a:r>
            <a:r>
              <a:rPr sz="1700" dirty="0">
                <a:latin typeface="Leelawadee UI"/>
                <a:cs typeface="Leelawadee UI"/>
              </a:rPr>
              <a:t>distintos</a:t>
            </a:r>
            <a:r>
              <a:rPr sz="1700" spc="22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objetos</a:t>
            </a:r>
            <a:r>
              <a:rPr sz="1700" spc="229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de</a:t>
            </a:r>
            <a:r>
              <a:rPr sz="1700" spc="229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manera</a:t>
            </a:r>
            <a:r>
              <a:rPr sz="1700" spc="225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diferente. </a:t>
            </a:r>
            <a:r>
              <a:rPr sz="1700" dirty="0">
                <a:latin typeface="Leelawadee UI"/>
                <a:cs typeface="Leelawadee UI"/>
              </a:rPr>
              <a:t>Comienzan</a:t>
            </a:r>
            <a:r>
              <a:rPr sz="1700" spc="21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a</a:t>
            </a:r>
            <a:r>
              <a:rPr sz="1700" spc="20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coordinar</a:t>
            </a:r>
            <a:r>
              <a:rPr sz="1700" spc="204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la</a:t>
            </a:r>
            <a:r>
              <a:rPr sz="1700" spc="200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información </a:t>
            </a:r>
            <a:r>
              <a:rPr sz="1700" dirty="0">
                <a:latin typeface="Leelawadee UI"/>
                <a:cs typeface="Leelawadee UI"/>
              </a:rPr>
              <a:t>de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los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sentidos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y</a:t>
            </a:r>
            <a:r>
              <a:rPr sz="1700" spc="-2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a</a:t>
            </a:r>
            <a:r>
              <a:rPr sz="1700" spc="-1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tomar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objetos.</a:t>
            </a:r>
            <a:endParaRPr sz="1700">
              <a:latin typeface="Leelawadee UI"/>
              <a:cs typeface="Leelawadee U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15228" y="1984247"/>
            <a:ext cx="5111750" cy="3731260"/>
            <a:chOff x="6015228" y="1984247"/>
            <a:chExt cx="5111750" cy="3731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5228" y="2008631"/>
              <a:ext cx="5111496" cy="37063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8568" y="1984247"/>
              <a:ext cx="5032247" cy="35173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7356" y="2174747"/>
              <a:ext cx="4613148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0" dirty="0"/>
              <a:t>REACCIONES</a:t>
            </a:r>
            <a:r>
              <a:rPr spc="-60" dirty="0"/>
              <a:t> </a:t>
            </a:r>
            <a:r>
              <a:rPr dirty="0"/>
              <a:t>CIRCULARES</a:t>
            </a:r>
            <a:r>
              <a:rPr spc="-55" dirty="0"/>
              <a:t> </a:t>
            </a:r>
            <a:r>
              <a:rPr spc="-10" dirty="0"/>
              <a:t>SECUNDARIAS</a:t>
            </a:r>
            <a:r>
              <a:rPr spc="-55" dirty="0"/>
              <a:t> </a:t>
            </a:r>
            <a:r>
              <a:rPr dirty="0"/>
              <a:t>4</a:t>
            </a:r>
            <a:r>
              <a:rPr spc="-6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50" dirty="0"/>
              <a:t>8 </a:t>
            </a:r>
            <a:r>
              <a:rPr spc="-10" dirty="0"/>
              <a:t>MESES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008733"/>
            <a:ext cx="56864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infantes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interesan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más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por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el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medio </a:t>
            </a:r>
            <a:r>
              <a:rPr sz="2000" dirty="0">
                <a:latin typeface="Leelawadee UI"/>
                <a:cs typeface="Leelawadee UI"/>
              </a:rPr>
              <a:t>ambiente;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repiten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acciones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que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producen </a:t>
            </a:r>
            <a:r>
              <a:rPr sz="2000" dirty="0">
                <a:latin typeface="Leelawadee UI"/>
                <a:cs typeface="Leelawadee UI"/>
              </a:rPr>
              <a:t>resultados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interesantes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(como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agitar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una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sonaja)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ponen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práctica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las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conductas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que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25" dirty="0">
                <a:latin typeface="Leelawadee UI"/>
                <a:cs typeface="Leelawadee UI"/>
              </a:rPr>
              <a:t>ya </a:t>
            </a:r>
            <a:r>
              <a:rPr sz="2000" dirty="0">
                <a:latin typeface="Leelawadee UI"/>
                <a:cs typeface="Leelawadee UI"/>
              </a:rPr>
              <a:t>aprendieron.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Las</a:t>
            </a:r>
            <a:r>
              <a:rPr sz="2000" spc="-7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acciones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son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intencionadas, </a:t>
            </a:r>
            <a:r>
              <a:rPr sz="2000" dirty="0">
                <a:latin typeface="Leelawadee UI"/>
                <a:cs typeface="Leelawadee UI"/>
              </a:rPr>
              <a:t>pero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no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enfocadas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directamente</a:t>
            </a:r>
            <a:r>
              <a:rPr sz="2000" spc="-5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una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meta.</a:t>
            </a:r>
            <a:endParaRPr sz="2000">
              <a:latin typeface="Leelawadee UI"/>
              <a:cs typeface="Leelawade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54695" y="1984247"/>
            <a:ext cx="3308985" cy="3731260"/>
            <a:chOff x="7854695" y="1984247"/>
            <a:chExt cx="3308985" cy="3731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695" y="2008631"/>
              <a:ext cx="3308604" cy="3706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08035" y="1984247"/>
              <a:ext cx="3192779" cy="3517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9015" y="2174747"/>
              <a:ext cx="2761487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54658" y="1847850"/>
              <a:ext cx="5547995" cy="0"/>
            </a:xfrm>
            <a:custGeom>
              <a:avLst/>
              <a:gdLst/>
              <a:ahLst/>
              <a:cxnLst/>
              <a:rect l="l" t="t" r="r" b="b"/>
              <a:pathLst>
                <a:path w="5547995">
                  <a:moveTo>
                    <a:pt x="0" y="0"/>
                  </a:moveTo>
                  <a:lnTo>
                    <a:pt x="5547995" y="0"/>
                  </a:lnTo>
                </a:path>
              </a:pathLst>
            </a:custGeom>
            <a:ln w="3200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0477" y="782523"/>
            <a:ext cx="4888230" cy="80835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>
              <a:lnSpc>
                <a:spcPts val="2920"/>
              </a:lnSpc>
              <a:spcBef>
                <a:spcPts val="465"/>
              </a:spcBef>
            </a:pPr>
            <a:r>
              <a:rPr sz="2700" dirty="0"/>
              <a:t>COORDINACIÓN</a:t>
            </a:r>
            <a:r>
              <a:rPr sz="2700" spc="-95" dirty="0"/>
              <a:t> </a:t>
            </a:r>
            <a:r>
              <a:rPr sz="2700" dirty="0"/>
              <a:t>DE</a:t>
            </a:r>
            <a:r>
              <a:rPr sz="2700" spc="-90" dirty="0"/>
              <a:t> </a:t>
            </a:r>
            <a:r>
              <a:rPr sz="2700" spc="-20" dirty="0"/>
              <a:t>ESQUEMAS </a:t>
            </a:r>
            <a:r>
              <a:rPr sz="2700" dirty="0"/>
              <a:t>SECUNDARIOS</a:t>
            </a:r>
            <a:r>
              <a:rPr sz="2700" spc="-45" dirty="0"/>
              <a:t> </a:t>
            </a:r>
            <a:r>
              <a:rPr sz="2700" dirty="0"/>
              <a:t>8</a:t>
            </a:r>
            <a:r>
              <a:rPr sz="2700" spc="-35" dirty="0"/>
              <a:t> </a:t>
            </a:r>
            <a:r>
              <a:rPr sz="2700" dirty="0"/>
              <a:t>A</a:t>
            </a:r>
            <a:r>
              <a:rPr sz="2700" spc="-20" dirty="0"/>
              <a:t> </a:t>
            </a:r>
            <a:r>
              <a:rPr sz="2700" dirty="0"/>
              <a:t>12</a:t>
            </a:r>
            <a:r>
              <a:rPr sz="2700" spc="-30" dirty="0"/>
              <a:t> </a:t>
            </a:r>
            <a:r>
              <a:rPr sz="2700" spc="-10" dirty="0"/>
              <a:t>MESES</a:t>
            </a:r>
            <a:endParaRPr sz="27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30477" y="2008733"/>
            <a:ext cx="527431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La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conducta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es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más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deliberada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intencional;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infantes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coordinan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previamente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spc="-25" dirty="0">
                <a:latin typeface="Leelawadee UI"/>
                <a:cs typeface="Leelawadee UI"/>
              </a:rPr>
              <a:t>el </a:t>
            </a:r>
            <a:r>
              <a:rPr sz="2000" dirty="0">
                <a:latin typeface="Leelawadee UI"/>
                <a:cs typeface="Leelawadee UI"/>
              </a:rPr>
              <a:t>esquema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aprendido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(como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mirar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tomar</a:t>
            </a:r>
            <a:r>
              <a:rPr sz="2000" spc="-25" dirty="0">
                <a:latin typeface="Leelawadee UI"/>
                <a:cs typeface="Leelawadee UI"/>
              </a:rPr>
              <a:t> la </a:t>
            </a:r>
            <a:r>
              <a:rPr sz="2000" dirty="0">
                <a:latin typeface="Leelawadee UI"/>
                <a:cs typeface="Leelawadee UI"/>
              </a:rPr>
              <a:t>sonaja)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usan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las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conductas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previamente </a:t>
            </a:r>
            <a:r>
              <a:rPr sz="2000" dirty="0">
                <a:latin typeface="Leelawadee UI"/>
                <a:cs typeface="Leelawadee UI"/>
              </a:rPr>
              <a:t>aprendidas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para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alcanzar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sus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metas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(como </a:t>
            </a:r>
            <a:r>
              <a:rPr sz="2000" dirty="0">
                <a:latin typeface="Leelawadee UI"/>
                <a:cs typeface="Leelawadee UI"/>
              </a:rPr>
              <a:t>gatear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por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sala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para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tomar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su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juguete </a:t>
            </a:r>
            <a:r>
              <a:rPr sz="2000" dirty="0">
                <a:latin typeface="Leelawadee UI"/>
                <a:cs typeface="Leelawadee UI"/>
              </a:rPr>
              <a:t>favorito).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Pueden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anticipar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sucesos.</a:t>
            </a:r>
            <a:endParaRPr sz="2000">
              <a:latin typeface="Leelawadee UI"/>
              <a:cs typeface="Leelawadee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78536"/>
            <a:ext cx="12192000" cy="6379845"/>
            <a:chOff x="0" y="478536"/>
            <a:chExt cx="12192000" cy="63798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9876" y="478536"/>
              <a:ext cx="4255008" cy="5404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61731" y="783336"/>
              <a:ext cx="3508248" cy="45247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6823" y="1117091"/>
              <a:ext cx="2798064" cy="3864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126483"/>
              <a:ext cx="12192000" cy="7315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612800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COMBINACIONES</a:t>
            </a:r>
            <a:r>
              <a:rPr spc="-45" dirty="0"/>
              <a:t> </a:t>
            </a:r>
            <a:r>
              <a:rPr spc="-65" dirty="0"/>
              <a:t>MENTALES </a:t>
            </a:r>
            <a:r>
              <a:rPr dirty="0"/>
              <a:t>12</a:t>
            </a:r>
            <a:r>
              <a:rPr spc="-4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18</a:t>
            </a:r>
            <a:r>
              <a:rPr spc="-60" dirty="0"/>
              <a:t> </a:t>
            </a:r>
            <a:r>
              <a:rPr spc="-10" dirty="0"/>
              <a:t>MESES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020925"/>
            <a:ext cx="3987800" cy="313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73990" indent="-228600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latin typeface="Leelawadee UI"/>
                <a:cs typeface="Leelawadee UI"/>
              </a:rPr>
              <a:t>Los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niños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muestran</a:t>
            </a:r>
            <a:r>
              <a:rPr sz="1700" spc="-4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curiosidad</a:t>
            </a:r>
            <a:r>
              <a:rPr sz="1700" spc="-50" dirty="0">
                <a:latin typeface="Leelawadee UI"/>
                <a:cs typeface="Leelawadee UI"/>
              </a:rPr>
              <a:t> y </a:t>
            </a:r>
            <a:r>
              <a:rPr sz="1700" dirty="0">
                <a:latin typeface="Leelawadee UI"/>
                <a:cs typeface="Leelawadee UI"/>
              </a:rPr>
              <a:t>experimentan;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de</a:t>
            </a:r>
            <a:r>
              <a:rPr sz="1700" spc="-2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manera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deliberada </a:t>
            </a:r>
            <a:r>
              <a:rPr sz="1700" dirty="0">
                <a:latin typeface="Leelawadee UI"/>
                <a:cs typeface="Leelawadee UI"/>
              </a:rPr>
              <a:t>varían</a:t>
            </a:r>
            <a:r>
              <a:rPr sz="1700" spc="-4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sus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acciones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para</a:t>
            </a:r>
            <a:r>
              <a:rPr sz="1700" spc="-4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ver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spc="-25" dirty="0">
                <a:latin typeface="Leelawadee UI"/>
                <a:cs typeface="Leelawadee UI"/>
              </a:rPr>
              <a:t>los </a:t>
            </a:r>
            <a:r>
              <a:rPr sz="1700" dirty="0">
                <a:latin typeface="Leelawadee UI"/>
                <a:cs typeface="Leelawadee UI"/>
              </a:rPr>
              <a:t>resultados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(por</a:t>
            </a:r>
            <a:r>
              <a:rPr sz="1700" spc="-1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ejemplo,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agitan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varias </a:t>
            </a:r>
            <a:r>
              <a:rPr sz="1700" dirty="0">
                <a:latin typeface="Leelawadee UI"/>
                <a:cs typeface="Leelawadee UI"/>
              </a:rPr>
              <a:t>sonajas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para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oír</a:t>
            </a:r>
            <a:r>
              <a:rPr sz="1700" spc="-4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cómo</a:t>
            </a:r>
            <a:r>
              <a:rPr sz="1700" spc="-25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suenan).</a:t>
            </a:r>
            <a:endParaRPr sz="1700">
              <a:latin typeface="Leelawadee UI"/>
              <a:cs typeface="Leelawadee UI"/>
            </a:endParaRPr>
          </a:p>
          <a:p>
            <a:pPr marL="240665" marR="154940" indent="-228600">
              <a:lnSpc>
                <a:spcPct val="110000"/>
              </a:lnSpc>
              <a:spcBef>
                <a:spcPts val="1005"/>
              </a:spcBef>
              <a:buChar char="•"/>
              <a:tabLst>
                <a:tab pos="240665" algn="l"/>
                <a:tab pos="300355" algn="l"/>
              </a:tabLst>
            </a:pPr>
            <a:r>
              <a:rPr sz="1700" dirty="0">
                <a:solidFill>
                  <a:srgbClr val="B71E42"/>
                </a:solidFill>
                <a:latin typeface="Arial MT"/>
                <a:cs typeface="Arial MT"/>
              </a:rPr>
              <a:t>	</a:t>
            </a:r>
            <a:r>
              <a:rPr sz="1700" dirty="0">
                <a:latin typeface="Leelawadee UI"/>
                <a:cs typeface="Leelawadee UI"/>
              </a:rPr>
              <a:t>Exploran</a:t>
            </a:r>
            <a:r>
              <a:rPr sz="1700" spc="-4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activamente</a:t>
            </a:r>
            <a:r>
              <a:rPr sz="1700" spc="-4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su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mundo</a:t>
            </a:r>
            <a:r>
              <a:rPr sz="1700" spc="-20" dirty="0">
                <a:latin typeface="Leelawadee UI"/>
                <a:cs typeface="Leelawadee UI"/>
              </a:rPr>
              <a:t> para </a:t>
            </a:r>
            <a:r>
              <a:rPr sz="1700" dirty="0">
                <a:latin typeface="Leelawadee UI"/>
                <a:cs typeface="Leelawadee UI"/>
              </a:rPr>
              <a:t>determinar</a:t>
            </a:r>
            <a:r>
              <a:rPr sz="1700" spc="-5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qué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tiene</a:t>
            </a:r>
            <a:r>
              <a:rPr sz="1700" spc="-3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de</a:t>
            </a:r>
            <a:r>
              <a:rPr sz="1700" spc="-4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nuevo</a:t>
            </a:r>
            <a:r>
              <a:rPr sz="1700" spc="-10" dirty="0">
                <a:latin typeface="Leelawadee UI"/>
                <a:cs typeface="Leelawadee UI"/>
              </a:rPr>
              <a:t> </a:t>
            </a:r>
            <a:r>
              <a:rPr sz="1700" spc="-35" dirty="0">
                <a:latin typeface="Leelawadee UI"/>
                <a:cs typeface="Leelawadee UI"/>
              </a:rPr>
              <a:t>un </a:t>
            </a:r>
            <a:r>
              <a:rPr sz="1700" dirty="0">
                <a:latin typeface="Leelawadee UI"/>
                <a:cs typeface="Leelawadee UI"/>
              </a:rPr>
              <a:t>objeto,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suceso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o</a:t>
            </a:r>
            <a:r>
              <a:rPr sz="1700" spc="-15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situación.</a:t>
            </a:r>
            <a:endParaRPr sz="1700">
              <a:latin typeface="Leelawadee UI"/>
              <a:cs typeface="Leelawadee UI"/>
            </a:endParaRP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latin typeface="Leelawadee UI"/>
                <a:cs typeface="Leelawadee UI"/>
              </a:rPr>
              <a:t>Ensayan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actividades</a:t>
            </a:r>
            <a:r>
              <a:rPr sz="1700" spc="-55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nuevas</a:t>
            </a:r>
            <a:r>
              <a:rPr sz="1700" spc="-1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y</a:t>
            </a:r>
            <a:r>
              <a:rPr sz="1700" spc="-20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resuelven</a:t>
            </a:r>
            <a:endParaRPr sz="1700">
              <a:latin typeface="Leelawadee UI"/>
              <a:cs typeface="Leelawadee UI"/>
            </a:endParaRPr>
          </a:p>
          <a:p>
            <a:pPr marL="240665">
              <a:lnSpc>
                <a:spcPct val="100000"/>
              </a:lnSpc>
              <a:spcBef>
                <a:spcPts val="209"/>
              </a:spcBef>
            </a:pPr>
            <a:r>
              <a:rPr sz="1700" dirty="0">
                <a:latin typeface="Leelawadee UI"/>
                <a:cs typeface="Leelawadee UI"/>
              </a:rPr>
              <a:t>problemas</a:t>
            </a:r>
            <a:r>
              <a:rPr sz="1700" spc="-4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por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ensayo</a:t>
            </a:r>
            <a:r>
              <a:rPr sz="1700" spc="-30" dirty="0">
                <a:latin typeface="Leelawadee UI"/>
                <a:cs typeface="Leelawadee UI"/>
              </a:rPr>
              <a:t> </a:t>
            </a:r>
            <a:r>
              <a:rPr sz="1700" dirty="0">
                <a:latin typeface="Leelawadee UI"/>
                <a:cs typeface="Leelawadee UI"/>
              </a:rPr>
              <a:t>y</a:t>
            </a:r>
            <a:r>
              <a:rPr sz="1700" spc="-40" dirty="0">
                <a:latin typeface="Leelawadee UI"/>
                <a:cs typeface="Leelawadee UI"/>
              </a:rPr>
              <a:t> </a:t>
            </a:r>
            <a:r>
              <a:rPr sz="1700" spc="-10" dirty="0">
                <a:latin typeface="Leelawadee UI"/>
                <a:cs typeface="Leelawadee UI"/>
              </a:rPr>
              <a:t>error.</a:t>
            </a:r>
            <a:endParaRPr sz="1700">
              <a:latin typeface="Leelawadee UI"/>
              <a:cs typeface="Leelawade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2090927"/>
            <a:ext cx="4646676" cy="33009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10" dirty="0"/>
              <a:t>REACCIONES</a:t>
            </a:r>
            <a:r>
              <a:rPr spc="-55" dirty="0"/>
              <a:t> </a:t>
            </a:r>
            <a:r>
              <a:rPr dirty="0"/>
              <a:t>CIRCULARES</a:t>
            </a:r>
            <a:r>
              <a:rPr spc="-50" dirty="0"/>
              <a:t> </a:t>
            </a:r>
            <a:r>
              <a:rPr dirty="0"/>
              <a:t>TERCIARIAS</a:t>
            </a:r>
            <a:r>
              <a:rPr spc="-65" dirty="0"/>
              <a:t> </a:t>
            </a:r>
            <a:r>
              <a:rPr dirty="0"/>
              <a:t>18</a:t>
            </a:r>
            <a:r>
              <a:rPr spc="-7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25" dirty="0"/>
              <a:t>24 </a:t>
            </a:r>
            <a:r>
              <a:rPr spc="-10" dirty="0"/>
              <a:t>MESES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022754"/>
            <a:ext cx="3991610" cy="3894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este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punto,</a:t>
            </a:r>
            <a:r>
              <a:rPr sz="1600" spc="-1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los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niños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pueden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formar </a:t>
            </a:r>
            <a:r>
              <a:rPr sz="1600" dirty="0">
                <a:latin typeface="Leelawadee UI"/>
                <a:cs typeface="Leelawadee UI"/>
              </a:rPr>
              <a:t>representaciones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mentales</a:t>
            </a:r>
            <a:r>
              <a:rPr sz="1600" spc="-6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de</a:t>
            </a:r>
            <a:r>
              <a:rPr sz="1600" spc="-4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los</a:t>
            </a:r>
            <a:r>
              <a:rPr sz="1600" spc="-50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objetos, </a:t>
            </a:r>
            <a:r>
              <a:rPr sz="1600" dirty="0">
                <a:latin typeface="Leelawadee UI"/>
                <a:cs typeface="Leelawadee UI"/>
              </a:rPr>
              <a:t>y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ya</a:t>
            </a:r>
            <a:r>
              <a:rPr sz="1600" spc="-2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no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están</a:t>
            </a:r>
            <a:r>
              <a:rPr sz="1600" spc="-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restringidos</a:t>
            </a:r>
            <a:r>
              <a:rPr sz="1600" spc="-1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al</a:t>
            </a:r>
            <a:r>
              <a:rPr sz="1600" spc="-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método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de </a:t>
            </a:r>
            <a:r>
              <a:rPr sz="1600" dirty="0">
                <a:latin typeface="Leelawadee UI"/>
                <a:cs typeface="Leelawadee UI"/>
              </a:rPr>
              <a:t>ensayo</a:t>
            </a:r>
            <a:r>
              <a:rPr sz="1600" spc="-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y</a:t>
            </a:r>
            <a:r>
              <a:rPr sz="1600" spc="-6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error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para</a:t>
            </a:r>
            <a:r>
              <a:rPr sz="1600" spc="-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resolver</a:t>
            </a:r>
            <a:r>
              <a:rPr sz="1600" spc="-55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los </a:t>
            </a:r>
            <a:r>
              <a:rPr sz="1600" spc="-10" dirty="0">
                <a:latin typeface="Leelawadee UI"/>
                <a:cs typeface="Leelawadee UI"/>
              </a:rPr>
              <a:t>problemas.</a:t>
            </a:r>
            <a:endParaRPr sz="1600">
              <a:latin typeface="Leelawadee UI"/>
              <a:cs typeface="Leelawadee UI"/>
            </a:endParaRPr>
          </a:p>
          <a:p>
            <a:pPr marL="240665" marR="405765" indent="-228600">
              <a:lnSpc>
                <a:spcPct val="11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600" dirty="0">
                <a:latin typeface="Leelawadee UI"/>
                <a:cs typeface="Leelawadee UI"/>
              </a:rPr>
              <a:t>El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pensamiento</a:t>
            </a:r>
            <a:r>
              <a:rPr sz="1600" spc="-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simbólico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les</a:t>
            </a:r>
            <a:r>
              <a:rPr sz="1600" spc="-45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permite </a:t>
            </a:r>
            <a:r>
              <a:rPr sz="1600" dirty="0">
                <a:latin typeface="Leelawadee UI"/>
                <a:cs typeface="Leelawadee UI"/>
              </a:rPr>
              <a:t>comenzar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a</a:t>
            </a:r>
            <a:r>
              <a:rPr sz="1600" spc="-2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pensar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los</a:t>
            </a:r>
            <a:r>
              <a:rPr sz="1600" spc="-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sucesos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spc="-50" dirty="0">
                <a:latin typeface="Leelawadee UI"/>
                <a:cs typeface="Leelawadee UI"/>
              </a:rPr>
              <a:t>y </a:t>
            </a:r>
            <a:r>
              <a:rPr sz="1600" dirty="0">
                <a:latin typeface="Leelawadee UI"/>
                <a:cs typeface="Leelawadee UI"/>
              </a:rPr>
              <a:t>anticipar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sus</a:t>
            </a:r>
            <a:r>
              <a:rPr sz="1600" spc="-2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consecuencias</a:t>
            </a:r>
            <a:r>
              <a:rPr sz="1600" spc="-1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sin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pasar </a:t>
            </a:r>
            <a:r>
              <a:rPr sz="1600" dirty="0">
                <a:latin typeface="Leelawadee UI"/>
                <a:cs typeface="Leelawadee UI"/>
              </a:rPr>
              <a:t>siempre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a</a:t>
            </a:r>
            <a:r>
              <a:rPr sz="1600" spc="-1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la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acción.</a:t>
            </a:r>
            <a:endParaRPr sz="1600">
              <a:latin typeface="Leelawadee UI"/>
              <a:cs typeface="Leelawadee UI"/>
            </a:endParaRPr>
          </a:p>
          <a:p>
            <a:pPr marL="240665" marR="1172210" indent="-228600">
              <a:lnSpc>
                <a:spcPct val="110000"/>
              </a:lnSpc>
              <a:spcBef>
                <a:spcPts val="101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600" dirty="0">
                <a:latin typeface="Leelawadee UI"/>
                <a:cs typeface="Leelawadee UI"/>
              </a:rPr>
              <a:t>Comienzan</a:t>
            </a:r>
            <a:r>
              <a:rPr sz="1600" spc="-4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a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mostrar</a:t>
            </a:r>
            <a:r>
              <a:rPr sz="1600" spc="-15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alguna introspección.</a:t>
            </a:r>
            <a:endParaRPr sz="1600">
              <a:latin typeface="Leelawadee UI"/>
              <a:cs typeface="Leelawadee UI"/>
            </a:endParaRPr>
          </a:p>
          <a:p>
            <a:pPr marL="240665" marR="34925" indent="-228600">
              <a:lnSpc>
                <a:spcPct val="11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600" dirty="0">
                <a:latin typeface="Leelawadee UI"/>
                <a:cs typeface="Leelawadee UI"/>
              </a:rPr>
              <a:t>Usan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símbolos,</a:t>
            </a:r>
            <a:r>
              <a:rPr sz="1600" spc="-4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como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gestos</a:t>
            </a:r>
            <a:r>
              <a:rPr sz="1600" spc="-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y</a:t>
            </a:r>
            <a:r>
              <a:rPr sz="1600" spc="-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palabras,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spc="-50" dirty="0">
                <a:latin typeface="Leelawadee UI"/>
                <a:cs typeface="Leelawadee UI"/>
              </a:rPr>
              <a:t>y </a:t>
            </a:r>
            <a:r>
              <a:rPr sz="1600" dirty="0">
                <a:latin typeface="Leelawadee UI"/>
                <a:cs typeface="Leelawadee UI"/>
              </a:rPr>
              <a:t>pueden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fingir.</a:t>
            </a:r>
            <a:endParaRPr sz="1600">
              <a:latin typeface="Leelawadee UI"/>
              <a:cs typeface="Leelawadee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15228" y="1984247"/>
            <a:ext cx="5111750" cy="3731260"/>
            <a:chOff x="6015228" y="1984247"/>
            <a:chExt cx="5111750" cy="37312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5228" y="2008631"/>
              <a:ext cx="5111496" cy="37063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8568" y="1984247"/>
              <a:ext cx="5032247" cy="35173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1843" y="2546601"/>
              <a:ext cx="4419898" cy="25605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89876" y="478536"/>
            <a:ext cx="4255135" cy="5404485"/>
            <a:chOff x="7389876" y="478536"/>
            <a:chExt cx="4255135" cy="5404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89876" y="478536"/>
              <a:ext cx="4255008" cy="54041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1732" y="783336"/>
              <a:ext cx="3508248" cy="452475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21908"/>
              <a:ext cx="12192000" cy="7360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54658" y="1847850"/>
              <a:ext cx="5547995" cy="0"/>
            </a:xfrm>
            <a:custGeom>
              <a:avLst/>
              <a:gdLst/>
              <a:ahLst/>
              <a:cxnLst/>
              <a:rect l="l" t="t" r="r" b="b"/>
              <a:pathLst>
                <a:path w="5547995">
                  <a:moveTo>
                    <a:pt x="0" y="0"/>
                  </a:moveTo>
                  <a:lnTo>
                    <a:pt x="5547995" y="0"/>
                  </a:lnTo>
                </a:path>
              </a:pathLst>
            </a:custGeom>
            <a:ln w="3200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ALAN</a:t>
            </a:r>
            <a:r>
              <a:rPr spc="70" dirty="0"/>
              <a:t> </a:t>
            </a:r>
            <a:r>
              <a:rPr spc="-10" dirty="0"/>
              <a:t>SROUFE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019300"/>
            <a:ext cx="12192000" cy="41056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30477" y="2024887"/>
            <a:ext cx="5354320" cy="317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7965">
              <a:lnSpc>
                <a:spcPct val="11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Leelawadee UI"/>
                <a:cs typeface="Leelawadee UI"/>
              </a:rPr>
              <a:t>Profesor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Emérito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la</a:t>
            </a:r>
            <a:r>
              <a:rPr sz="1500" spc="-2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Universidad</a:t>
            </a:r>
            <a:r>
              <a:rPr sz="1500" spc="-5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</a:t>
            </a:r>
            <a:r>
              <a:rPr sz="1500" spc="-2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Wisconsin,</a:t>
            </a:r>
            <a:r>
              <a:rPr sz="1500" spc="-2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nació</a:t>
            </a:r>
            <a:r>
              <a:rPr sz="1500" spc="-5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el</a:t>
            </a:r>
            <a:r>
              <a:rPr sz="1500" spc="-25" dirty="0">
                <a:latin typeface="Leelawadee UI"/>
                <a:cs typeface="Leelawadee UI"/>
              </a:rPr>
              <a:t> </a:t>
            </a:r>
            <a:r>
              <a:rPr sz="1500" spc="-50" dirty="0">
                <a:latin typeface="Leelawadee UI"/>
                <a:cs typeface="Leelawadee UI"/>
              </a:rPr>
              <a:t>6 </a:t>
            </a:r>
            <a:r>
              <a:rPr sz="1500" dirty="0">
                <a:latin typeface="Leelawadee UI"/>
                <a:cs typeface="Leelawadee UI"/>
              </a:rPr>
              <a:t>de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junio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1941</a:t>
            </a:r>
            <a:r>
              <a:rPr sz="1500" spc="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Ohio.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Consiguió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su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licenciatura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spc="-25" dirty="0">
                <a:latin typeface="Leelawadee UI"/>
                <a:cs typeface="Leelawadee UI"/>
              </a:rPr>
              <a:t>en </a:t>
            </a:r>
            <a:r>
              <a:rPr sz="1500" dirty="0">
                <a:latin typeface="Leelawadee UI"/>
                <a:cs typeface="Leelawadee UI"/>
              </a:rPr>
              <a:t>Psicología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el Whittier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College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 1963</a:t>
            </a:r>
            <a:r>
              <a:rPr sz="1500" spc="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y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dos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años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más</a:t>
            </a:r>
            <a:r>
              <a:rPr sz="1500" spc="-25" dirty="0">
                <a:latin typeface="Leelawadee UI"/>
                <a:cs typeface="Leelawadee UI"/>
              </a:rPr>
              <a:t> </a:t>
            </a:r>
            <a:r>
              <a:rPr sz="1500" spc="-10" dirty="0">
                <a:latin typeface="Leelawadee UI"/>
                <a:cs typeface="Leelawadee UI"/>
              </a:rPr>
              <a:t>tarde,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la</a:t>
            </a:r>
            <a:r>
              <a:rPr sz="1500" spc="-4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Universidad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Wisconsin,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obtuvo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su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spc="-10" dirty="0">
                <a:latin typeface="Leelawadee UI"/>
                <a:cs typeface="Leelawadee UI"/>
              </a:rPr>
              <a:t>Maestría </a:t>
            </a:r>
            <a:r>
              <a:rPr sz="1500" spc="-25" dirty="0">
                <a:latin typeface="Leelawadee UI"/>
                <a:cs typeface="Leelawadee UI"/>
              </a:rPr>
              <a:t>en </a:t>
            </a:r>
            <a:r>
              <a:rPr sz="1500" dirty="0">
                <a:latin typeface="Leelawadee UI"/>
                <a:cs typeface="Leelawadee UI"/>
              </a:rPr>
              <a:t>Psicología</a:t>
            </a:r>
            <a:r>
              <a:rPr sz="1500" spc="-2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Clínica.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El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Doctorado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llegaría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 1967</a:t>
            </a:r>
            <a:r>
              <a:rPr sz="1500" spc="10" dirty="0">
                <a:latin typeface="Leelawadee UI"/>
                <a:cs typeface="Leelawadee UI"/>
              </a:rPr>
              <a:t> </a:t>
            </a:r>
            <a:r>
              <a:rPr sz="1500" spc="-10" dirty="0">
                <a:latin typeface="Leelawadee UI"/>
                <a:cs typeface="Leelawadee UI"/>
              </a:rPr>
              <a:t>siendo </a:t>
            </a:r>
            <a:r>
              <a:rPr sz="1500" dirty="0">
                <a:latin typeface="Leelawadee UI"/>
                <a:cs typeface="Leelawadee UI"/>
              </a:rPr>
              <a:t>colaborador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el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Instituto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Neuropsiquiatría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Langley</a:t>
            </a:r>
            <a:r>
              <a:rPr sz="1500" spc="-55" dirty="0">
                <a:latin typeface="Leelawadee UI"/>
                <a:cs typeface="Leelawadee UI"/>
              </a:rPr>
              <a:t> </a:t>
            </a:r>
            <a:r>
              <a:rPr sz="1500" spc="-10" dirty="0">
                <a:latin typeface="Leelawadee UI"/>
                <a:cs typeface="Leelawadee UI"/>
              </a:rPr>
              <a:t>Porter </a:t>
            </a:r>
            <a:r>
              <a:rPr sz="1500" dirty="0">
                <a:latin typeface="Leelawadee UI"/>
                <a:cs typeface="Leelawadee UI"/>
              </a:rPr>
              <a:t>(San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spc="-10" dirty="0">
                <a:latin typeface="Leelawadee UI"/>
                <a:cs typeface="Leelawadee UI"/>
              </a:rPr>
              <a:t>Francisco)</a:t>
            </a:r>
            <a:endParaRPr sz="1500">
              <a:latin typeface="Leelawadee UI"/>
              <a:cs typeface="Leelawadee UI"/>
            </a:endParaRPr>
          </a:p>
          <a:p>
            <a:pPr marL="12700" marR="139700" indent="227965">
              <a:lnSpc>
                <a:spcPct val="110000"/>
              </a:lnSpc>
              <a:spcBef>
                <a:spcPts val="994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1500" dirty="0">
                <a:latin typeface="Leelawadee UI"/>
                <a:cs typeface="Leelawadee UI"/>
              </a:rPr>
              <a:t>Es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un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experto reconocido</a:t>
            </a:r>
            <a:r>
              <a:rPr sz="1500" spc="-5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internacionalmente</a:t>
            </a:r>
            <a:r>
              <a:rPr sz="1500" spc="-4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spc="-10" dirty="0">
                <a:latin typeface="Leelawadee UI"/>
                <a:cs typeface="Leelawadee UI"/>
              </a:rPr>
              <a:t>desarrollo </a:t>
            </a:r>
            <a:r>
              <a:rPr sz="1500" dirty="0">
                <a:latin typeface="Leelawadee UI"/>
                <a:cs typeface="Leelawadee UI"/>
              </a:rPr>
              <a:t>socioemocional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y</a:t>
            </a:r>
            <a:r>
              <a:rPr sz="1500" spc="-5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psicopatología</a:t>
            </a:r>
            <a:r>
              <a:rPr sz="1500" spc="-3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del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desarrollo.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Ha</a:t>
            </a:r>
            <a:r>
              <a:rPr sz="1500" spc="-40" dirty="0">
                <a:latin typeface="Leelawadee UI"/>
                <a:cs typeface="Leelawadee UI"/>
              </a:rPr>
              <a:t> </a:t>
            </a:r>
            <a:r>
              <a:rPr sz="1500" spc="-20" dirty="0">
                <a:latin typeface="Leelawadee UI"/>
                <a:cs typeface="Leelawadee UI"/>
              </a:rPr>
              <a:t>sido </a:t>
            </a:r>
            <a:r>
              <a:rPr sz="1500" dirty="0">
                <a:latin typeface="Leelawadee UI"/>
                <a:cs typeface="Leelawadee UI"/>
              </a:rPr>
              <a:t>galardonado</a:t>
            </a:r>
            <a:r>
              <a:rPr sz="1500" spc="-5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con</a:t>
            </a:r>
            <a:r>
              <a:rPr sz="1500" spc="-5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numerosos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premios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entre</a:t>
            </a:r>
            <a:r>
              <a:rPr sz="1500" spc="-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los</a:t>
            </a:r>
            <a:r>
              <a:rPr sz="1500" spc="-5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que</a:t>
            </a:r>
            <a:r>
              <a:rPr sz="1500" spc="-35" dirty="0">
                <a:latin typeface="Leelawadee UI"/>
                <a:cs typeface="Leelawadee UI"/>
              </a:rPr>
              <a:t> </a:t>
            </a:r>
            <a:r>
              <a:rPr sz="1500" spc="-25" dirty="0">
                <a:latin typeface="Leelawadee UI"/>
                <a:cs typeface="Leelawadee UI"/>
              </a:rPr>
              <a:t>se </a:t>
            </a:r>
            <a:r>
              <a:rPr sz="1500" dirty="0">
                <a:latin typeface="Leelawadee UI"/>
                <a:cs typeface="Leelawadee UI"/>
              </a:rPr>
              <a:t>encuentran</a:t>
            </a:r>
            <a:r>
              <a:rPr sz="1500" spc="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el</a:t>
            </a:r>
            <a:r>
              <a:rPr sz="1500" spc="-1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William</a:t>
            </a:r>
            <a:r>
              <a:rPr sz="1500" spc="-6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Harris</a:t>
            </a:r>
            <a:r>
              <a:rPr sz="1500" spc="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1990,</a:t>
            </a:r>
            <a:r>
              <a:rPr sz="1500" spc="420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o</a:t>
            </a:r>
            <a:r>
              <a:rPr sz="1500" spc="-5" dirty="0">
                <a:latin typeface="Leelawadee UI"/>
                <a:cs typeface="Leelawadee UI"/>
              </a:rPr>
              <a:t> </a:t>
            </a:r>
            <a:r>
              <a:rPr sz="1500" dirty="0">
                <a:latin typeface="Leelawadee UI"/>
                <a:cs typeface="Leelawadee UI"/>
              </a:rPr>
              <a:t>el</a:t>
            </a:r>
            <a:r>
              <a:rPr sz="1500" spc="-10" dirty="0">
                <a:latin typeface="Leelawadee UI"/>
                <a:cs typeface="Leelawadee UI"/>
              </a:rPr>
              <a:t> Bowlby-Ainsworth </a:t>
            </a:r>
            <a:r>
              <a:rPr sz="1500" dirty="0">
                <a:latin typeface="Leelawadee UI"/>
                <a:cs typeface="Leelawadee UI"/>
              </a:rPr>
              <a:t>en</a:t>
            </a:r>
            <a:r>
              <a:rPr sz="1500" spc="-15" dirty="0">
                <a:latin typeface="Leelawadee UI"/>
                <a:cs typeface="Leelawadee UI"/>
              </a:rPr>
              <a:t> </a:t>
            </a:r>
            <a:r>
              <a:rPr sz="1500" spc="-20" dirty="0">
                <a:latin typeface="Leelawadee UI"/>
                <a:cs typeface="Leelawadee UI"/>
              </a:rPr>
              <a:t>2007</a:t>
            </a:r>
            <a:endParaRPr sz="1500">
              <a:latin typeface="Leelawadee UI"/>
              <a:cs typeface="Leelawadee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478536"/>
            <a:ext cx="12192000" cy="6379845"/>
            <a:chOff x="0" y="478536"/>
            <a:chExt cx="12192000" cy="637984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9876" y="478536"/>
              <a:ext cx="4255008" cy="54041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1731" y="783336"/>
              <a:ext cx="3508248" cy="45247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6823" y="1117091"/>
              <a:ext cx="2798064" cy="38648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126483"/>
              <a:ext cx="12192000" cy="7315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612800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061460" cy="6858000"/>
            </a:xfrm>
            <a:custGeom>
              <a:avLst/>
              <a:gdLst/>
              <a:ahLst/>
              <a:cxnLst/>
              <a:rect l="l" t="t" r="r" b="b"/>
              <a:pathLst>
                <a:path w="4061460" h="6858000">
                  <a:moveTo>
                    <a:pt x="40614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61460" y="6858000"/>
                  </a:lnTo>
                  <a:lnTo>
                    <a:pt x="406146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522" y="1218691"/>
            <a:ext cx="24568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5" dirty="0">
                <a:solidFill>
                  <a:srgbClr val="FFFFFF"/>
                </a:solidFill>
              </a:rPr>
              <a:t>FUNDAMENTOS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928522" y="1589023"/>
            <a:ext cx="6013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FFFFFF"/>
                </a:solidFill>
                <a:latin typeface="Leelawadee UI"/>
                <a:cs typeface="Leelawadee UI"/>
              </a:rPr>
              <a:t>DEL</a:t>
            </a:r>
            <a:endParaRPr sz="2700">
              <a:latin typeface="Leelawadee UI"/>
              <a:cs typeface="Leelawade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522" y="1959355"/>
            <a:ext cx="2085975" cy="1177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2920"/>
              </a:lnSpc>
              <a:spcBef>
                <a:spcPts val="459"/>
              </a:spcBef>
            </a:pPr>
            <a:r>
              <a:rPr sz="2700" spc="-10" dirty="0">
                <a:solidFill>
                  <a:srgbClr val="FFFFFF"/>
                </a:solidFill>
                <a:latin typeface="Leelawadee UI"/>
                <a:cs typeface="Leelawadee UI"/>
              </a:rPr>
              <a:t>DESARROLLO PSICOSOCIAL </a:t>
            </a:r>
            <a:r>
              <a:rPr sz="2700" dirty="0">
                <a:solidFill>
                  <a:srgbClr val="FFFFFF"/>
                </a:solidFill>
                <a:latin typeface="Leelawadee UI"/>
                <a:cs typeface="Leelawadee UI"/>
              </a:rPr>
              <a:t>DE</a:t>
            </a:r>
            <a:r>
              <a:rPr sz="2700" spc="-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eelawadee UI"/>
                <a:cs typeface="Leelawadee UI"/>
              </a:rPr>
              <a:t>SROUFE</a:t>
            </a:r>
            <a:endParaRPr sz="2700">
              <a:latin typeface="Leelawadee UI"/>
              <a:cs typeface="Leelawade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4852" y="1293368"/>
            <a:ext cx="5882005" cy="8235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0-3: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infantes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están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abiertos a la </a:t>
            </a:r>
            <a:r>
              <a:rPr sz="2000" spc="-10" dirty="0">
                <a:latin typeface="Leelawadee UI"/>
                <a:cs typeface="Leelawadee UI"/>
              </a:rPr>
              <a:t>estimulación.</a:t>
            </a:r>
            <a:endParaRPr sz="2000">
              <a:latin typeface="Leelawadee UI"/>
              <a:cs typeface="Leelawadee UI"/>
            </a:endParaRP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Empiezan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mostrar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interés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curiosidad,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10" dirty="0">
                <a:latin typeface="Leelawadee UI"/>
                <a:cs typeface="Leelawadee UI"/>
              </a:rPr>
              <a:t> sonríen</a:t>
            </a:r>
            <a:endParaRPr sz="2000">
              <a:latin typeface="Leelawadee UI"/>
              <a:cs typeface="Leelawadee U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dirty="0"/>
              <a:t>con</a:t>
            </a:r>
            <a:r>
              <a:rPr spc="15" dirty="0"/>
              <a:t> </a:t>
            </a:r>
            <a:r>
              <a:rPr dirty="0"/>
              <a:t>facilidad</a:t>
            </a:r>
            <a:r>
              <a:rPr spc="5" dirty="0"/>
              <a:t> </a:t>
            </a:r>
            <a:r>
              <a:rPr dirty="0"/>
              <a:t>a</a:t>
            </a:r>
            <a:r>
              <a:rPr spc="10" dirty="0"/>
              <a:t> </a:t>
            </a:r>
            <a:r>
              <a:rPr dirty="0"/>
              <a:t>la</a:t>
            </a:r>
            <a:r>
              <a:rPr spc="-5" dirty="0"/>
              <a:t> </a:t>
            </a:r>
            <a:r>
              <a:rPr spc="-10" dirty="0"/>
              <a:t>gente.</a:t>
            </a:r>
          </a:p>
          <a:p>
            <a:pPr marL="241300" marR="272415" indent="-228600">
              <a:lnSpc>
                <a:spcPct val="120000"/>
              </a:lnSpc>
              <a:spcBef>
                <a:spcPts val="100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3-6:</a:t>
            </a:r>
            <a:r>
              <a:rPr spc="-25" dirty="0"/>
              <a:t> </a:t>
            </a:r>
            <a:r>
              <a:rPr dirty="0"/>
              <a:t>Pueden</a:t>
            </a:r>
            <a:r>
              <a:rPr spc="-5" dirty="0"/>
              <a:t> </a:t>
            </a:r>
            <a:r>
              <a:rPr dirty="0"/>
              <a:t>anticipar</a:t>
            </a:r>
            <a:r>
              <a:rPr spc="-20" dirty="0"/>
              <a:t> </a:t>
            </a:r>
            <a:r>
              <a:rPr dirty="0"/>
              <a:t>lo</a:t>
            </a:r>
            <a:r>
              <a:rPr spc="5" dirty="0"/>
              <a:t> </a:t>
            </a:r>
            <a:r>
              <a:rPr dirty="0"/>
              <a:t>que</a:t>
            </a:r>
            <a:r>
              <a:rPr spc="-10" dirty="0"/>
              <a:t> </a:t>
            </a:r>
            <a:r>
              <a:rPr dirty="0"/>
              <a:t>está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punto</a:t>
            </a:r>
            <a:r>
              <a:rPr spc="-30" dirty="0"/>
              <a:t> </a:t>
            </a:r>
            <a:r>
              <a:rPr spc="-25" dirty="0"/>
              <a:t>de </a:t>
            </a:r>
            <a:r>
              <a:rPr dirty="0"/>
              <a:t>suceder</a:t>
            </a:r>
            <a:r>
              <a:rPr spc="-20" dirty="0"/>
              <a:t> </a:t>
            </a:r>
            <a:r>
              <a:rPr dirty="0"/>
              <a:t>y</a:t>
            </a:r>
            <a:r>
              <a:rPr spc="-30" dirty="0"/>
              <a:t> </a:t>
            </a:r>
            <a:r>
              <a:rPr dirty="0"/>
              <a:t>experimentan</a:t>
            </a:r>
            <a:r>
              <a:rPr spc="-35" dirty="0"/>
              <a:t> </a:t>
            </a:r>
            <a:r>
              <a:rPr dirty="0"/>
              <a:t>decepción</a:t>
            </a:r>
            <a:r>
              <a:rPr spc="-5" dirty="0"/>
              <a:t> </a:t>
            </a:r>
            <a:r>
              <a:rPr dirty="0"/>
              <a:t>cuando</a:t>
            </a:r>
            <a:r>
              <a:rPr spc="-35" dirty="0"/>
              <a:t> </a:t>
            </a:r>
            <a:r>
              <a:rPr spc="-25" dirty="0"/>
              <a:t>no </a:t>
            </a:r>
            <a:r>
              <a:rPr dirty="0"/>
              <a:t>ocurre.</a:t>
            </a:r>
            <a:r>
              <a:rPr spc="-30" dirty="0"/>
              <a:t> </a:t>
            </a:r>
            <a:r>
              <a:rPr dirty="0"/>
              <a:t>Lo</a:t>
            </a:r>
            <a:r>
              <a:rPr spc="-35" dirty="0"/>
              <a:t> </a:t>
            </a:r>
            <a:r>
              <a:rPr dirty="0"/>
              <a:t>demuestran</a:t>
            </a:r>
            <a:r>
              <a:rPr spc="-35" dirty="0"/>
              <a:t> </a:t>
            </a:r>
            <a:r>
              <a:rPr dirty="0"/>
              <a:t>enojándose</a:t>
            </a:r>
            <a:r>
              <a:rPr spc="-35" dirty="0"/>
              <a:t> </a:t>
            </a:r>
            <a:r>
              <a:rPr dirty="0"/>
              <a:t>o</a:t>
            </a:r>
            <a:r>
              <a:rPr spc="-30" dirty="0"/>
              <a:t> </a:t>
            </a:r>
            <a:r>
              <a:rPr spc="-10" dirty="0"/>
              <a:t>actuando </a:t>
            </a:r>
            <a:r>
              <a:rPr dirty="0"/>
              <a:t>con</a:t>
            </a:r>
            <a:r>
              <a:rPr spc="-25" dirty="0"/>
              <a:t> </a:t>
            </a:r>
            <a:r>
              <a:rPr spc="-10" dirty="0"/>
              <a:t>recelo.</a:t>
            </a:r>
          </a:p>
          <a:p>
            <a:pPr marL="240665" indent="-227965">
              <a:lnSpc>
                <a:spcPct val="100000"/>
              </a:lnSpc>
              <a:spcBef>
                <a:spcPts val="1475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dirty="0"/>
              <a:t>Sonríen, arrullan y</a:t>
            </a:r>
            <a:r>
              <a:rPr spc="-5" dirty="0"/>
              <a:t> </a:t>
            </a:r>
            <a:r>
              <a:rPr dirty="0"/>
              <a:t>ríen</a:t>
            </a:r>
            <a:r>
              <a:rPr spc="10" dirty="0"/>
              <a:t> </a:t>
            </a:r>
            <a:r>
              <a:rPr dirty="0"/>
              <a:t>con </a:t>
            </a:r>
            <a:r>
              <a:rPr spc="-10" dirty="0"/>
              <a:t>frecuencia.</a:t>
            </a:r>
          </a:p>
          <a:p>
            <a:pPr marL="241300" marR="5080" indent="-2286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Éste</a:t>
            </a:r>
            <a:r>
              <a:rPr spc="-20" dirty="0"/>
              <a:t> </a:t>
            </a:r>
            <a:r>
              <a:rPr dirty="0"/>
              <a:t>es</a:t>
            </a:r>
            <a:r>
              <a:rPr spc="15" dirty="0"/>
              <a:t> </a:t>
            </a:r>
            <a:r>
              <a:rPr dirty="0"/>
              <a:t>un</a:t>
            </a:r>
            <a:r>
              <a:rPr spc="-5" dirty="0"/>
              <a:t> </a:t>
            </a:r>
            <a:r>
              <a:rPr dirty="0"/>
              <a:t>periodo</a:t>
            </a:r>
            <a:r>
              <a:rPr spc="15" dirty="0"/>
              <a:t> </a:t>
            </a:r>
            <a:r>
              <a:rPr dirty="0"/>
              <a:t>de despertar</a:t>
            </a:r>
            <a:r>
              <a:rPr spc="5" dirty="0"/>
              <a:t> </a:t>
            </a:r>
            <a:r>
              <a:rPr dirty="0"/>
              <a:t>social y de</a:t>
            </a:r>
            <a:r>
              <a:rPr spc="10" dirty="0"/>
              <a:t> </a:t>
            </a:r>
            <a:r>
              <a:rPr spc="-25" dirty="0"/>
              <a:t>los </a:t>
            </a:r>
            <a:r>
              <a:rPr dirty="0"/>
              <a:t>primeros</a:t>
            </a:r>
            <a:r>
              <a:rPr spc="-30" dirty="0"/>
              <a:t> </a:t>
            </a:r>
            <a:r>
              <a:rPr dirty="0"/>
              <a:t>intercambios</a:t>
            </a:r>
            <a:r>
              <a:rPr spc="-35" dirty="0"/>
              <a:t> </a:t>
            </a:r>
            <a:r>
              <a:rPr dirty="0"/>
              <a:t>recíprocos</a:t>
            </a:r>
            <a:r>
              <a:rPr spc="-25" dirty="0"/>
              <a:t> </a:t>
            </a:r>
            <a:r>
              <a:rPr dirty="0"/>
              <a:t>entre</a:t>
            </a:r>
            <a:r>
              <a:rPr spc="-40" dirty="0"/>
              <a:t> </a:t>
            </a:r>
            <a:r>
              <a:rPr dirty="0"/>
              <a:t>el</a:t>
            </a:r>
            <a:r>
              <a:rPr spc="-20" dirty="0"/>
              <a:t> </a:t>
            </a:r>
            <a:r>
              <a:rPr dirty="0"/>
              <a:t>bebé</a:t>
            </a:r>
            <a:r>
              <a:rPr spc="-40" dirty="0"/>
              <a:t> </a:t>
            </a:r>
            <a:r>
              <a:rPr spc="-50" dirty="0"/>
              <a:t>y </a:t>
            </a:r>
            <a:r>
              <a:rPr dirty="0"/>
              <a:t>el</a:t>
            </a:r>
            <a:r>
              <a:rPr spc="15" dirty="0"/>
              <a:t> </a:t>
            </a:r>
            <a:r>
              <a:rPr spc="-10" dirty="0"/>
              <a:t>cuidador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6852" y="1542288"/>
            <a:ext cx="3087624" cy="28529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22805" y="799617"/>
            <a:ext cx="355409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1600" dirty="0">
                <a:latin typeface="Leelawadee UI"/>
                <a:cs typeface="Leelawadee UI"/>
              </a:rPr>
              <a:t>Cada</a:t>
            </a:r>
            <a:r>
              <a:rPr sz="1600" spc="24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bebé</a:t>
            </a:r>
            <a:r>
              <a:rPr sz="1600" spc="2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es</a:t>
            </a:r>
            <a:r>
              <a:rPr sz="1600" spc="2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único</a:t>
            </a:r>
            <a:r>
              <a:rPr sz="1600" spc="24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</a:t>
            </a:r>
            <a:r>
              <a:rPr sz="1600" spc="2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irrepetible,</a:t>
            </a:r>
            <a:r>
              <a:rPr sz="1600" spc="254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con </a:t>
            </a:r>
            <a:r>
              <a:rPr sz="1600" dirty="0">
                <a:latin typeface="Leelawadee UI"/>
                <a:cs typeface="Leelawadee UI"/>
              </a:rPr>
              <a:t>necesidades</a:t>
            </a:r>
            <a:r>
              <a:rPr sz="1600" spc="21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especiales.</a:t>
            </a:r>
            <a:r>
              <a:rPr sz="1600" spc="21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Siendo</a:t>
            </a:r>
            <a:r>
              <a:rPr sz="1600" spc="22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la</a:t>
            </a:r>
            <a:r>
              <a:rPr sz="1600" spc="220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más </a:t>
            </a:r>
            <a:r>
              <a:rPr sz="1600" dirty="0">
                <a:latin typeface="Leelawadee UI"/>
                <a:cs typeface="Leelawadee UI"/>
              </a:rPr>
              <a:t>importante</a:t>
            </a:r>
            <a:r>
              <a:rPr sz="1600" spc="140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el</a:t>
            </a:r>
            <a:r>
              <a:rPr sz="1600" spc="140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amor.</a:t>
            </a:r>
            <a:r>
              <a:rPr sz="1600" spc="14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Del</a:t>
            </a:r>
            <a:r>
              <a:rPr sz="1600" spc="14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amor</a:t>
            </a:r>
            <a:r>
              <a:rPr sz="1600" spc="145" dirty="0">
                <a:latin typeface="Leelawadee UI"/>
                <a:cs typeface="Leelawadee UI"/>
              </a:rPr>
              <a:t>  </a:t>
            </a:r>
            <a:r>
              <a:rPr sz="1600" spc="-25" dirty="0">
                <a:latin typeface="Leelawadee UI"/>
                <a:cs typeface="Leelawadee UI"/>
              </a:rPr>
              <a:t>que </a:t>
            </a:r>
            <a:r>
              <a:rPr sz="1600" dirty="0">
                <a:latin typeface="Leelawadee UI"/>
                <a:cs typeface="Leelawadee UI"/>
              </a:rPr>
              <a:t>reciba</a:t>
            </a:r>
            <a:r>
              <a:rPr sz="1600" spc="21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depende</a:t>
            </a:r>
            <a:r>
              <a:rPr sz="1600" spc="21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210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gran</a:t>
            </a:r>
            <a:r>
              <a:rPr sz="1600" spc="21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parte</a:t>
            </a:r>
            <a:r>
              <a:rPr sz="1600" spc="215" dirty="0">
                <a:latin typeface="Leelawadee UI"/>
                <a:cs typeface="Leelawadee UI"/>
              </a:rPr>
              <a:t>  </a:t>
            </a:r>
            <a:r>
              <a:rPr sz="1600" spc="-25" dirty="0">
                <a:latin typeface="Leelawadee UI"/>
                <a:cs typeface="Leelawadee UI"/>
              </a:rPr>
              <a:t>los </a:t>
            </a:r>
            <a:r>
              <a:rPr sz="1600" dirty="0">
                <a:latin typeface="Leelawadee UI"/>
                <a:cs typeface="Leelawadee UI"/>
              </a:rPr>
              <a:t>avances</a:t>
            </a:r>
            <a:r>
              <a:rPr sz="1600" spc="17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o</a:t>
            </a:r>
            <a:r>
              <a:rPr sz="1600" spc="17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logros</a:t>
            </a:r>
            <a:r>
              <a:rPr sz="1600" spc="16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18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las</a:t>
            </a:r>
            <a:r>
              <a:rPr sz="1600" spc="170" dirty="0">
                <a:latin typeface="Leelawadee UI"/>
                <a:cs typeface="Leelawadee UI"/>
              </a:rPr>
              <a:t>  </a:t>
            </a:r>
            <a:r>
              <a:rPr sz="1600" spc="-10" dirty="0">
                <a:latin typeface="Leelawadee UI"/>
                <a:cs typeface="Leelawadee UI"/>
              </a:rPr>
              <a:t>diferentes </a:t>
            </a:r>
            <a:r>
              <a:rPr sz="1600" dirty="0">
                <a:latin typeface="Leelawadee UI"/>
                <a:cs typeface="Leelawadee UI"/>
              </a:rPr>
              <a:t>etapas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de</a:t>
            </a:r>
            <a:r>
              <a:rPr sz="1600" spc="-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su</a:t>
            </a:r>
            <a:r>
              <a:rPr sz="1600" spc="-3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desarrollo</a:t>
            </a:r>
            <a:r>
              <a:rPr sz="1600" spc="-20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integral.</a:t>
            </a:r>
            <a:endParaRPr sz="1600">
              <a:latin typeface="Leelawadee UI"/>
              <a:cs typeface="Leelawade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3429468"/>
            <a:ext cx="3930015" cy="1782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5"/>
              </a:spcBef>
            </a:pPr>
            <a:r>
              <a:rPr sz="1600" dirty="0">
                <a:latin typeface="Leelawadee UI"/>
                <a:cs typeface="Leelawadee UI"/>
              </a:rPr>
              <a:t>Son</a:t>
            </a:r>
            <a:r>
              <a:rPr sz="1600" spc="20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los</a:t>
            </a:r>
            <a:r>
              <a:rPr sz="1600" spc="204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padres</a:t>
            </a:r>
            <a:r>
              <a:rPr sz="1600" spc="204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204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este</a:t>
            </a:r>
            <a:r>
              <a:rPr sz="1600" spc="204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primer</a:t>
            </a:r>
            <a:r>
              <a:rPr sz="1600" spc="21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período</a:t>
            </a:r>
            <a:r>
              <a:rPr sz="1600" spc="200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de </a:t>
            </a:r>
            <a:r>
              <a:rPr sz="1600" dirty="0">
                <a:latin typeface="Leelawadee UI"/>
                <a:cs typeface="Leelawadee UI"/>
              </a:rPr>
              <a:t>vida</a:t>
            </a:r>
            <a:r>
              <a:rPr sz="1600" spc="114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y</a:t>
            </a:r>
            <a:r>
              <a:rPr sz="1600" spc="11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114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los</a:t>
            </a:r>
            <a:r>
              <a:rPr sz="1600" spc="11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posteriores,</a:t>
            </a:r>
            <a:r>
              <a:rPr sz="1600" spc="11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quienes</a:t>
            </a:r>
            <a:r>
              <a:rPr sz="1600" spc="12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tienen</a:t>
            </a:r>
            <a:r>
              <a:rPr sz="1600" spc="114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la </a:t>
            </a:r>
            <a:r>
              <a:rPr sz="1600" dirty="0">
                <a:latin typeface="Leelawadee UI"/>
                <a:cs typeface="Leelawadee UI"/>
              </a:rPr>
              <a:t>responsabilidad</a:t>
            </a:r>
            <a:r>
              <a:rPr sz="1600" spc="3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de</a:t>
            </a:r>
            <a:r>
              <a:rPr sz="1600" spc="33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brindar</a:t>
            </a:r>
            <a:r>
              <a:rPr sz="1600" spc="3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no</a:t>
            </a:r>
            <a:r>
              <a:rPr sz="1600" spc="3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solo</a:t>
            </a:r>
            <a:r>
              <a:rPr sz="1600" spc="330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amor, </a:t>
            </a:r>
            <a:r>
              <a:rPr sz="1600" dirty="0">
                <a:latin typeface="Leelawadee UI"/>
                <a:cs typeface="Leelawadee UI"/>
              </a:rPr>
              <a:t>sino</a:t>
            </a:r>
            <a:r>
              <a:rPr sz="1600" spc="105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un</a:t>
            </a:r>
            <a:r>
              <a:rPr sz="1600" spc="114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ambiente</a:t>
            </a:r>
            <a:r>
              <a:rPr sz="1600" spc="120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sano,</a:t>
            </a:r>
            <a:r>
              <a:rPr sz="1600" spc="110" dirty="0">
                <a:latin typeface="Leelawadee UI"/>
                <a:cs typeface="Leelawadee UI"/>
              </a:rPr>
              <a:t>  </a:t>
            </a:r>
            <a:r>
              <a:rPr sz="1600" dirty="0">
                <a:latin typeface="Leelawadee UI"/>
                <a:cs typeface="Leelawadee UI"/>
              </a:rPr>
              <a:t>agradable,</a:t>
            </a:r>
            <a:r>
              <a:rPr sz="1600" spc="114" dirty="0">
                <a:latin typeface="Leelawadee UI"/>
                <a:cs typeface="Leelawadee UI"/>
              </a:rPr>
              <a:t>  </a:t>
            </a:r>
            <a:r>
              <a:rPr sz="1600" spc="-25" dirty="0">
                <a:latin typeface="Leelawadee UI"/>
                <a:cs typeface="Leelawadee UI"/>
              </a:rPr>
              <a:t>que </a:t>
            </a:r>
            <a:r>
              <a:rPr sz="1600" dirty="0">
                <a:latin typeface="Leelawadee UI"/>
                <a:cs typeface="Leelawadee UI"/>
              </a:rPr>
              <a:t>satisfaga</a:t>
            </a:r>
            <a:r>
              <a:rPr sz="1600" spc="34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sus</a:t>
            </a:r>
            <a:r>
              <a:rPr sz="1600" spc="3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necesidades,</a:t>
            </a:r>
            <a:r>
              <a:rPr sz="1600" spc="32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en</a:t>
            </a:r>
            <a:r>
              <a:rPr sz="1600" spc="34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pro</a:t>
            </a:r>
            <a:r>
              <a:rPr sz="1600" spc="350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de</a:t>
            </a:r>
            <a:r>
              <a:rPr sz="1600" spc="350" dirty="0">
                <a:latin typeface="Leelawadee UI"/>
                <a:cs typeface="Leelawadee UI"/>
              </a:rPr>
              <a:t> </a:t>
            </a:r>
            <a:r>
              <a:rPr sz="1600" spc="-25" dirty="0">
                <a:latin typeface="Leelawadee UI"/>
                <a:cs typeface="Leelawadee UI"/>
              </a:rPr>
              <a:t>una </a:t>
            </a:r>
            <a:r>
              <a:rPr sz="1600" dirty="0">
                <a:latin typeface="Leelawadee UI"/>
                <a:cs typeface="Leelawadee UI"/>
              </a:rPr>
              <a:t>calidad</a:t>
            </a:r>
            <a:r>
              <a:rPr sz="1600" spc="-2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de</a:t>
            </a:r>
            <a:r>
              <a:rPr sz="1600" spc="5" dirty="0">
                <a:latin typeface="Leelawadee UI"/>
                <a:cs typeface="Leelawadee UI"/>
              </a:rPr>
              <a:t> </a:t>
            </a:r>
            <a:r>
              <a:rPr sz="1600" dirty="0">
                <a:latin typeface="Leelawadee UI"/>
                <a:cs typeface="Leelawadee UI"/>
              </a:rPr>
              <a:t>vida</a:t>
            </a:r>
            <a:r>
              <a:rPr sz="1600" spc="-20" dirty="0">
                <a:latin typeface="Leelawadee UI"/>
                <a:cs typeface="Leelawadee UI"/>
              </a:rPr>
              <a:t> </a:t>
            </a:r>
            <a:r>
              <a:rPr sz="1600" spc="-10" dirty="0">
                <a:latin typeface="Leelawadee UI"/>
                <a:cs typeface="Leelawadee UI"/>
              </a:rPr>
              <a:t>digna.</a:t>
            </a:r>
            <a:endParaRPr sz="1600">
              <a:latin typeface="Leelawadee UI"/>
              <a:cs typeface="Leelawade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061460" cy="6858000"/>
            </a:xfrm>
            <a:custGeom>
              <a:avLst/>
              <a:gdLst/>
              <a:ahLst/>
              <a:cxnLst/>
              <a:rect l="l" t="t" r="r" b="b"/>
              <a:pathLst>
                <a:path w="4061460" h="6858000">
                  <a:moveTo>
                    <a:pt x="406146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061460" y="6858000"/>
                  </a:lnTo>
                  <a:lnTo>
                    <a:pt x="4061460" y="0"/>
                  </a:lnTo>
                  <a:close/>
                </a:path>
              </a:pathLst>
            </a:custGeom>
            <a:solidFill>
              <a:srgbClr val="B7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522" y="1218691"/>
            <a:ext cx="24568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5" dirty="0">
                <a:solidFill>
                  <a:srgbClr val="FFFFFF"/>
                </a:solidFill>
              </a:rPr>
              <a:t>FUNDAMENTOS</a:t>
            </a:r>
            <a:endParaRPr sz="2700"/>
          </a:p>
        </p:txBody>
      </p:sp>
      <p:sp>
        <p:nvSpPr>
          <p:cNvPr id="6" name="object 6"/>
          <p:cNvSpPr txBox="1"/>
          <p:nvPr/>
        </p:nvSpPr>
        <p:spPr>
          <a:xfrm>
            <a:off x="928522" y="1589023"/>
            <a:ext cx="6013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solidFill>
                  <a:srgbClr val="FFFFFF"/>
                </a:solidFill>
                <a:latin typeface="Leelawadee UI"/>
                <a:cs typeface="Leelawadee UI"/>
              </a:rPr>
              <a:t>DEL</a:t>
            </a:r>
            <a:endParaRPr sz="2700">
              <a:latin typeface="Leelawadee UI"/>
              <a:cs typeface="Leelawade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8522" y="1959355"/>
            <a:ext cx="2085975" cy="11779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2920"/>
              </a:lnSpc>
              <a:spcBef>
                <a:spcPts val="459"/>
              </a:spcBef>
            </a:pPr>
            <a:r>
              <a:rPr sz="2700" spc="-10" dirty="0">
                <a:solidFill>
                  <a:srgbClr val="FFFFFF"/>
                </a:solidFill>
                <a:latin typeface="Leelawadee UI"/>
                <a:cs typeface="Leelawadee UI"/>
              </a:rPr>
              <a:t>DESARROLLO PSICOSOCIAL </a:t>
            </a:r>
            <a:r>
              <a:rPr sz="2700" dirty="0">
                <a:solidFill>
                  <a:srgbClr val="FFFFFF"/>
                </a:solidFill>
                <a:latin typeface="Leelawadee UI"/>
                <a:cs typeface="Leelawadee UI"/>
              </a:rPr>
              <a:t>DE</a:t>
            </a:r>
            <a:r>
              <a:rPr sz="2700" spc="-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Leelawadee UI"/>
                <a:cs typeface="Leelawadee UI"/>
              </a:rPr>
              <a:t>SROUFE</a:t>
            </a:r>
            <a:endParaRPr sz="2700">
              <a:latin typeface="Leelawadee UI"/>
              <a:cs typeface="Leelawade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4852" y="1233017"/>
            <a:ext cx="70142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Leelawadee UI"/>
                <a:cs typeface="Leelawadee UI"/>
              </a:rPr>
              <a:t>6-9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meses: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Participan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juegos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sociales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tratan</a:t>
            </a:r>
            <a:r>
              <a:rPr sz="2000" spc="-5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obtener </a:t>
            </a:r>
            <a:r>
              <a:rPr sz="2000" dirty="0">
                <a:latin typeface="Leelawadee UI"/>
                <a:cs typeface="Leelawadee UI"/>
              </a:rPr>
              <a:t>respuestas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la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gente.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Hablan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otros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bebés,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tocan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spc="-25" dirty="0">
                <a:latin typeface="Leelawadee UI"/>
                <a:cs typeface="Leelawadee UI"/>
              </a:rPr>
              <a:t>los</a:t>
            </a:r>
            <a:endParaRPr sz="2000">
              <a:latin typeface="Leelawadee UI"/>
              <a:cs typeface="Leelawade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3452" y="1964537"/>
            <a:ext cx="6612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Leelawadee UI"/>
                <a:cs typeface="Leelawadee UI"/>
              </a:rPr>
              <a:t>engatusan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para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hacer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que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respondan.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Expresan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emociones </a:t>
            </a:r>
            <a:r>
              <a:rPr sz="2000" dirty="0">
                <a:latin typeface="Leelawadee UI"/>
                <a:cs typeface="Leelawadee UI"/>
              </a:rPr>
              <a:t>más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diferenciadas,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tales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como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alegría,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temor,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enojo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spc="-50" dirty="0">
                <a:latin typeface="Leelawadee UI"/>
                <a:cs typeface="Leelawadee UI"/>
              </a:rPr>
              <a:t>y </a:t>
            </a:r>
            <a:r>
              <a:rPr sz="2000" spc="-10" dirty="0">
                <a:latin typeface="Leelawadee UI"/>
                <a:cs typeface="Leelawadee UI"/>
              </a:rPr>
              <a:t>sorpresa.</a:t>
            </a:r>
            <a:endParaRPr sz="2000">
              <a:latin typeface="Leelawadee UI"/>
              <a:cs typeface="Leelawade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4852" y="3682716"/>
            <a:ext cx="673544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95"/>
              </a:spcBef>
              <a:buClr>
                <a:srgbClr val="B71E42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dirty="0">
                <a:latin typeface="Leelawadee UI"/>
                <a:cs typeface="Leelawadee UI"/>
              </a:rPr>
              <a:t>9-12</a:t>
            </a:r>
            <a:r>
              <a:rPr sz="2000" spc="-5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meses: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Se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relacionan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más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estrechamente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spc="-25" dirty="0">
                <a:latin typeface="Leelawadee UI"/>
                <a:cs typeface="Leelawadee UI"/>
              </a:rPr>
              <a:t>su </a:t>
            </a:r>
            <a:r>
              <a:rPr sz="2000" dirty="0">
                <a:latin typeface="Leelawadee UI"/>
                <a:cs typeface="Leelawadee UI"/>
              </a:rPr>
              <a:t>cuidador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principal,</a:t>
            </a:r>
            <a:r>
              <a:rPr sz="2000" spc="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sienten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temor ante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desconocidos</a:t>
            </a:r>
            <a:r>
              <a:rPr sz="2000" spc="10" dirty="0">
                <a:latin typeface="Leelawadee UI"/>
                <a:cs typeface="Leelawadee UI"/>
              </a:rPr>
              <a:t> </a:t>
            </a:r>
            <a:r>
              <a:rPr sz="2000" spc="-50" dirty="0">
                <a:latin typeface="Leelawadee UI"/>
                <a:cs typeface="Leelawadee UI"/>
              </a:rPr>
              <a:t>y </a:t>
            </a:r>
            <a:r>
              <a:rPr sz="2000" dirty="0">
                <a:latin typeface="Leelawadee UI"/>
                <a:cs typeface="Leelawadee UI"/>
              </a:rPr>
              <a:t>actúan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tímidamente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situaciones</a:t>
            </a:r>
            <a:r>
              <a:rPr sz="2000" spc="-3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nuevas.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spc="-10" dirty="0">
                <a:latin typeface="Leelawadee UI"/>
                <a:cs typeface="Leelawadee UI"/>
              </a:rPr>
              <a:t>Cuando </a:t>
            </a:r>
            <a:r>
              <a:rPr sz="2000" dirty="0">
                <a:latin typeface="Leelawadee UI"/>
                <a:cs typeface="Leelawadee UI"/>
              </a:rPr>
              <a:t>cumplen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un</a:t>
            </a:r>
            <a:r>
              <a:rPr sz="2000" spc="-1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año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comunican</a:t>
            </a:r>
            <a:r>
              <a:rPr sz="2000" spc="-2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sus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emociones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con</a:t>
            </a:r>
            <a:r>
              <a:rPr sz="2000" spc="-10" dirty="0">
                <a:latin typeface="Leelawadee UI"/>
                <a:cs typeface="Leelawadee UI"/>
              </a:rPr>
              <a:t> mayor </a:t>
            </a:r>
            <a:r>
              <a:rPr sz="2000" dirty="0">
                <a:latin typeface="Leelawadee UI"/>
                <a:cs typeface="Leelawadee UI"/>
              </a:rPr>
              <a:t>claridad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muestran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estados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ánimo,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ambivalencia</a:t>
            </a:r>
            <a:r>
              <a:rPr sz="2000" spc="5" dirty="0">
                <a:latin typeface="Leelawadee UI"/>
                <a:cs typeface="Leelawadee UI"/>
              </a:rPr>
              <a:t> </a:t>
            </a:r>
            <a:r>
              <a:rPr sz="2000" spc="-50" dirty="0">
                <a:latin typeface="Leelawadee UI"/>
                <a:cs typeface="Leelawadee UI"/>
              </a:rPr>
              <a:t>y </a:t>
            </a:r>
            <a:r>
              <a:rPr sz="2000" dirty="0">
                <a:latin typeface="Leelawadee UI"/>
                <a:cs typeface="Leelawadee UI"/>
              </a:rPr>
              <a:t>matices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del </a:t>
            </a:r>
            <a:r>
              <a:rPr sz="2000" spc="-10" dirty="0">
                <a:latin typeface="Leelawadee UI"/>
                <a:cs typeface="Leelawadee UI"/>
              </a:rPr>
              <a:t>sentimiento.</a:t>
            </a:r>
            <a:endParaRPr sz="2000">
              <a:latin typeface="Leelawadee UI"/>
              <a:cs typeface="Leelawadee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pc="-35" dirty="0"/>
              <a:t>FUNDAMENTOS</a:t>
            </a:r>
            <a:r>
              <a:rPr spc="-130" dirty="0"/>
              <a:t> </a:t>
            </a:r>
            <a:r>
              <a:rPr dirty="0"/>
              <a:t>DEL</a:t>
            </a:r>
            <a:r>
              <a:rPr spc="-130" dirty="0"/>
              <a:t> </a:t>
            </a:r>
            <a:r>
              <a:rPr dirty="0"/>
              <a:t>DESARROLLO</a:t>
            </a:r>
            <a:r>
              <a:rPr spc="-150" dirty="0"/>
              <a:t> </a:t>
            </a:r>
            <a:r>
              <a:rPr dirty="0"/>
              <a:t>PSICOSOCIAL</a:t>
            </a:r>
            <a:r>
              <a:rPr spc="-135" dirty="0"/>
              <a:t> </a:t>
            </a:r>
            <a:r>
              <a:rPr spc="-25" dirty="0"/>
              <a:t>DE </a:t>
            </a:r>
            <a:r>
              <a:rPr spc="-10" dirty="0"/>
              <a:t>SROUFE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1837753"/>
            <a:ext cx="12192000" cy="5020310"/>
            <a:chOff x="0" y="1837753"/>
            <a:chExt cx="12192000" cy="5020310"/>
          </a:xfrm>
        </p:grpSpPr>
        <p:sp>
          <p:nvSpPr>
            <p:cNvPr id="4" name="object 4"/>
            <p:cNvSpPr/>
            <p:nvPr/>
          </p:nvSpPr>
          <p:spPr>
            <a:xfrm>
              <a:off x="1451610" y="1853946"/>
              <a:ext cx="9603740" cy="0"/>
            </a:xfrm>
            <a:custGeom>
              <a:avLst/>
              <a:gdLst/>
              <a:ahLst/>
              <a:cxnLst/>
              <a:rect l="l" t="t" r="r" b="b"/>
              <a:pathLst>
                <a:path w="9603740">
                  <a:moveTo>
                    <a:pt x="0" y="0"/>
                  </a:moveTo>
                  <a:lnTo>
                    <a:pt x="9603232" y="0"/>
                  </a:lnTo>
                </a:path>
              </a:pathLst>
            </a:custGeom>
            <a:ln w="3200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019299"/>
              <a:ext cx="12192000" cy="4838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52372" y="2820924"/>
              <a:ext cx="4572000" cy="2743200"/>
            </a:xfrm>
            <a:custGeom>
              <a:avLst/>
              <a:gdLst/>
              <a:ahLst/>
              <a:cxnLst/>
              <a:rect l="l" t="t" r="r" b="b"/>
              <a:pathLst>
                <a:path w="4572000" h="2743200">
                  <a:moveTo>
                    <a:pt x="4572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4572000" y="27432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DE46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2372" y="2820924"/>
              <a:ext cx="4572000" cy="2743200"/>
            </a:xfrm>
            <a:custGeom>
              <a:avLst/>
              <a:gdLst/>
              <a:ahLst/>
              <a:cxnLst/>
              <a:rect l="l" t="t" r="r" b="b"/>
              <a:pathLst>
                <a:path w="4572000" h="2743200">
                  <a:moveTo>
                    <a:pt x="0" y="2743200"/>
                  </a:moveTo>
                  <a:lnTo>
                    <a:pt x="4572000" y="27432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36191" y="2791785"/>
            <a:ext cx="4419600" cy="26663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750"/>
              </a:spcBef>
            </a:pP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12-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18</a:t>
            </a:r>
            <a:r>
              <a:rPr sz="2200" spc="-2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meses:</a:t>
            </a:r>
            <a:endParaRPr sz="2200">
              <a:latin typeface="Leelawadee UI"/>
              <a:cs typeface="Leelawadee UI"/>
            </a:endParaRPr>
          </a:p>
          <a:p>
            <a:pPr marR="5080" algn="just">
              <a:lnSpc>
                <a:spcPct val="89700"/>
              </a:lnSpc>
              <a:spcBef>
                <a:spcPts val="925"/>
              </a:spcBef>
            </a:pP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Exploran</a:t>
            </a:r>
            <a:r>
              <a:rPr sz="2200" spc="37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su</a:t>
            </a:r>
            <a:r>
              <a:rPr sz="2200" spc="37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medio</a:t>
            </a:r>
            <a:r>
              <a:rPr sz="2200" spc="36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ambiente,</a:t>
            </a:r>
            <a:r>
              <a:rPr sz="2200" spc="38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Leelawadee UI"/>
                <a:cs typeface="Leelawadee UI"/>
              </a:rPr>
              <a:t>para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lo</a:t>
            </a:r>
            <a:r>
              <a:rPr sz="2200" spc="5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cual</a:t>
            </a:r>
            <a:r>
              <a:rPr sz="2200" spc="6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se</a:t>
            </a:r>
            <a:r>
              <a:rPr sz="2200" spc="5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apoyan</a:t>
            </a:r>
            <a:r>
              <a:rPr sz="2200" spc="5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en</a:t>
            </a:r>
            <a:r>
              <a:rPr sz="2200" spc="6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las</a:t>
            </a:r>
            <a:r>
              <a:rPr sz="2200" spc="6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personas</a:t>
            </a:r>
            <a:r>
              <a:rPr sz="2200" spc="6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Leelawadee UI"/>
                <a:cs typeface="Leelawadee UI"/>
              </a:rPr>
              <a:t>a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las</a:t>
            </a:r>
            <a:r>
              <a:rPr sz="2200" spc="15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que</a:t>
            </a:r>
            <a:r>
              <a:rPr sz="2200" spc="16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están</a:t>
            </a:r>
            <a:r>
              <a:rPr sz="2200" spc="16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más</a:t>
            </a:r>
            <a:r>
              <a:rPr sz="2200" spc="16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apegados.</a:t>
            </a:r>
            <a:r>
              <a:rPr sz="2200" spc="155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spc="-50" dirty="0">
                <a:solidFill>
                  <a:srgbClr val="FFFFFF"/>
                </a:solidFill>
                <a:latin typeface="Leelawadee UI"/>
                <a:cs typeface="Leelawadee UI"/>
              </a:rPr>
              <a:t>A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medida</a:t>
            </a:r>
            <a:r>
              <a:rPr sz="2200" spc="26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que</a:t>
            </a:r>
            <a:r>
              <a:rPr sz="2200" spc="2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dominan</a:t>
            </a:r>
            <a:r>
              <a:rPr sz="2200" spc="2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el</a:t>
            </a:r>
            <a:r>
              <a:rPr sz="2200" spc="2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medio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ambiente</a:t>
            </a:r>
            <a:r>
              <a:rPr sz="2200" spc="18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adquieren</a:t>
            </a:r>
            <a:r>
              <a:rPr sz="2200" spc="17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más</a:t>
            </a:r>
            <a:r>
              <a:rPr sz="2200" spc="18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confianza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y</a:t>
            </a:r>
            <a:r>
              <a:rPr sz="2200" spc="2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se</a:t>
            </a:r>
            <a:r>
              <a:rPr sz="2200" spc="2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muestran</a:t>
            </a:r>
            <a:r>
              <a:rPr sz="2200" spc="22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más</a:t>
            </a:r>
            <a:r>
              <a:rPr sz="2200" spc="22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entusiastas</a:t>
            </a:r>
            <a:r>
              <a:rPr sz="2200" spc="229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Leelawadee UI"/>
                <a:cs typeface="Leelawadee UI"/>
              </a:rPr>
              <a:t>por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afirmarse.</a:t>
            </a:r>
            <a:endParaRPr sz="2200">
              <a:latin typeface="Leelawadee UI"/>
              <a:cs typeface="Leelawadee U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473952" y="2813304"/>
            <a:ext cx="4587240" cy="2758440"/>
            <a:chOff x="6473952" y="2813304"/>
            <a:chExt cx="4587240" cy="2758440"/>
          </a:xfrm>
        </p:grpSpPr>
        <p:sp>
          <p:nvSpPr>
            <p:cNvPr id="10" name="object 10"/>
            <p:cNvSpPr/>
            <p:nvPr/>
          </p:nvSpPr>
          <p:spPr>
            <a:xfrm>
              <a:off x="6481572" y="2820924"/>
              <a:ext cx="4572000" cy="2743200"/>
            </a:xfrm>
            <a:custGeom>
              <a:avLst/>
              <a:gdLst/>
              <a:ahLst/>
              <a:cxnLst/>
              <a:rect l="l" t="t" r="r" b="b"/>
              <a:pathLst>
                <a:path w="4572000" h="2743200">
                  <a:moveTo>
                    <a:pt x="4572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4572000" y="27432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BB71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1572" y="2820924"/>
              <a:ext cx="4572000" cy="2743200"/>
            </a:xfrm>
            <a:custGeom>
              <a:avLst/>
              <a:gdLst/>
              <a:ahLst/>
              <a:cxnLst/>
              <a:rect l="l" t="t" r="r" b="b"/>
              <a:pathLst>
                <a:path w="4572000" h="2743200">
                  <a:moveTo>
                    <a:pt x="0" y="2743200"/>
                  </a:moveTo>
                  <a:lnTo>
                    <a:pt x="4572000" y="2743200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566281" y="2791785"/>
            <a:ext cx="4419600" cy="26663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750"/>
              </a:spcBef>
            </a:pP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18-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36</a:t>
            </a:r>
            <a:r>
              <a:rPr sz="2200" spc="-3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meses:</a:t>
            </a:r>
            <a:endParaRPr sz="2200">
              <a:latin typeface="Leelawadee UI"/>
              <a:cs typeface="Leelawadee UI"/>
            </a:endParaRPr>
          </a:p>
          <a:p>
            <a:pPr marR="5080" algn="just">
              <a:lnSpc>
                <a:spcPct val="89700"/>
              </a:lnSpc>
              <a:spcBef>
                <a:spcPts val="925"/>
              </a:spcBef>
            </a:pP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En</a:t>
            </a:r>
            <a:r>
              <a:rPr sz="2200" spc="19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ocasiones</a:t>
            </a:r>
            <a:r>
              <a:rPr sz="2200" spc="19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muestran</a:t>
            </a:r>
            <a:r>
              <a:rPr sz="2200" spc="19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ansiedad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porque</a:t>
            </a:r>
            <a:r>
              <a:rPr sz="2200" spc="9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se</a:t>
            </a:r>
            <a:r>
              <a:rPr sz="2200" spc="10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dan</a:t>
            </a:r>
            <a:r>
              <a:rPr sz="2200" spc="10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cuenta</a:t>
            </a:r>
            <a:r>
              <a:rPr sz="2200" spc="10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de</a:t>
            </a:r>
            <a:r>
              <a:rPr sz="2200" spc="10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lo</a:t>
            </a:r>
            <a:r>
              <a:rPr sz="2200" spc="10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mucho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que</a:t>
            </a:r>
            <a:r>
              <a:rPr sz="2200" spc="1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se</a:t>
            </a:r>
            <a:r>
              <a:rPr sz="2200" spc="1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están</a:t>
            </a:r>
            <a:r>
              <a:rPr sz="2200" spc="1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separando</a:t>
            </a:r>
            <a:r>
              <a:rPr sz="2200" spc="1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de</a:t>
            </a:r>
            <a:r>
              <a:rPr sz="2200" spc="17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spc="-25" dirty="0">
                <a:solidFill>
                  <a:srgbClr val="FFFFFF"/>
                </a:solidFill>
                <a:latin typeface="Leelawadee UI"/>
                <a:cs typeface="Leelawadee UI"/>
              </a:rPr>
              <a:t>sus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cuidadores.</a:t>
            </a:r>
            <a:r>
              <a:rPr sz="2200" spc="21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Elaboran</a:t>
            </a:r>
            <a:r>
              <a:rPr sz="2200" spc="22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su</a:t>
            </a:r>
            <a:r>
              <a:rPr sz="2200" spc="2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conciencia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de</a:t>
            </a:r>
            <a:r>
              <a:rPr sz="2200" spc="204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sus</a:t>
            </a:r>
            <a:r>
              <a:rPr sz="2200" spc="204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limitaciones</a:t>
            </a:r>
            <a:r>
              <a:rPr sz="2200" spc="21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mediante</a:t>
            </a:r>
            <a:r>
              <a:rPr sz="2200" spc="210" dirty="0">
                <a:solidFill>
                  <a:srgbClr val="FFFFFF"/>
                </a:solidFill>
                <a:latin typeface="Leelawadee UI"/>
                <a:cs typeface="Leelawadee UI"/>
              </a:rPr>
              <a:t>  </a:t>
            </a:r>
            <a:r>
              <a:rPr sz="2200" spc="-25" dirty="0">
                <a:solidFill>
                  <a:srgbClr val="FFFFFF"/>
                </a:solidFill>
                <a:latin typeface="Leelawadee UI"/>
                <a:cs typeface="Leelawadee UI"/>
              </a:rPr>
              <a:t>la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fantasía,</a:t>
            </a:r>
            <a:r>
              <a:rPr sz="2200" spc="10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el</a:t>
            </a:r>
            <a:r>
              <a:rPr sz="2200" spc="10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juego</a:t>
            </a:r>
            <a:r>
              <a:rPr sz="2200" spc="11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y</a:t>
            </a:r>
            <a:r>
              <a:rPr sz="2200" spc="1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la</a:t>
            </a:r>
            <a:r>
              <a:rPr sz="2200" spc="114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identificación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con</a:t>
            </a:r>
            <a:r>
              <a:rPr sz="2200" spc="-20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dirty="0">
                <a:solidFill>
                  <a:srgbClr val="FFFFFF"/>
                </a:solidFill>
                <a:latin typeface="Leelawadee UI"/>
                <a:cs typeface="Leelawadee UI"/>
              </a:rPr>
              <a:t>los</a:t>
            </a:r>
            <a:r>
              <a:rPr sz="2200" spc="-5" dirty="0">
                <a:solidFill>
                  <a:srgbClr val="FFFFFF"/>
                </a:solidFill>
                <a:latin typeface="Leelawadee UI"/>
                <a:cs typeface="Leelawadee U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eelawadee UI"/>
                <a:cs typeface="Leelawadee UI"/>
              </a:rPr>
              <a:t>adultos.</a:t>
            </a:r>
            <a:endParaRPr sz="2200">
              <a:latin typeface="Leelawadee UI"/>
              <a:cs typeface="Leelawade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REFERENCIAS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30477" y="2008733"/>
            <a:ext cx="87268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20000"/>
              </a:lnSpc>
              <a:spcBef>
                <a:spcPts val="100"/>
              </a:spcBef>
              <a:buClr>
                <a:srgbClr val="B71E42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dirty="0">
                <a:latin typeface="Leelawadee UI"/>
                <a:cs typeface="Leelawadee UI"/>
              </a:rPr>
              <a:t>Papalia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Feldman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(2012)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Capítulo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5. Desarrollo físico</a:t>
            </a:r>
            <a:r>
              <a:rPr sz="2000" spc="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y</a:t>
            </a:r>
            <a:r>
              <a:rPr sz="2000" spc="-2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cognitivo</a:t>
            </a:r>
            <a:r>
              <a:rPr sz="2000" spc="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en</a:t>
            </a:r>
            <a:r>
              <a:rPr sz="2000" spc="-10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los</a:t>
            </a:r>
            <a:r>
              <a:rPr sz="2000" spc="-5" dirty="0">
                <a:latin typeface="Leelawadee UI"/>
                <a:cs typeface="Leelawadee UI"/>
              </a:rPr>
              <a:t> </a:t>
            </a:r>
            <a:r>
              <a:rPr sz="2000" spc="-20" dirty="0">
                <a:latin typeface="Leelawadee UI"/>
                <a:cs typeface="Leelawadee UI"/>
              </a:rPr>
              <a:t>tres </a:t>
            </a:r>
            <a:r>
              <a:rPr sz="2000" dirty="0">
                <a:latin typeface="Leelawadee UI"/>
                <a:cs typeface="Leelawadee UI"/>
              </a:rPr>
              <a:t>primeros</a:t>
            </a:r>
            <a:r>
              <a:rPr sz="2000" spc="-3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años</a:t>
            </a:r>
            <a:r>
              <a:rPr sz="2000" spc="-45" dirty="0">
                <a:latin typeface="Leelawadee UI"/>
                <a:cs typeface="Leelawadee UI"/>
              </a:rPr>
              <a:t> </a:t>
            </a:r>
            <a:r>
              <a:rPr sz="2000" dirty="0">
                <a:latin typeface="Leelawadee UI"/>
                <a:cs typeface="Leelawadee UI"/>
              </a:rPr>
              <a:t>de</a:t>
            </a:r>
            <a:r>
              <a:rPr sz="2000" spc="-40" dirty="0">
                <a:latin typeface="Leelawadee UI"/>
                <a:cs typeface="Leelawadee UI"/>
              </a:rPr>
              <a:t> </a:t>
            </a:r>
            <a:r>
              <a:rPr sz="2000" spc="-20" dirty="0">
                <a:latin typeface="Leelawadee UI"/>
                <a:cs typeface="Leelawadee UI"/>
              </a:rPr>
              <a:t>vida</a:t>
            </a:r>
            <a:endParaRPr sz="2000">
              <a:latin typeface="Leelawadee UI"/>
              <a:cs typeface="Leelawadee U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4658" y="1847850"/>
            <a:ext cx="9607550" cy="0"/>
          </a:xfrm>
          <a:custGeom>
            <a:avLst/>
            <a:gdLst/>
            <a:ahLst/>
            <a:cxnLst/>
            <a:rect l="l" t="t" r="r" b="b"/>
            <a:pathLst>
              <a:path w="9607550">
                <a:moveTo>
                  <a:pt x="0" y="0"/>
                </a:moveTo>
                <a:lnTo>
                  <a:pt x="9607550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JEAN</a:t>
            </a:r>
            <a:r>
              <a:rPr spc="-25" dirty="0"/>
              <a:t> </a:t>
            </a:r>
            <a:r>
              <a:rPr spc="-10" dirty="0"/>
              <a:t>PIAGET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7548" y="2186939"/>
            <a:ext cx="2113788" cy="3253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20921" y="2035302"/>
            <a:ext cx="697166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Leelawadee UI"/>
                <a:cs typeface="Leelawadee UI"/>
              </a:rPr>
              <a:t>Psicólogo</a:t>
            </a:r>
            <a:r>
              <a:rPr sz="1800" spc="-6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constructivista</a:t>
            </a:r>
            <a:r>
              <a:rPr sz="1800" spc="-6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suizo</a:t>
            </a:r>
            <a:r>
              <a:rPr sz="1800" spc="-6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cuyos</a:t>
            </a:r>
            <a:r>
              <a:rPr sz="1800" spc="-4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pormenorizados</a:t>
            </a:r>
            <a:r>
              <a:rPr sz="1800" spc="-5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estudios</a:t>
            </a:r>
            <a:r>
              <a:rPr sz="1800" spc="-55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sobre </a:t>
            </a:r>
            <a:r>
              <a:rPr sz="1800" dirty="0">
                <a:latin typeface="Leelawadee UI"/>
                <a:cs typeface="Leelawadee UI"/>
              </a:rPr>
              <a:t>el</a:t>
            </a:r>
            <a:r>
              <a:rPr sz="1800" spc="-3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desarrollo</a:t>
            </a:r>
            <a:r>
              <a:rPr sz="1800" spc="-3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intelectual</a:t>
            </a:r>
            <a:r>
              <a:rPr sz="1800" spc="-4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y</a:t>
            </a:r>
            <a:r>
              <a:rPr sz="1800" spc="-1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cognitivo</a:t>
            </a:r>
            <a:r>
              <a:rPr sz="1800" spc="-3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del</a:t>
            </a:r>
            <a:r>
              <a:rPr sz="1800" spc="-1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niño</a:t>
            </a:r>
            <a:r>
              <a:rPr sz="1800" spc="-4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ejercieron</a:t>
            </a:r>
            <a:r>
              <a:rPr sz="1800" spc="-1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una</a:t>
            </a:r>
            <a:r>
              <a:rPr sz="1800" spc="-25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influencia </a:t>
            </a:r>
            <a:r>
              <a:rPr sz="1800" dirty="0">
                <a:latin typeface="Leelawadee UI"/>
                <a:cs typeface="Leelawadee UI"/>
              </a:rPr>
              <a:t>trascendental</a:t>
            </a:r>
            <a:r>
              <a:rPr sz="1800" spc="-3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en</a:t>
            </a:r>
            <a:r>
              <a:rPr sz="1800" spc="-3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la</a:t>
            </a:r>
            <a:r>
              <a:rPr sz="1800" spc="-2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psicología</a:t>
            </a:r>
            <a:r>
              <a:rPr sz="1800" spc="-5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evolutiva</a:t>
            </a:r>
            <a:r>
              <a:rPr sz="1800" spc="-4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y</a:t>
            </a:r>
            <a:r>
              <a:rPr sz="1800" spc="-2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en</a:t>
            </a:r>
            <a:r>
              <a:rPr sz="1800" spc="-3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la</a:t>
            </a:r>
            <a:r>
              <a:rPr sz="1800" spc="-4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pedagogía</a:t>
            </a:r>
            <a:r>
              <a:rPr sz="1800" spc="-15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moderna.</a:t>
            </a:r>
            <a:endParaRPr sz="18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dirty="0">
                <a:latin typeface="Leelawadee UI"/>
                <a:cs typeface="Leelawadee UI"/>
              </a:rPr>
              <a:t>•Doctorado</a:t>
            </a:r>
            <a:r>
              <a:rPr sz="1800" spc="-4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en</a:t>
            </a:r>
            <a:r>
              <a:rPr sz="1800" spc="-5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Ciencias</a:t>
            </a:r>
            <a:r>
              <a:rPr sz="1800" spc="-65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Naturales</a:t>
            </a:r>
            <a:endParaRPr sz="18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Leelawadee UI"/>
                <a:cs typeface="Leelawadee UI"/>
              </a:rPr>
              <a:t>•Profesor</a:t>
            </a:r>
            <a:r>
              <a:rPr sz="1800" spc="-4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de</a:t>
            </a:r>
            <a:r>
              <a:rPr sz="1800" spc="-2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psicología,</a:t>
            </a:r>
            <a:r>
              <a:rPr sz="1800" spc="-4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filosofía,</a:t>
            </a:r>
            <a:r>
              <a:rPr sz="1800" spc="-70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sociología.</a:t>
            </a:r>
            <a:endParaRPr sz="18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Leelawadee UI"/>
                <a:cs typeface="Leelawadee UI"/>
              </a:rPr>
              <a:t>•Dir.</a:t>
            </a:r>
            <a:r>
              <a:rPr sz="1800" spc="-5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Centro</a:t>
            </a:r>
            <a:r>
              <a:rPr sz="1800" spc="-6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de</a:t>
            </a:r>
            <a:r>
              <a:rPr sz="1800" spc="-5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Epistemología</a:t>
            </a:r>
            <a:r>
              <a:rPr sz="1800" spc="-55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Genética</a:t>
            </a:r>
            <a:endParaRPr sz="18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spc="-10" dirty="0">
                <a:latin typeface="Leelawadee UI"/>
                <a:cs typeface="Leelawadee UI"/>
              </a:rPr>
              <a:t>Contribución:</a:t>
            </a:r>
            <a:endParaRPr sz="18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Leelawadee UI"/>
                <a:cs typeface="Leelawadee UI"/>
              </a:rPr>
              <a:t>Mostró</a:t>
            </a:r>
            <a:r>
              <a:rPr sz="1800" spc="-4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que</a:t>
            </a:r>
            <a:r>
              <a:rPr sz="1800" spc="-2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el</a:t>
            </a:r>
            <a:r>
              <a:rPr sz="1800" spc="-2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niño</a:t>
            </a:r>
            <a:r>
              <a:rPr sz="1800" spc="-3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tiene</a:t>
            </a:r>
            <a:r>
              <a:rPr sz="1800" spc="-4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maneras</a:t>
            </a:r>
            <a:r>
              <a:rPr sz="1800" spc="-2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de</a:t>
            </a:r>
            <a:r>
              <a:rPr sz="1800" spc="-1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pensar</a:t>
            </a:r>
            <a:r>
              <a:rPr sz="1800" spc="-3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específicas</a:t>
            </a:r>
            <a:r>
              <a:rPr sz="1800" spc="-20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que</a:t>
            </a:r>
            <a:r>
              <a:rPr sz="1800" spc="-20" dirty="0">
                <a:latin typeface="Leelawadee UI"/>
                <a:cs typeface="Leelawadee UI"/>
              </a:rPr>
              <a:t> </a:t>
            </a:r>
            <a:r>
              <a:rPr sz="1800" spc="-25" dirty="0">
                <a:latin typeface="Leelawadee UI"/>
                <a:cs typeface="Leelawadee UI"/>
              </a:rPr>
              <a:t>lo</a:t>
            </a:r>
            <a:endParaRPr sz="1800">
              <a:latin typeface="Leelawadee UI"/>
              <a:cs typeface="Leelawadee U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Leelawadee UI"/>
                <a:cs typeface="Leelawadee UI"/>
              </a:rPr>
              <a:t>diferencian</a:t>
            </a:r>
            <a:r>
              <a:rPr sz="1800" spc="-55" dirty="0">
                <a:latin typeface="Leelawadee UI"/>
                <a:cs typeface="Leelawadee UI"/>
              </a:rPr>
              <a:t> </a:t>
            </a:r>
            <a:r>
              <a:rPr sz="1800" dirty="0">
                <a:latin typeface="Leelawadee UI"/>
                <a:cs typeface="Leelawadee UI"/>
              </a:rPr>
              <a:t>del</a:t>
            </a:r>
            <a:r>
              <a:rPr sz="1800" spc="-40" dirty="0">
                <a:latin typeface="Leelawadee UI"/>
                <a:cs typeface="Leelawadee UI"/>
              </a:rPr>
              <a:t> </a:t>
            </a:r>
            <a:r>
              <a:rPr sz="1800" spc="-10" dirty="0">
                <a:latin typeface="Leelawadee UI"/>
                <a:cs typeface="Leelawadee UI"/>
              </a:rPr>
              <a:t>adulto</a:t>
            </a:r>
            <a:endParaRPr sz="1800">
              <a:latin typeface="Leelawadee UI"/>
              <a:cs typeface="Leelawade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66" y="1917319"/>
            <a:ext cx="1961514" cy="141541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spc="-20" dirty="0"/>
              <a:t>JEAN PIAGET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0" y="478536"/>
            <a:ext cx="12192000" cy="6379845"/>
            <a:chOff x="0" y="478536"/>
            <a:chExt cx="12192000" cy="6379845"/>
          </a:xfrm>
        </p:grpSpPr>
        <p:sp>
          <p:nvSpPr>
            <p:cNvPr id="4" name="object 4"/>
            <p:cNvSpPr/>
            <p:nvPr/>
          </p:nvSpPr>
          <p:spPr>
            <a:xfrm>
              <a:off x="1453133" y="3528821"/>
              <a:ext cx="3521710" cy="0"/>
            </a:xfrm>
            <a:custGeom>
              <a:avLst/>
              <a:gdLst/>
              <a:ahLst/>
              <a:cxnLst/>
              <a:rect l="l" t="t" r="r" b="b"/>
              <a:pathLst>
                <a:path w="3521710">
                  <a:moveTo>
                    <a:pt x="0" y="0"/>
                  </a:moveTo>
                  <a:lnTo>
                    <a:pt x="3521455" y="0"/>
                  </a:lnTo>
                </a:path>
              </a:pathLst>
            </a:custGeom>
            <a:ln w="3200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623" y="478536"/>
              <a:ext cx="6231635" cy="5404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0052" y="783336"/>
              <a:ext cx="5519928" cy="45247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4476" y="1117091"/>
              <a:ext cx="4820412" cy="38648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126483"/>
              <a:ext cx="12192000" cy="7315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12800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8561" y="3205733"/>
            <a:ext cx="3269615" cy="0"/>
          </a:xfrm>
          <a:custGeom>
            <a:avLst/>
            <a:gdLst/>
            <a:ahLst/>
            <a:cxnLst/>
            <a:rect l="l" t="t" r="r" b="b"/>
            <a:pathLst>
              <a:path w="3269615">
                <a:moveTo>
                  <a:pt x="0" y="0"/>
                </a:moveTo>
                <a:lnTo>
                  <a:pt x="3269488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3491" y="1395476"/>
            <a:ext cx="2997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/>
              <a:t>CONCEPTOS</a:t>
            </a:r>
            <a:r>
              <a:rPr sz="2400" spc="-70" dirty="0"/>
              <a:t> </a:t>
            </a:r>
            <a:r>
              <a:rPr sz="2400" spc="-10" dirty="0"/>
              <a:t>BÁSICOS </a:t>
            </a:r>
            <a:r>
              <a:rPr sz="2400" dirty="0"/>
              <a:t>DE</a:t>
            </a:r>
            <a:r>
              <a:rPr sz="2400" spc="-15" dirty="0"/>
              <a:t> </a:t>
            </a:r>
            <a:r>
              <a:rPr sz="2400" dirty="0"/>
              <a:t>LA</a:t>
            </a:r>
            <a:r>
              <a:rPr sz="2400" spc="-20" dirty="0"/>
              <a:t> </a:t>
            </a:r>
            <a:r>
              <a:rPr sz="2400" dirty="0"/>
              <a:t>TEORÍA</a:t>
            </a:r>
            <a:r>
              <a:rPr sz="2400" spc="-15" dirty="0"/>
              <a:t> </a:t>
            </a:r>
            <a:r>
              <a:rPr sz="2400" spc="-25" dirty="0"/>
              <a:t>DE </a:t>
            </a:r>
            <a:r>
              <a:rPr sz="2400" spc="-10" dirty="0"/>
              <a:t>PIAGET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2389377" y="3283153"/>
            <a:ext cx="2252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Leelawadee UI"/>
                <a:cs typeface="Leelawadee UI"/>
              </a:rPr>
              <a:t>Esquema</a:t>
            </a:r>
            <a:endParaRPr sz="44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6715" y="943483"/>
            <a:ext cx="60458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Representa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lo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puede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repetirse</a:t>
            </a:r>
            <a:r>
              <a:rPr sz="1800" spc="11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10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generalizarse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105" dirty="0">
                <a:latin typeface="Calibri"/>
                <a:cs typeface="Calibri"/>
              </a:rPr>
              <a:t>  </a:t>
            </a:r>
            <a:r>
              <a:rPr sz="1800" spc="-25" dirty="0">
                <a:latin typeface="Calibri"/>
                <a:cs typeface="Calibri"/>
              </a:rPr>
              <a:t>una </a:t>
            </a:r>
            <a:r>
              <a:rPr sz="1800" dirty="0">
                <a:latin typeface="Calibri"/>
                <a:cs typeface="Calibri"/>
              </a:rPr>
              <a:t>acción,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ejemplo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empujar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objeto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instrumento;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el </a:t>
            </a:r>
            <a:r>
              <a:rPr sz="1800" dirty="0">
                <a:latin typeface="Calibri"/>
                <a:cs typeface="Calibri"/>
              </a:rPr>
              <a:t>mapa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ciudad.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Los</a:t>
            </a:r>
            <a:r>
              <a:rPr sz="1800" spc="3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esquemas</a:t>
            </a:r>
            <a:r>
              <a:rPr sz="1800" spc="3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inicialmente</a:t>
            </a:r>
            <a:r>
              <a:rPr sz="1800" spc="33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son</a:t>
            </a:r>
            <a:r>
              <a:rPr sz="1800" spc="320" dirty="0">
                <a:latin typeface="Calibri"/>
                <a:cs typeface="Calibri"/>
              </a:rPr>
              <a:t>    </a:t>
            </a:r>
            <a:r>
              <a:rPr sz="1800" dirty="0">
                <a:latin typeface="Calibri"/>
                <a:cs typeface="Calibri"/>
              </a:rPr>
              <a:t>reflejos</a:t>
            </a:r>
            <a:r>
              <a:rPr sz="1800" spc="320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se</a:t>
            </a:r>
            <a:r>
              <a:rPr sz="1800" spc="320" dirty="0">
                <a:latin typeface="Calibri"/>
                <a:cs typeface="Calibri"/>
              </a:rPr>
              <a:t>  </a:t>
            </a:r>
            <a:r>
              <a:rPr sz="1800" spc="-10" dirty="0">
                <a:latin typeface="Calibri"/>
                <a:cs typeface="Calibri"/>
              </a:rPr>
              <a:t>constituyen</a:t>
            </a:r>
            <a:endParaRPr sz="18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posteriormente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operaciones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mentales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776" y="2639567"/>
            <a:ext cx="5000244" cy="2814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8561" y="3205733"/>
            <a:ext cx="3269615" cy="0"/>
          </a:xfrm>
          <a:custGeom>
            <a:avLst/>
            <a:gdLst/>
            <a:ahLst/>
            <a:cxnLst/>
            <a:rect l="l" t="t" r="r" b="b"/>
            <a:pathLst>
              <a:path w="3269615">
                <a:moveTo>
                  <a:pt x="0" y="0"/>
                </a:moveTo>
                <a:lnTo>
                  <a:pt x="3269488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491" y="1395476"/>
            <a:ext cx="2997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Leelawadee UI"/>
                <a:cs typeface="Leelawadee UI"/>
              </a:rPr>
              <a:t>CONCEPTOS</a:t>
            </a:r>
            <a:r>
              <a:rPr sz="2400" spc="-70" dirty="0">
                <a:latin typeface="Leelawadee UI"/>
                <a:cs typeface="Leelawadee UI"/>
              </a:rPr>
              <a:t> </a:t>
            </a:r>
            <a:r>
              <a:rPr sz="2400" spc="-10" dirty="0">
                <a:latin typeface="Leelawadee UI"/>
                <a:cs typeface="Leelawadee UI"/>
              </a:rPr>
              <a:t>BÁSICOS </a:t>
            </a:r>
            <a:r>
              <a:rPr sz="2400" dirty="0">
                <a:latin typeface="Leelawadee UI"/>
                <a:cs typeface="Leelawadee UI"/>
              </a:rPr>
              <a:t>DE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LA</a:t>
            </a:r>
            <a:r>
              <a:rPr sz="2400" spc="-20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TEORÍA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spc="-25" dirty="0">
                <a:latin typeface="Leelawadee UI"/>
                <a:cs typeface="Leelawadee UI"/>
              </a:rPr>
              <a:t>DE </a:t>
            </a:r>
            <a:r>
              <a:rPr sz="2400" spc="-10" dirty="0">
                <a:latin typeface="Leelawadee UI"/>
                <a:cs typeface="Leelawadee UI"/>
              </a:rPr>
              <a:t>PIAGET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8982" y="3283153"/>
            <a:ext cx="23742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Leelawadee UI"/>
                <a:cs typeface="Leelawadee UI"/>
              </a:rPr>
              <a:t>Equilibrio</a:t>
            </a:r>
            <a:endParaRPr sz="44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3459" y="834644"/>
            <a:ext cx="60458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Es</a:t>
            </a:r>
            <a:r>
              <a:rPr sz="2400" spc="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unidad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organización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niño</a:t>
            </a:r>
            <a:r>
              <a:rPr sz="2400" spc="95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como </a:t>
            </a:r>
            <a:r>
              <a:rPr sz="2400" dirty="0">
                <a:latin typeface="Calibri"/>
                <a:cs typeface="Calibri"/>
              </a:rPr>
              <a:t>sujeto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cognoscente.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mecanismo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ayuda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mantener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balance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medio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externo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y </a:t>
            </a:r>
            <a:r>
              <a:rPr sz="2400" dirty="0">
                <a:latin typeface="Calibri"/>
                <a:cs typeface="Calibri"/>
              </a:rPr>
              <a:t>las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estructuras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internas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pensamiento.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9519" y="2694432"/>
            <a:ext cx="2907792" cy="27599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3491" y="1395476"/>
            <a:ext cx="2997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Leelawadee UI"/>
                <a:cs typeface="Leelawadee UI"/>
              </a:rPr>
              <a:t>CONCEPTOS</a:t>
            </a:r>
            <a:r>
              <a:rPr sz="2400" spc="-70" dirty="0">
                <a:latin typeface="Leelawadee UI"/>
                <a:cs typeface="Leelawadee UI"/>
              </a:rPr>
              <a:t> </a:t>
            </a:r>
            <a:r>
              <a:rPr sz="2400" spc="-10" dirty="0">
                <a:latin typeface="Leelawadee UI"/>
                <a:cs typeface="Leelawadee UI"/>
              </a:rPr>
              <a:t>BÁSICOS </a:t>
            </a:r>
            <a:r>
              <a:rPr sz="2400" dirty="0">
                <a:latin typeface="Leelawadee UI"/>
                <a:cs typeface="Leelawadee UI"/>
              </a:rPr>
              <a:t>DE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LA</a:t>
            </a:r>
            <a:r>
              <a:rPr sz="2400" spc="-20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TEORÍA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spc="-25" dirty="0">
                <a:latin typeface="Leelawadee UI"/>
                <a:cs typeface="Leelawadee UI"/>
              </a:rPr>
              <a:t>DE </a:t>
            </a:r>
            <a:r>
              <a:rPr sz="2400" spc="-10" dirty="0">
                <a:latin typeface="Leelawadee UI"/>
                <a:cs typeface="Leelawadee UI"/>
              </a:rPr>
              <a:t>PIAGET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76200" y="3149384"/>
            <a:ext cx="7772400" cy="825867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60"/>
              </a:spcBef>
            </a:pPr>
            <a:r>
              <a:rPr sz="4400" spc="-10" dirty="0" err="1">
                <a:latin typeface="Leelawadee UI"/>
                <a:cs typeface="Leelawadee UI"/>
              </a:rPr>
              <a:t>Organizació</a:t>
            </a:r>
            <a:r>
              <a:rPr lang="es-EC" sz="4400" spc="-10" dirty="0">
                <a:latin typeface="Leelawadee UI"/>
                <a:cs typeface="Leelawadee UI"/>
              </a:rPr>
              <a:t>n</a:t>
            </a:r>
            <a:endParaRPr sz="4400" dirty="0">
              <a:latin typeface="Leelawadee UI"/>
              <a:cs typeface="Leelawade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3459" y="834644"/>
            <a:ext cx="60458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Facilita</a:t>
            </a:r>
            <a:r>
              <a:rPr sz="2400" spc="509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509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niño</a:t>
            </a:r>
            <a:r>
              <a:rPr sz="2400" spc="509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conservar</a:t>
            </a:r>
            <a:r>
              <a:rPr sz="2400" spc="5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1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sistemas </a:t>
            </a:r>
            <a:r>
              <a:rPr sz="2400" dirty="0">
                <a:latin typeface="Calibri"/>
                <a:cs typeface="Calibri"/>
              </a:rPr>
              <a:t>coherentes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información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interacción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 </a:t>
            </a:r>
            <a:r>
              <a:rPr sz="2400" dirty="0">
                <a:latin typeface="Calibri"/>
                <a:cs typeface="Calibri"/>
              </a:rPr>
              <a:t>esta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medio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8561" y="3205733"/>
            <a:ext cx="3269615" cy="0"/>
          </a:xfrm>
          <a:custGeom>
            <a:avLst/>
            <a:gdLst/>
            <a:ahLst/>
            <a:cxnLst/>
            <a:rect l="l" t="t" r="r" b="b"/>
            <a:pathLst>
              <a:path w="3269615">
                <a:moveTo>
                  <a:pt x="0" y="0"/>
                </a:moveTo>
                <a:lnTo>
                  <a:pt x="3269488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491" y="1395476"/>
            <a:ext cx="2997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Leelawadee UI"/>
                <a:cs typeface="Leelawadee UI"/>
              </a:rPr>
              <a:t>CONCEPTOS</a:t>
            </a:r>
            <a:r>
              <a:rPr sz="2400" spc="-70" dirty="0">
                <a:latin typeface="Leelawadee UI"/>
                <a:cs typeface="Leelawadee UI"/>
              </a:rPr>
              <a:t> </a:t>
            </a:r>
            <a:r>
              <a:rPr sz="2400" spc="-10" dirty="0">
                <a:latin typeface="Leelawadee UI"/>
                <a:cs typeface="Leelawadee UI"/>
              </a:rPr>
              <a:t>BÁSICOS </a:t>
            </a:r>
            <a:r>
              <a:rPr sz="2400" dirty="0">
                <a:latin typeface="Leelawadee UI"/>
                <a:cs typeface="Leelawadee UI"/>
              </a:rPr>
              <a:t>DE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LA</a:t>
            </a:r>
            <a:r>
              <a:rPr sz="2400" spc="-20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TEORÍA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spc="-25" dirty="0">
                <a:latin typeface="Leelawadee UI"/>
                <a:cs typeface="Leelawadee UI"/>
              </a:rPr>
              <a:t>DE </a:t>
            </a:r>
            <a:r>
              <a:rPr sz="2400" spc="-10" dirty="0">
                <a:latin typeface="Leelawadee UI"/>
                <a:cs typeface="Leelawadee UI"/>
              </a:rPr>
              <a:t>PIAGET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1970" y="3283153"/>
            <a:ext cx="2849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Leelawadee UI"/>
                <a:cs typeface="Leelawadee UI"/>
              </a:rPr>
              <a:t>Adaptación</a:t>
            </a:r>
            <a:endParaRPr sz="44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3459" y="834644"/>
            <a:ext cx="6045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80085" algn="l"/>
                <a:tab pos="1931035" algn="l"/>
                <a:tab pos="2234565" algn="l"/>
                <a:tab pos="3140075" algn="l"/>
                <a:tab pos="3609340" algn="l"/>
                <a:tab pos="3982720" algn="l"/>
                <a:tab pos="5521960" algn="l"/>
                <a:tab pos="5816600" algn="l"/>
              </a:tabLst>
            </a:pPr>
            <a:r>
              <a:rPr sz="2400" spc="-20" dirty="0">
                <a:latin typeface="Calibri"/>
                <a:cs typeface="Calibri"/>
              </a:rPr>
              <a:t>Esta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presente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través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la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asimilación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la </a:t>
            </a:r>
            <a:r>
              <a:rPr sz="2400" dirty="0">
                <a:latin typeface="Calibri"/>
                <a:cs typeface="Calibri"/>
              </a:rPr>
              <a:t>acomodación.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Busca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equilibrio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cambio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1908"/>
            <a:ext cx="12192000" cy="12700"/>
          </a:xfrm>
          <a:custGeom>
            <a:avLst/>
            <a:gdLst/>
            <a:ahLst/>
            <a:cxnLst/>
            <a:rect l="l" t="t" r="r" b="b"/>
            <a:pathLst>
              <a:path w="12192000" h="12700">
                <a:moveTo>
                  <a:pt x="0" y="12191"/>
                </a:moveTo>
                <a:lnTo>
                  <a:pt x="12192000" y="12191"/>
                </a:lnTo>
                <a:lnTo>
                  <a:pt x="12192000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8561" y="3205733"/>
            <a:ext cx="3269615" cy="0"/>
          </a:xfrm>
          <a:custGeom>
            <a:avLst/>
            <a:gdLst/>
            <a:ahLst/>
            <a:cxnLst/>
            <a:rect l="l" t="t" r="r" b="b"/>
            <a:pathLst>
              <a:path w="3269615">
                <a:moveTo>
                  <a:pt x="0" y="0"/>
                </a:moveTo>
                <a:lnTo>
                  <a:pt x="3269488" y="0"/>
                </a:lnTo>
              </a:path>
            </a:pathLst>
          </a:custGeom>
          <a:ln w="32004">
            <a:solidFill>
              <a:srgbClr val="B71E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491" y="1395476"/>
            <a:ext cx="299783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Leelawadee UI"/>
                <a:cs typeface="Leelawadee UI"/>
              </a:rPr>
              <a:t>CONCEPTOS</a:t>
            </a:r>
            <a:r>
              <a:rPr sz="2400" spc="-70" dirty="0">
                <a:latin typeface="Leelawadee UI"/>
                <a:cs typeface="Leelawadee UI"/>
              </a:rPr>
              <a:t> </a:t>
            </a:r>
            <a:r>
              <a:rPr sz="2400" spc="-10" dirty="0">
                <a:latin typeface="Leelawadee UI"/>
                <a:cs typeface="Leelawadee UI"/>
              </a:rPr>
              <a:t>BÁSICOS </a:t>
            </a:r>
            <a:r>
              <a:rPr sz="2400" dirty="0">
                <a:latin typeface="Leelawadee UI"/>
                <a:cs typeface="Leelawadee UI"/>
              </a:rPr>
              <a:t>DE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LA</a:t>
            </a:r>
            <a:r>
              <a:rPr sz="2400" spc="-20" dirty="0">
                <a:latin typeface="Leelawadee UI"/>
                <a:cs typeface="Leelawadee UI"/>
              </a:rPr>
              <a:t> </a:t>
            </a:r>
            <a:r>
              <a:rPr sz="2400" dirty="0">
                <a:latin typeface="Leelawadee UI"/>
                <a:cs typeface="Leelawadee UI"/>
              </a:rPr>
              <a:t>TEORÍA</a:t>
            </a:r>
            <a:r>
              <a:rPr sz="2400" spc="-15" dirty="0">
                <a:latin typeface="Leelawadee UI"/>
                <a:cs typeface="Leelawadee UI"/>
              </a:rPr>
              <a:t> </a:t>
            </a:r>
            <a:r>
              <a:rPr sz="2400" spc="-25" dirty="0">
                <a:latin typeface="Leelawadee UI"/>
                <a:cs typeface="Leelawadee UI"/>
              </a:rPr>
              <a:t>DE </a:t>
            </a:r>
            <a:r>
              <a:rPr sz="2400" spc="-10" dirty="0">
                <a:latin typeface="Leelawadee UI"/>
                <a:cs typeface="Leelawadee UI"/>
              </a:rPr>
              <a:t>PIAGET</a:t>
            </a:r>
            <a:endParaRPr sz="2400">
              <a:latin typeface="Leelawadee UI"/>
              <a:cs typeface="Leelawade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1301" y="3283153"/>
            <a:ext cx="28619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Leelawadee UI"/>
                <a:cs typeface="Leelawadee UI"/>
              </a:rPr>
              <a:t>Asimilación</a:t>
            </a:r>
            <a:endParaRPr sz="4400">
              <a:latin typeface="Leelawadee UI"/>
              <a:cs typeface="Leelawade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3459" y="834644"/>
            <a:ext cx="31686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2920" algn="l"/>
                <a:tab pos="948055" algn="l"/>
                <a:tab pos="1490980" algn="l"/>
                <a:tab pos="1892935" algn="l"/>
                <a:tab pos="2159635" algn="l"/>
                <a:tab pos="2428240" algn="l"/>
              </a:tabLst>
            </a:pPr>
            <a:r>
              <a:rPr sz="2400" spc="-25" dirty="0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el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modo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en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como </a:t>
            </a:r>
            <a:r>
              <a:rPr sz="2400" spc="-10" dirty="0">
                <a:latin typeface="Calibri"/>
                <a:cs typeface="Calibri"/>
              </a:rPr>
              <a:t>estímulos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del</a:t>
            </a:r>
            <a:r>
              <a:rPr sz="2400" dirty="0">
                <a:latin typeface="Calibri"/>
                <a:cs typeface="Calibri"/>
              </a:rPr>
              <a:t>		</a:t>
            </a:r>
            <a:r>
              <a:rPr sz="2400" spc="-20" dirty="0">
                <a:latin typeface="Calibri"/>
                <a:cs typeface="Calibri"/>
              </a:rPr>
              <a:t>entorno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50985" y="834644"/>
            <a:ext cx="10210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  <a:tabLst>
                <a:tab pos="457200" algn="l"/>
              </a:tabLst>
            </a:pPr>
            <a:r>
              <a:rPr sz="2400" spc="-25" dirty="0">
                <a:latin typeface="Calibri"/>
                <a:cs typeface="Calibri"/>
              </a:rPr>
              <a:t>el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niño </a:t>
            </a:r>
            <a:r>
              <a:rPr sz="2400" spc="-25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2026" y="1200403"/>
            <a:ext cx="144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</a:tabLst>
            </a:pPr>
            <a:r>
              <a:rPr sz="2400" spc="-10" dirty="0">
                <a:latin typeface="Calibri"/>
                <a:cs typeface="Calibri"/>
              </a:rPr>
              <a:t>relación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50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8661" y="834644"/>
            <a:ext cx="1498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124585" algn="l"/>
              </a:tabLst>
            </a:pPr>
            <a:r>
              <a:rPr sz="2400" spc="-10" dirty="0">
                <a:latin typeface="Calibri"/>
                <a:cs typeface="Calibri"/>
              </a:rPr>
              <a:t>afronta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los</a:t>
            </a:r>
            <a:endParaRPr sz="2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</a:pPr>
            <a:r>
              <a:rPr sz="2400" spc="-25" dirty="0">
                <a:latin typeface="Calibri"/>
                <a:cs typeface="Calibri"/>
              </a:rPr>
              <a:t>su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3459" y="1566164"/>
            <a:ext cx="2404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organización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actual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1063</Words>
  <Application>Microsoft Office PowerPoint</Application>
  <PresentationFormat>Panorámica</PresentationFormat>
  <Paragraphs>93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 MT</vt:lpstr>
      <vt:lpstr>Calibri</vt:lpstr>
      <vt:lpstr>Leelawadee UI</vt:lpstr>
      <vt:lpstr>Office Theme</vt:lpstr>
      <vt:lpstr>ETAPAS DEL DESARROLLO HUMANO</vt:lpstr>
      <vt:lpstr>Presentación de PowerPoint</vt:lpstr>
      <vt:lpstr>JEAN PIAGET</vt:lpstr>
      <vt:lpstr>JEAN PIAGET</vt:lpstr>
      <vt:lpstr>CONCEPTOS BÁSICOS DE LA TEORÍA DE PIAGET</vt:lpstr>
      <vt:lpstr>Es  la  unidad  de  organización  del  niño  como sujeto cognoscente. Es el mecanismo que ayuda a mantener el balance entre el medio externo y las estructuras internas del pensamiento.</vt:lpstr>
      <vt:lpstr>Presentación de PowerPoint</vt:lpstr>
      <vt:lpstr>Esta presente a través de la asimilación y la acomodación. Busca el equilibrio y el cambio</vt:lpstr>
      <vt:lpstr>Es el modo en como estímulos del  entorno</vt:lpstr>
      <vt:lpstr>Implica una</vt:lpstr>
      <vt:lpstr>PIAGET: ETAPA PSICOMOTRIZ 0-2 AÑOS</vt:lpstr>
      <vt:lpstr>USO DE REFLEJOS 0-1 MESES</vt:lpstr>
      <vt:lpstr>REACCIONES CIRCULARES PRIMARIAS 1-4 MESES</vt:lpstr>
      <vt:lpstr>REACCIONES CIRCULARES SECUNDARIAS 4 A 8 MESES</vt:lpstr>
      <vt:lpstr>COORDINACIÓN DE ESQUEMAS SECUNDARIOS 8 A 12 MESES</vt:lpstr>
      <vt:lpstr>COMBINACIONES MENTALES 12 A 18 MESES</vt:lpstr>
      <vt:lpstr>REACCIONES CIRCULARES TERCIARIAS 18 A 24 MESES</vt:lpstr>
      <vt:lpstr>ALAN SROUFE</vt:lpstr>
      <vt:lpstr>FUNDAMENTOS</vt:lpstr>
      <vt:lpstr>FUNDAMENTOS</vt:lpstr>
      <vt:lpstr>FUNDAMENTOS DEL DESARROLLO PSICOSOCIAL DE SROUFE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ETAPAS DEL DESARROLLO HUMANO</dc:title>
  <cp:lastModifiedBy>Aracely Carolina Rodriguez Vintimilla</cp:lastModifiedBy>
  <cp:revision>2</cp:revision>
  <dcterms:created xsi:type="dcterms:W3CDTF">2025-06-13T12:00:25Z</dcterms:created>
  <dcterms:modified xsi:type="dcterms:W3CDTF">2025-06-13T14:35:57Z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2025-06-13T00:00:00Z</vt:filetime>
  </property>
  <property fmtid="{D5CDD505-2E9C-101B-9397-08002B2CF9AE}" pid="5" name="Producer">
    <vt:lpwstr>Microsoft® PowerPoint® 2013</vt:lpwstr>
  </property>
</Properties>
</file>