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9"/>
  </p:notesMasterIdLst>
  <p:sldIdLst>
    <p:sldId id="284" r:id="rId2"/>
    <p:sldId id="272" r:id="rId3"/>
    <p:sldId id="257" r:id="rId4"/>
    <p:sldId id="273" r:id="rId5"/>
    <p:sldId id="274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C3735-215C-4D6E-BDFB-5273CAEE284D}" type="datetimeFigureOut">
              <a:rPr lang="es-MX" smtClean="0"/>
              <a:t>06/06/2025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E04372-D7D2-4B95-9C55-1946DC06A3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1057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06604-70A9-4C46-8177-AF49211BD8A3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3080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06604-70A9-4C46-8177-AF49211BD8A3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3235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06604-70A9-4C46-8177-AF49211BD8A3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7525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E2B8-1056-4303-8485-1E97B1CF792F}" type="datetimeFigureOut">
              <a:rPr lang="es-MX" smtClean="0"/>
              <a:pPr/>
              <a:t>06/06/2025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F38B-09E9-49A0-8268-4B5AB65AEFF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8354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E2B8-1056-4303-8485-1E97B1CF792F}" type="datetimeFigureOut">
              <a:rPr lang="es-MX" smtClean="0"/>
              <a:pPr/>
              <a:t>06/06/2025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F38B-09E9-49A0-8268-4B5AB65AEFF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2859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E2B8-1056-4303-8485-1E97B1CF792F}" type="datetimeFigureOut">
              <a:rPr lang="es-MX" smtClean="0"/>
              <a:pPr/>
              <a:t>06/06/2025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F38B-09E9-49A0-8268-4B5AB65AEFF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2674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E2B8-1056-4303-8485-1E97B1CF792F}" type="datetimeFigureOut">
              <a:rPr lang="es-MX" smtClean="0"/>
              <a:pPr/>
              <a:t>06/06/2025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F38B-09E9-49A0-8268-4B5AB65AEFF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7508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E2B8-1056-4303-8485-1E97B1CF792F}" type="datetimeFigureOut">
              <a:rPr lang="es-MX" smtClean="0"/>
              <a:pPr/>
              <a:t>06/06/2025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F38B-09E9-49A0-8268-4B5AB65AEFF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9698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E2B8-1056-4303-8485-1E97B1CF792F}" type="datetimeFigureOut">
              <a:rPr lang="es-MX" smtClean="0"/>
              <a:pPr/>
              <a:t>06/06/2025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F38B-09E9-49A0-8268-4B5AB65AEFF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3876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E2B8-1056-4303-8485-1E97B1CF792F}" type="datetimeFigureOut">
              <a:rPr lang="es-MX" smtClean="0"/>
              <a:pPr/>
              <a:t>06/06/2025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F38B-09E9-49A0-8268-4B5AB65AEFF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5007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E2B8-1056-4303-8485-1E97B1CF792F}" type="datetimeFigureOut">
              <a:rPr lang="es-MX" smtClean="0"/>
              <a:pPr/>
              <a:t>06/06/2025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F38B-09E9-49A0-8268-4B5AB65AEFF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7500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E2B8-1056-4303-8485-1E97B1CF792F}" type="datetimeFigureOut">
              <a:rPr lang="es-MX" smtClean="0"/>
              <a:pPr/>
              <a:t>06/06/2025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F38B-09E9-49A0-8268-4B5AB65AEFF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2643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E2B8-1056-4303-8485-1E97B1CF792F}" type="datetimeFigureOut">
              <a:rPr lang="es-MX" smtClean="0"/>
              <a:pPr/>
              <a:t>06/06/2025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F38B-09E9-49A0-8268-4B5AB65AEFF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0074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E2B8-1056-4303-8485-1E97B1CF792F}" type="datetimeFigureOut">
              <a:rPr lang="es-MX" smtClean="0"/>
              <a:pPr/>
              <a:t>06/06/2025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F38B-09E9-49A0-8268-4B5AB65AEFF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1033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E2B8-1056-4303-8485-1E97B1CF792F}" type="datetimeFigureOut">
              <a:rPr lang="es-MX" smtClean="0"/>
              <a:pPr/>
              <a:t>06/06/2025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F38B-09E9-49A0-8268-4B5AB65AEFF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5698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E2B8-1056-4303-8485-1E97B1CF792F}" type="datetimeFigureOut">
              <a:rPr lang="es-MX" smtClean="0"/>
              <a:pPr/>
              <a:t>06/06/2025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F38B-09E9-49A0-8268-4B5AB65AEFF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0780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E2B8-1056-4303-8485-1E97B1CF792F}" type="datetimeFigureOut">
              <a:rPr lang="es-MX" smtClean="0"/>
              <a:pPr/>
              <a:t>06/06/2025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F38B-09E9-49A0-8268-4B5AB65AEFF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3624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E2B8-1056-4303-8485-1E97B1CF792F}" type="datetimeFigureOut">
              <a:rPr lang="es-MX" smtClean="0"/>
              <a:pPr/>
              <a:t>06/06/2025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F38B-09E9-49A0-8268-4B5AB65AEFF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1602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E2B8-1056-4303-8485-1E97B1CF792F}" type="datetimeFigureOut">
              <a:rPr lang="es-MX" smtClean="0"/>
              <a:pPr/>
              <a:t>06/06/2025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F38B-09E9-49A0-8268-4B5AB65AEFF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7711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E2B8-1056-4303-8485-1E97B1CF792F}" type="datetimeFigureOut">
              <a:rPr lang="es-MX" smtClean="0"/>
              <a:pPr/>
              <a:t>06/06/2025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F38B-09E9-49A0-8268-4B5AB65AEFF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3998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836E2B8-1056-4303-8485-1E97B1CF792F}" type="datetimeFigureOut">
              <a:rPr lang="es-MX" smtClean="0"/>
              <a:pPr/>
              <a:t>06/06/2025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28EF38B-09E9-49A0-8268-4B5AB65AEFF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00276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14747" y="1287873"/>
            <a:ext cx="84034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ETAPA  PRENATAL</a:t>
            </a:r>
          </a:p>
        </p:txBody>
      </p:sp>
      <p:pic>
        <p:nvPicPr>
          <p:cNvPr id="8" name="Picture 2" descr="http://enfermeria.me/wp-content/uploads/2014/08/Crecimiento-del-fet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2807" y="3789040"/>
            <a:ext cx="5074520" cy="2838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466A9AB5-AE8C-4C8C-8478-33A57B638D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10" name="Subtítulo 9">
            <a:extLst>
              <a:ext uri="{FF2B5EF4-FFF2-40B4-BE49-F238E27FC236}">
                <a16:creationId xmlns:a16="http://schemas.microsoft.com/office/drawing/2014/main" id="{53D1B3D0-C7F3-409C-BE38-FF750E43CB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14848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95536" y="260648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chemeClr val="bg1"/>
                </a:solidFill>
              </a:rPr>
              <a:t>Formación del tejido que se ha de convertir en las vértebras y algunos otros huesos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chemeClr val="bg1"/>
                </a:solidFill>
              </a:rPr>
              <a:t>Desarrollo posterior del corazón que ahora late a un ritmo regular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chemeClr val="bg1"/>
                </a:solidFill>
              </a:rPr>
              <a:t>Movimiento de sangre rudimentaria a través de los vasos mayores.</a:t>
            </a:r>
          </a:p>
        </p:txBody>
      </p:sp>
      <p:pic>
        <p:nvPicPr>
          <p:cNvPr id="4" name="Picture 4" descr="feto9se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640" y="3140968"/>
            <a:ext cx="5688632" cy="3357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s-MX" b="1" dirty="0">
                <a:solidFill>
                  <a:srgbClr val="002060"/>
                </a:solidFill>
              </a:rPr>
              <a:t>Semana 6</a:t>
            </a:r>
            <a:br>
              <a:rPr lang="es-MX" b="1" dirty="0"/>
            </a:br>
            <a:endParaRPr lang="es-MX" dirty="0"/>
          </a:p>
        </p:txBody>
      </p:sp>
      <p:sp>
        <p:nvSpPr>
          <p:cNvPr id="3" name="2 Rectángulo"/>
          <p:cNvSpPr/>
          <p:nvPr/>
        </p:nvSpPr>
        <p:spPr>
          <a:xfrm>
            <a:off x="107504" y="836712"/>
            <a:ext cx="5030067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chemeClr val="bg1"/>
                </a:solidFill>
              </a:rPr>
              <a:t>Los brazos y las piernas se han alargado y se pueden distinguir las áreas de los pies y de las manos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chemeClr val="bg1"/>
                </a:solidFill>
              </a:rPr>
              <a:t>Las manos y los pies tienen dedos (dígitos), pero pueden aún estar adheridos por membranas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chemeClr val="bg1"/>
                </a:solidFill>
              </a:rPr>
              <a:t>El cerebro continúa formándose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chemeClr val="bg1"/>
                </a:solidFill>
              </a:rPr>
              <a:t>Comienza la formación de los pulmones.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571" y="699690"/>
            <a:ext cx="3682901" cy="510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6554867" cy="1224136"/>
          </a:xfrm>
        </p:spPr>
        <p:txBody>
          <a:bodyPr>
            <a:normAutofit/>
          </a:bodyPr>
          <a:lstStyle/>
          <a:p>
            <a:r>
              <a:rPr lang="es-MX" b="1" dirty="0">
                <a:solidFill>
                  <a:srgbClr val="002060"/>
                </a:solidFill>
              </a:rPr>
              <a:t>Semana 7</a:t>
            </a:r>
            <a:br>
              <a:rPr lang="es-MX" b="1" dirty="0"/>
            </a:br>
            <a:endParaRPr lang="es-MX" dirty="0"/>
          </a:p>
        </p:txBody>
      </p:sp>
      <p:sp>
        <p:nvSpPr>
          <p:cNvPr id="3" name="2 Rectángulo"/>
          <p:cNvSpPr/>
          <p:nvPr/>
        </p:nvSpPr>
        <p:spPr>
          <a:xfrm>
            <a:off x="4644008" y="548680"/>
            <a:ext cx="43204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>
                <a:solidFill>
                  <a:schemeClr val="bg1"/>
                </a:solidFill>
              </a:rPr>
              <a:t>Se forman los pezones y folículos pilosos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>
                <a:solidFill>
                  <a:schemeClr val="bg1"/>
                </a:solidFill>
              </a:rPr>
              <a:t>Los codos y los dedos de los pies son visibles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>
                <a:solidFill>
                  <a:schemeClr val="bg1"/>
                </a:solidFill>
              </a:rPr>
              <a:t>Todos los órganos esenciales se han comenzado a formar.</a:t>
            </a:r>
          </a:p>
        </p:txBody>
      </p:sp>
      <p:pic>
        <p:nvPicPr>
          <p:cNvPr id="6" name="Picture 4" descr="http://www.monografias.com/trabajos14/crecimientohum/Image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37" y="1004831"/>
            <a:ext cx="3455988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/>
          </a:bodyPr>
          <a:lstStyle/>
          <a:p>
            <a:r>
              <a:rPr lang="es-MX" b="1" dirty="0">
                <a:solidFill>
                  <a:srgbClr val="002060"/>
                </a:solidFill>
              </a:rPr>
              <a:t>Semana 8</a:t>
            </a:r>
            <a:br>
              <a:rPr lang="es-MX" b="1" dirty="0"/>
            </a:br>
            <a:endParaRPr lang="es-MX" dirty="0"/>
          </a:p>
        </p:txBody>
      </p:sp>
      <p:sp>
        <p:nvSpPr>
          <p:cNvPr id="3" name="2 Rectángulo"/>
          <p:cNvSpPr/>
          <p:nvPr/>
        </p:nvSpPr>
        <p:spPr>
          <a:xfrm>
            <a:off x="214282" y="1142985"/>
            <a:ext cx="435771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chemeClr val="bg1"/>
                </a:solidFill>
              </a:rPr>
              <a:t>Los párpados están más desarrollados.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chemeClr val="bg1"/>
                </a:solidFill>
              </a:rPr>
              <a:t>Las características externas del oído. comienzan a tomar su forma final.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chemeClr val="bg1"/>
                </a:solidFill>
              </a:rPr>
              <a:t>Continúa el desarrollo de las características faciales.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chemeClr val="bg1"/>
                </a:solidFill>
              </a:rPr>
              <a:t>Los intestinos rotan.</a:t>
            </a:r>
          </a:p>
        </p:txBody>
      </p:sp>
      <p:pic>
        <p:nvPicPr>
          <p:cNvPr id="4" name="Picture 2" descr="http://www.monografias.com/trabajos14/crecimientohum/Image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1268760"/>
            <a:ext cx="4717758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/>
          </a:bodyPr>
          <a:lstStyle/>
          <a:p>
            <a:r>
              <a:rPr lang="es-MX" b="1" dirty="0">
                <a:solidFill>
                  <a:srgbClr val="002060"/>
                </a:solidFill>
              </a:rPr>
              <a:t>Semanas 9 a 12</a:t>
            </a:r>
            <a:br>
              <a:rPr lang="es-MX" b="1" dirty="0">
                <a:solidFill>
                  <a:schemeClr val="bg1"/>
                </a:solidFill>
              </a:rPr>
            </a:b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51520" y="1196752"/>
            <a:ext cx="46805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1"/>
                </a:solidFill>
              </a:rPr>
              <a:t>Los párpados se cierran y no se vuelven a abrir casi hasta la semana 28.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1"/>
                </a:solidFill>
              </a:rPr>
              <a:t>La cara está bien formada.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1"/>
                </a:solidFill>
              </a:rPr>
              <a:t>Las extremidades son largas y delgadas.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1"/>
                </a:solidFill>
              </a:rPr>
              <a:t>Los genitales aparecen bien diferenciados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1"/>
                </a:solidFill>
              </a:rPr>
              <a:t>Los glóbulos rojos se producen en el hígado.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1"/>
                </a:solidFill>
              </a:rPr>
              <a:t>El tamaño de la cabeza corresponde casi a la mitad del tamaño del feto.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1"/>
                </a:solidFill>
              </a:rPr>
              <a:t>El feto puede empuñar los dedos.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chemeClr val="bg1"/>
                </a:solidFill>
              </a:rPr>
              <a:t>Aparecen los brotes dentarios.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128" y="1213812"/>
            <a:ext cx="3554672" cy="4735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/>
          </a:bodyPr>
          <a:lstStyle/>
          <a:p>
            <a:r>
              <a:rPr lang="es-MX" b="1" dirty="0">
                <a:solidFill>
                  <a:srgbClr val="002060"/>
                </a:solidFill>
              </a:rPr>
              <a:t>Semana 20</a:t>
            </a:r>
            <a:br>
              <a:rPr lang="es-MX" b="1" dirty="0"/>
            </a:br>
            <a:endParaRPr lang="es-MX" dirty="0"/>
          </a:p>
        </p:txBody>
      </p:sp>
      <p:sp>
        <p:nvSpPr>
          <p:cNvPr id="3" name="2 Rectángulo"/>
          <p:cNvSpPr/>
          <p:nvPr/>
        </p:nvSpPr>
        <p:spPr>
          <a:xfrm>
            <a:off x="5217190" y="1196752"/>
            <a:ext cx="392681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bg1"/>
                </a:solidFill>
              </a:rPr>
              <a:t>El lanugo cubre todo el cuerpo.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bg1"/>
                </a:solidFill>
              </a:rPr>
              <a:t>Aparecen las cejas y las pestañas.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bg1"/>
                </a:solidFill>
              </a:rPr>
              <a:t>Aparecen las uñas en pies y manos.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bg1"/>
                </a:solidFill>
              </a:rPr>
              <a:t>El feto es más activo con mayor desarrollo muscular.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bg1"/>
                </a:solidFill>
              </a:rPr>
              <a:t>La mujer puede sentir al feto moviéndose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bg1"/>
                </a:solidFill>
              </a:rPr>
              <a:t>Los latidos cardíacos fetales se pueden escucha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48" y="1484784"/>
            <a:ext cx="4040785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9007"/>
            <a:ext cx="6554867" cy="1524000"/>
          </a:xfrm>
        </p:spPr>
        <p:txBody>
          <a:bodyPr>
            <a:normAutofit/>
          </a:bodyPr>
          <a:lstStyle/>
          <a:p>
            <a:r>
              <a:rPr lang="es-MX" b="1" dirty="0">
                <a:solidFill>
                  <a:srgbClr val="002060"/>
                </a:solidFill>
              </a:rPr>
              <a:t>Semana 24</a:t>
            </a:r>
            <a:br>
              <a:rPr lang="es-MX" b="1" dirty="0"/>
            </a:br>
            <a:endParaRPr lang="es-MX" dirty="0"/>
          </a:p>
        </p:txBody>
      </p:sp>
      <p:sp>
        <p:nvSpPr>
          <p:cNvPr id="3" name="2 Rectángulo"/>
          <p:cNvSpPr/>
          <p:nvPr/>
        </p:nvSpPr>
        <p:spPr>
          <a:xfrm>
            <a:off x="323528" y="1268760"/>
            <a:ext cx="48965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chemeClr val="bg1"/>
                </a:solidFill>
              </a:rPr>
              <a:t>Las cejas y las pestañas están bien formadas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chemeClr val="bg1"/>
                </a:solidFill>
              </a:rPr>
              <a:t>Todas las partes del ojo están desarrolladas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chemeClr val="bg1"/>
                </a:solidFill>
              </a:rPr>
              <a:t>El feto presenta el reflejo prensil y de sobresalto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chemeClr val="bg1"/>
                </a:solidFill>
              </a:rPr>
              <a:t>Se comienzan a formar las huellas de la piel plantar y de la piel palmar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chemeClr val="bg1"/>
                </a:solidFill>
              </a:rPr>
              <a:t>Se forman los alvéolos pulmonares</a:t>
            </a:r>
          </a:p>
        </p:txBody>
      </p:sp>
      <p:pic>
        <p:nvPicPr>
          <p:cNvPr id="5" name="Picture 4" descr="desarrollo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0072" y="1262811"/>
            <a:ext cx="3566120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16632"/>
            <a:ext cx="6554867" cy="1524000"/>
          </a:xfrm>
        </p:spPr>
        <p:txBody>
          <a:bodyPr>
            <a:normAutofit/>
          </a:bodyPr>
          <a:lstStyle/>
          <a:p>
            <a:r>
              <a:rPr lang="es-MX" b="1" dirty="0">
                <a:solidFill>
                  <a:srgbClr val="002060"/>
                </a:solidFill>
              </a:rPr>
              <a:t>Semanas 29 a 32</a:t>
            </a:r>
            <a:br>
              <a:rPr lang="es-MX" b="1" dirty="0"/>
            </a:br>
            <a:endParaRPr lang="es-MX" dirty="0"/>
          </a:p>
        </p:txBody>
      </p:sp>
      <p:sp>
        <p:nvSpPr>
          <p:cNvPr id="3" name="2 Rectángulo"/>
          <p:cNvSpPr/>
          <p:nvPr/>
        </p:nvSpPr>
        <p:spPr>
          <a:xfrm>
            <a:off x="297144" y="1124744"/>
            <a:ext cx="43468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bg1"/>
                </a:solidFill>
              </a:rPr>
              <a:t>Se presenta un aumento rápido en la cantidad de grasa corporal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bg1"/>
                </a:solidFill>
              </a:rPr>
              <a:t>Se presentan movimientos respiratorios rítmicos, pero los pulmones no están totalmente maduros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bg1"/>
                </a:solidFill>
              </a:rPr>
              <a:t>Los huesos están completamente desarrollados, pero aún son blandos y flexibles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bg1"/>
                </a:solidFill>
              </a:rPr>
              <a:t>El cuerpo del feto comienza a almacenar hierro, calcio y fósforo</a:t>
            </a:r>
          </a:p>
        </p:txBody>
      </p:sp>
      <p:pic>
        <p:nvPicPr>
          <p:cNvPr id="5" name="Picture 4" descr="Week 32: Fetus is about 11 3/4 inches from head to rump and weighs about 4 1/2 pound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33872"/>
            <a:ext cx="421196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60648"/>
            <a:ext cx="6554867" cy="1524000"/>
          </a:xfrm>
        </p:spPr>
        <p:txBody>
          <a:bodyPr>
            <a:normAutofit/>
          </a:bodyPr>
          <a:lstStyle/>
          <a:p>
            <a:r>
              <a:rPr lang="es-MX" b="1" dirty="0">
                <a:solidFill>
                  <a:srgbClr val="002060"/>
                </a:solidFill>
              </a:rPr>
              <a:t>Semana 36</a:t>
            </a:r>
            <a:br>
              <a:rPr lang="es-MX" b="1" dirty="0"/>
            </a:br>
            <a:endParaRPr lang="es-MX" dirty="0"/>
          </a:p>
        </p:txBody>
      </p:sp>
      <p:sp>
        <p:nvSpPr>
          <p:cNvPr id="3" name="2 Rectángulo"/>
          <p:cNvSpPr/>
          <p:nvPr/>
        </p:nvSpPr>
        <p:spPr>
          <a:xfrm>
            <a:off x="323528" y="1484784"/>
            <a:ext cx="88204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chemeClr val="bg1"/>
                </a:solidFill>
              </a:rPr>
              <a:t>El lanugo comienza a desaparecer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chemeClr val="bg1"/>
                </a:solidFill>
              </a:rPr>
              <a:t>Se presenta un aumento en la grasa corporal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chemeClr val="bg1"/>
                </a:solidFill>
              </a:rPr>
              <a:t>Las uñas de las manos alcanzan las puntas de los dedos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429000"/>
            <a:ext cx="6192688" cy="319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0"/>
            <a:ext cx="6554867" cy="1524000"/>
          </a:xfrm>
        </p:spPr>
        <p:txBody>
          <a:bodyPr>
            <a:normAutofit/>
          </a:bodyPr>
          <a:lstStyle/>
          <a:p>
            <a:r>
              <a:rPr lang="es-MX" b="1" dirty="0">
                <a:solidFill>
                  <a:srgbClr val="002060"/>
                </a:solidFill>
              </a:rPr>
              <a:t>Semanas 37 a 40</a:t>
            </a:r>
            <a:br>
              <a:rPr lang="es-MX" b="1" dirty="0"/>
            </a:br>
            <a:endParaRPr lang="es-MX" dirty="0"/>
          </a:p>
        </p:txBody>
      </p:sp>
      <p:sp>
        <p:nvSpPr>
          <p:cNvPr id="3" name="2 Rectángulo"/>
          <p:cNvSpPr/>
          <p:nvPr/>
        </p:nvSpPr>
        <p:spPr>
          <a:xfrm>
            <a:off x="4280516" y="1124744"/>
            <a:ext cx="486348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bg1"/>
                </a:solidFill>
              </a:rPr>
              <a:t>El lanugo desaparece excepto en la parte superior de los brazos y en los hombros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bg1"/>
                </a:solidFill>
              </a:rPr>
              <a:t>Las uñas de las manos se extienden más allá de las puntas de los dedos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bg1"/>
                </a:solidFill>
              </a:rPr>
              <a:t>Se presentan pequeñas yemas o brotes mamarios en ambos sexos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bg1"/>
                </a:solidFill>
              </a:rPr>
              <a:t>El cabello de la cabeza ahora es más grueso, más áspero y más grasoso.</a:t>
            </a:r>
          </a:p>
        </p:txBody>
      </p:sp>
      <p:pic>
        <p:nvPicPr>
          <p:cNvPr id="4" name="Picture 2" descr="semana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10" y="1340768"/>
            <a:ext cx="4067944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/>
          <a:lstStyle/>
          <a:p>
            <a:r>
              <a:rPr lang="es-ES" dirty="0"/>
              <a:t>ETAPA PRENATAL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1560" y="1412776"/>
            <a:ext cx="7776864" cy="482453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MX" sz="3600" b="1" dirty="0"/>
              <a:t>  comprende el periodo de tiempo que transcurre desde el momento de la fecundación hasta el nacimiento. </a:t>
            </a:r>
          </a:p>
          <a:p>
            <a:endParaRPr lang="es-ES" sz="3600" b="1" dirty="0"/>
          </a:p>
        </p:txBody>
      </p:sp>
      <p:pic>
        <p:nvPicPr>
          <p:cNvPr id="4" name="3 Imagen" descr="http://1.bp.blogspot.com/-Q0IWgwVEi5U/UBFCVZ-n_CI/AAAAAAAAEqk/hC0OPV7u9eU/s1600/15+_Medium_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73016"/>
            <a:ext cx="6984776" cy="24084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4644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3 Rectángulo"/>
          <p:cNvSpPr>
            <a:spLocks noChangeArrowheads="1"/>
          </p:cNvSpPr>
          <p:nvPr/>
        </p:nvSpPr>
        <p:spPr bwMode="auto">
          <a:xfrm>
            <a:off x="0" y="1700213"/>
            <a:ext cx="3851275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80000"/>
              </a:lnSpc>
            </a:pPr>
            <a:r>
              <a:rPr lang="es-ES" sz="2600" b="1" dirty="0">
                <a:solidFill>
                  <a:schemeClr val="bg1"/>
                </a:solidFill>
              </a:rPr>
              <a:t>la uñas de las manos llegan hasta las puntas de los dedos.</a:t>
            </a:r>
          </a:p>
          <a:p>
            <a:pPr lvl="1" eaLnBrk="1" hangingPunct="1">
              <a:lnSpc>
                <a:spcPct val="80000"/>
              </a:lnSpc>
            </a:pPr>
            <a:endParaRPr lang="es-ES" sz="2600" b="1" dirty="0">
              <a:solidFill>
                <a:schemeClr val="bg1"/>
              </a:solidFill>
            </a:endParaRPr>
          </a:p>
          <a:p>
            <a:pPr lvl="1" eaLnBrk="1" hangingPunct="1">
              <a:lnSpc>
                <a:spcPct val="80000"/>
              </a:lnSpc>
            </a:pPr>
            <a:endParaRPr lang="es-ES" sz="2600" b="1" dirty="0">
              <a:solidFill>
                <a:schemeClr val="bg1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s-ES" sz="2600" b="1" dirty="0">
                <a:solidFill>
                  <a:schemeClr val="bg1"/>
                </a:solidFill>
              </a:rPr>
              <a:t>un bebé que nace en este período de desarrollo tiene una alta posibilidad de sobrevivir,  podría necesitar algunas intervenciones médicas.</a:t>
            </a:r>
          </a:p>
        </p:txBody>
      </p:sp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8" y="2205038"/>
            <a:ext cx="5065712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2 Rectángulo"/>
          <p:cNvSpPr>
            <a:spLocks noChangeArrowheads="1"/>
          </p:cNvSpPr>
          <p:nvPr/>
        </p:nvSpPr>
        <p:spPr bwMode="auto">
          <a:xfrm>
            <a:off x="2411413" y="333375"/>
            <a:ext cx="62658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MX" sz="2800" dirty="0">
                <a:solidFill>
                  <a:schemeClr val="bg1"/>
                </a:solidFill>
              </a:rPr>
              <a:t>Se observan reflejos pupilares a la luz</a:t>
            </a:r>
          </a:p>
        </p:txBody>
      </p:sp>
    </p:spTree>
    <p:extLst>
      <p:ext uri="{BB962C8B-B14F-4D97-AF65-F5344CB8AC3E}">
        <p14:creationId xmlns:p14="http://schemas.microsoft.com/office/powerpoint/2010/main" val="5332205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Título"/>
          <p:cNvSpPr>
            <a:spLocks noGrp="1"/>
          </p:cNvSpPr>
          <p:nvPr>
            <p:ph type="title"/>
          </p:nvPr>
        </p:nvSpPr>
        <p:spPr>
          <a:xfrm>
            <a:off x="5651500" y="1125538"/>
            <a:ext cx="3251200" cy="1143000"/>
          </a:xfrm>
        </p:spPr>
        <p:txBody>
          <a:bodyPr>
            <a:normAutofit fontScale="90000"/>
          </a:bodyPr>
          <a:lstStyle/>
          <a:p>
            <a:r>
              <a:rPr lang="es-MX" sz="2800" b="1" dirty="0">
                <a:solidFill>
                  <a:schemeClr val="bg1"/>
                </a:solidFill>
              </a:rPr>
              <a:t>Sueña y se chupa el dedo. </a:t>
            </a:r>
            <a:br>
              <a:rPr lang="es-MX" sz="2800" b="1" dirty="0">
                <a:solidFill>
                  <a:schemeClr val="bg1"/>
                </a:solidFill>
              </a:rPr>
            </a:br>
            <a:br>
              <a:rPr lang="es-MX" sz="2800" b="1" dirty="0">
                <a:solidFill>
                  <a:schemeClr val="bg1"/>
                </a:solidFill>
              </a:rPr>
            </a:br>
            <a:r>
              <a:rPr lang="es-MX" sz="2800" b="1" dirty="0">
                <a:solidFill>
                  <a:schemeClr val="bg1"/>
                </a:solidFill>
              </a:rPr>
              <a:t>Percibe con habilidad sonidos.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315913"/>
            <a:ext cx="5475288" cy="358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88" y="3270250"/>
            <a:ext cx="5497512" cy="352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4 CuadroTexto"/>
          <p:cNvSpPr txBox="1">
            <a:spLocks noChangeArrowheads="1"/>
          </p:cNvSpPr>
          <p:nvPr/>
        </p:nvSpPr>
        <p:spPr bwMode="auto">
          <a:xfrm>
            <a:off x="323850" y="4568825"/>
            <a:ext cx="28082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MX" sz="2800" b="1" i="1" dirty="0">
                <a:solidFill>
                  <a:schemeClr val="bg1"/>
                </a:solidFill>
              </a:rPr>
              <a:t>Duerme tranquilamente</a:t>
            </a:r>
          </a:p>
        </p:txBody>
      </p:sp>
    </p:spTree>
    <p:extLst>
      <p:ext uri="{BB962C8B-B14F-4D97-AF65-F5344CB8AC3E}">
        <p14:creationId xmlns:p14="http://schemas.microsoft.com/office/powerpoint/2010/main" val="1289552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-171400"/>
            <a:ext cx="3322638" cy="4525962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endParaRPr lang="es-ES" sz="2400" dirty="0"/>
          </a:p>
          <a:p>
            <a:pPr lvl="1" eaLnBrk="1" hangingPunct="1">
              <a:lnSpc>
                <a:spcPct val="90000"/>
              </a:lnSpc>
            </a:pPr>
            <a:r>
              <a:rPr lang="es-ES" sz="2400" dirty="0">
                <a:solidFill>
                  <a:schemeClr val="bg1"/>
                </a:solidFill>
              </a:rPr>
              <a:t>el lanugo persiste solamente en la parte superior de los brazos y de los hombros </a:t>
            </a:r>
          </a:p>
          <a:p>
            <a:pPr eaLnBrk="1" hangingPunct="1">
              <a:lnSpc>
                <a:spcPct val="90000"/>
              </a:lnSpc>
            </a:pPr>
            <a:endParaRPr lang="es-ES" sz="2800" dirty="0"/>
          </a:p>
        </p:txBody>
      </p:sp>
      <p:pic>
        <p:nvPicPr>
          <p:cNvPr id="3481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9713"/>
            <a:ext cx="5324475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5" descr="manteca-de-beb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04813"/>
            <a:ext cx="4541837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9085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13" y="2293938"/>
            <a:ext cx="4373562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3 CuadroTexto"/>
          <p:cNvSpPr txBox="1">
            <a:spLocks noChangeArrowheads="1"/>
          </p:cNvSpPr>
          <p:nvPr/>
        </p:nvSpPr>
        <p:spPr bwMode="auto">
          <a:xfrm>
            <a:off x="487363" y="332656"/>
            <a:ext cx="84963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MX" sz="2800" dirty="0">
                <a:solidFill>
                  <a:schemeClr val="bg1"/>
                </a:solidFill>
              </a:rPr>
              <a:t>Disminuyen los movimientos.</a:t>
            </a:r>
          </a:p>
          <a:p>
            <a:pPr eaLnBrk="1" hangingPunct="1"/>
            <a:r>
              <a:rPr lang="es-MX" sz="2800" dirty="0">
                <a:solidFill>
                  <a:schemeClr val="bg1"/>
                </a:solidFill>
              </a:rPr>
              <a:t>Corre el riesgo de quedar enredado con el cordón.</a:t>
            </a:r>
          </a:p>
          <a:p>
            <a:pPr eaLnBrk="1" hangingPunct="1"/>
            <a:r>
              <a:rPr lang="es-MX" sz="2800" dirty="0">
                <a:solidFill>
                  <a:schemeClr val="bg1"/>
                </a:solidFill>
              </a:rPr>
              <a:t>Toma su posición final para el parto.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992313"/>
            <a:ext cx="4356100" cy="460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8046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3 Rectángulo"/>
          <p:cNvSpPr>
            <a:spLocks noChangeArrowheads="1"/>
          </p:cNvSpPr>
          <p:nvPr/>
        </p:nvSpPr>
        <p:spPr bwMode="auto">
          <a:xfrm>
            <a:off x="-252413" y="333375"/>
            <a:ext cx="8172451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90000"/>
              </a:lnSpc>
            </a:pPr>
            <a:r>
              <a:rPr lang="es-ES" sz="2400" dirty="0">
                <a:solidFill>
                  <a:schemeClr val="bg1"/>
                </a:solidFill>
              </a:rPr>
              <a:t>las uñas de las manos se extienden por encima de las puntas de los dedos. </a:t>
            </a:r>
          </a:p>
          <a:p>
            <a:pPr lvl="1" eaLnBrk="1" hangingPunct="1">
              <a:lnSpc>
                <a:spcPct val="90000"/>
              </a:lnSpc>
            </a:pPr>
            <a:endParaRPr lang="es-ES" sz="2400" dirty="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s-ES" sz="2400" dirty="0">
                <a:solidFill>
                  <a:schemeClr val="bg1"/>
                </a:solidFill>
              </a:rPr>
              <a:t>se presentan pequeñas matrices formadoras de mamas en ambos sexos.</a:t>
            </a:r>
          </a:p>
        </p:txBody>
      </p:sp>
      <p:pic>
        <p:nvPicPr>
          <p:cNvPr id="3686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4365625"/>
            <a:ext cx="438308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1844675"/>
            <a:ext cx="4383087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2 CuadroTexto"/>
          <p:cNvSpPr txBox="1">
            <a:spLocks noChangeArrowheads="1"/>
          </p:cNvSpPr>
          <p:nvPr/>
        </p:nvSpPr>
        <p:spPr bwMode="auto">
          <a:xfrm>
            <a:off x="188913" y="2276475"/>
            <a:ext cx="38782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MX" sz="2800" b="1" i="1" dirty="0">
                <a:solidFill>
                  <a:schemeClr val="bg1"/>
                </a:solidFill>
              </a:rPr>
              <a:t>Testículos en bolsas escrotales.</a:t>
            </a:r>
          </a:p>
        </p:txBody>
      </p:sp>
    </p:spTree>
    <p:extLst>
      <p:ext uri="{BB962C8B-B14F-4D97-AF65-F5344CB8AC3E}">
        <p14:creationId xmlns:p14="http://schemas.microsoft.com/office/powerpoint/2010/main" val="38378344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Título"/>
          <p:cNvSpPr>
            <a:spLocks noGrp="1"/>
          </p:cNvSpPr>
          <p:nvPr>
            <p:ph type="title"/>
          </p:nvPr>
        </p:nvSpPr>
        <p:spPr>
          <a:xfrm>
            <a:off x="5235575" y="4365625"/>
            <a:ext cx="3538538" cy="1143000"/>
          </a:xfrm>
        </p:spPr>
        <p:txBody>
          <a:bodyPr/>
          <a:lstStyle/>
          <a:p>
            <a:r>
              <a:rPr lang="es-MX" sz="2800" b="1" i="1" dirty="0">
                <a:solidFill>
                  <a:schemeClr val="bg1"/>
                </a:solidFill>
              </a:rPr>
              <a:t>El embarazo ha llegado a su fin.</a:t>
            </a:r>
          </a:p>
        </p:txBody>
      </p:sp>
      <p:sp>
        <p:nvSpPr>
          <p:cNvPr id="37891" name="3 Rectángulo"/>
          <p:cNvSpPr>
            <a:spLocks noChangeArrowheads="1"/>
          </p:cNvSpPr>
          <p:nvPr/>
        </p:nvSpPr>
        <p:spPr bwMode="auto">
          <a:xfrm>
            <a:off x="0" y="333375"/>
            <a:ext cx="6985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MX" sz="2400" b="1" i="1" dirty="0">
                <a:solidFill>
                  <a:schemeClr val="bg1"/>
                </a:solidFill>
              </a:rPr>
              <a:t>el cabello  presenta un aspecto</a:t>
            </a:r>
          </a:p>
          <a:p>
            <a:pPr eaLnBrk="1" hangingPunct="1"/>
            <a:r>
              <a:rPr lang="es-MX" sz="2400" b="1" i="1" dirty="0">
                <a:solidFill>
                  <a:schemeClr val="bg1"/>
                </a:solidFill>
              </a:rPr>
              <a:t>más grueso y áspero.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2636838"/>
            <a:ext cx="5200651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1052513"/>
            <a:ext cx="4213225" cy="301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4461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413" y="115888"/>
            <a:ext cx="3816350" cy="4560887"/>
          </a:xfrm>
        </p:spPr>
      </p:pic>
      <p:sp>
        <p:nvSpPr>
          <p:cNvPr id="38915" name="1 CuadroTexto"/>
          <p:cNvSpPr txBox="1">
            <a:spLocks noChangeArrowheads="1"/>
          </p:cNvSpPr>
          <p:nvPr/>
        </p:nvSpPr>
        <p:spPr bwMode="auto">
          <a:xfrm>
            <a:off x="1763713" y="5284788"/>
            <a:ext cx="5832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MX" sz="2800" b="1" i="1" dirty="0"/>
              <a:t>Finalmente llega el nacimiento. </a:t>
            </a:r>
          </a:p>
        </p:txBody>
      </p:sp>
    </p:spTree>
    <p:extLst>
      <p:ext uri="{BB962C8B-B14F-4D97-AF65-F5344CB8AC3E}">
        <p14:creationId xmlns:p14="http://schemas.microsoft.com/office/powerpoint/2010/main" val="15471834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836613"/>
            <a:ext cx="8229600" cy="5289550"/>
          </a:xfrm>
        </p:spPr>
      </p:pic>
    </p:spTree>
    <p:extLst>
      <p:ext uri="{BB962C8B-B14F-4D97-AF65-F5344CB8AC3E}">
        <p14:creationId xmlns:p14="http://schemas.microsoft.com/office/powerpoint/2010/main" val="365279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476672"/>
            <a:ext cx="8215064" cy="1880182"/>
          </a:xfrm>
        </p:spPr>
        <p:txBody>
          <a:bodyPr/>
          <a:lstStyle/>
          <a:p>
            <a:pPr algn="just"/>
            <a:r>
              <a:rPr lang="es-MX" dirty="0">
                <a:solidFill>
                  <a:schemeClr val="bg1"/>
                </a:solidFill>
              </a:rPr>
              <a:t>Es el proceso en el que un embrión, o feto, humano es gestado durante el embarazo, desde la fecundación hasta el nacimiento. Frecuentemente, los términos de desarrollo fetal o embriología se utilizan en un sentido similar.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08" y="2356854"/>
            <a:ext cx="6480720" cy="39137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es-ES" dirty="0"/>
              <a:t>definición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988" y="571500"/>
            <a:ext cx="9396536" cy="2448272"/>
          </a:xfrm>
        </p:spPr>
        <p:txBody>
          <a:bodyPr/>
          <a:lstStyle/>
          <a:p>
            <a:r>
              <a:rPr lang="es-MX" b="1" dirty="0"/>
              <a:t>PRENATAL El desarrollo prenatal o antenatal es el proceso en el que un embrión  o feto, humano es gestado durante el embarazo, desde la fecundación  hasta el nacimiento</a:t>
            </a:r>
            <a:endParaRPr lang="es-ES" b="1" dirty="0"/>
          </a:p>
        </p:txBody>
      </p:sp>
      <p:pic>
        <p:nvPicPr>
          <p:cNvPr id="4" name="3 Imagen" descr="https://upload.wikimedia.org/wikipedia/commons/8/86/Sperm-eg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22" y="3019772"/>
            <a:ext cx="8568952" cy="32774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8541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6554867" cy="1524000"/>
          </a:xfrm>
        </p:spPr>
        <p:txBody>
          <a:bodyPr/>
          <a:lstStyle/>
          <a:p>
            <a:r>
              <a:rPr lang="es-MX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ZIGOTICO</a:t>
            </a:r>
            <a:endParaRPr lang="es-ES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674073"/>
            <a:ext cx="8229600" cy="2592288"/>
          </a:xfrm>
        </p:spPr>
        <p:txBody>
          <a:bodyPr>
            <a:normAutofit fontScale="92500"/>
          </a:bodyPr>
          <a:lstStyle/>
          <a:p>
            <a:pPr algn="just"/>
            <a:r>
              <a:rPr lang="es-MX" sz="2800" dirty="0"/>
              <a:t>Se inicia en el momento de la concepción, cuando el espermatozoide fecunda al óvulo y se forma el huevo o zigoto . Este comienza a dividirse y subdividirse en células y aumenta de tamaño hasta formar el embrión, que al final de la segunda semana se arraigan en el útero .</a:t>
            </a:r>
            <a:endParaRPr lang="es-ES" sz="2800" dirty="0"/>
          </a:p>
          <a:p>
            <a:pPr>
              <a:buNone/>
            </a:pPr>
            <a:endParaRPr lang="es-ES" sz="2800" dirty="0"/>
          </a:p>
          <a:p>
            <a:endParaRPr lang="es-ES" dirty="0"/>
          </a:p>
        </p:txBody>
      </p:sp>
      <p:pic>
        <p:nvPicPr>
          <p:cNvPr id="5124" name="Picture 4" descr="http://toquedemujer.com/wp-content/uploads/2010/06/los-espermatozoides-tienen-buen-olfato-68442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811" y="3933056"/>
            <a:ext cx="540060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75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484784"/>
            <a:ext cx="4618856" cy="3582990"/>
          </a:xfrm>
        </p:spPr>
        <p:txBody>
          <a:bodyPr>
            <a:normAutofit fontScale="90000"/>
          </a:bodyPr>
          <a:lstStyle/>
          <a:p>
            <a:pPr algn="just"/>
            <a:r>
              <a:rPr lang="es-MX" sz="2800" dirty="0">
                <a:solidFill>
                  <a:srgbClr val="0070C0"/>
                </a:solidFill>
              </a:rPr>
              <a:t>Luego de la fecundación, comienza el proceso de la embriogénesis(las primeras etapas de desarrollo prenatal). Al finalizar la décima semana de edad gestacional el embrión ha adquirido su forma básica y el siguiente período es el del desarrollo fetal, cuando los órganos se desarrollan completamente.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104" y="404664"/>
            <a:ext cx="3235003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s-MX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Periodo embrionario</a:t>
            </a:r>
            <a:br>
              <a:rPr lang="es-MX" dirty="0"/>
            </a:br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421848" y="980728"/>
            <a:ext cx="81439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800" dirty="0">
                <a:solidFill>
                  <a:schemeClr val="bg1"/>
                </a:solidFill>
              </a:rPr>
              <a:t>Las células del embrión, inicialmente llamadas células madre </a:t>
            </a:r>
            <a:r>
              <a:rPr lang="es-MX" sz="2800" dirty="0" err="1">
                <a:solidFill>
                  <a:schemeClr val="bg1"/>
                </a:solidFill>
              </a:rPr>
              <a:t>totipotentes</a:t>
            </a:r>
            <a:r>
              <a:rPr lang="es-MX" sz="2800" dirty="0">
                <a:solidFill>
                  <a:schemeClr val="bg1"/>
                </a:solidFill>
              </a:rPr>
              <a:t>, se multiplican rápidamente, y comienzan a diferenciarse por funciones, diferencias que marcarán los distintos tipos de células humanas (sanguíneas, renales o nerviosas).</a:t>
            </a:r>
          </a:p>
        </p:txBody>
      </p:sp>
      <p:pic>
        <p:nvPicPr>
          <p:cNvPr id="5" name="Picture 7" descr="http://www.monografias.com/trabajos14/crecimientohum/Image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63743"/>
            <a:ext cx="3589337" cy="288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ttp://www.monografias.com/trabajos14/crecimientohum/Image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106" y="3658384"/>
            <a:ext cx="3311525" cy="288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500198"/>
          </a:xfrm>
        </p:spPr>
        <p:txBody>
          <a:bodyPr>
            <a:normAutofit/>
          </a:bodyPr>
          <a:lstStyle/>
          <a:p>
            <a:r>
              <a:rPr lang="es-MX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3</a:t>
            </a:r>
            <a:br>
              <a:rPr lang="es-MX" b="1" dirty="0"/>
            </a:br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332889" y="1268760"/>
            <a:ext cx="380706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>
                <a:solidFill>
                  <a:schemeClr val="bg1"/>
                </a:solidFill>
              </a:rPr>
              <a:t>El cerebro, el corazón y la médula espinal comienzan a desarrollarse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>
                <a:solidFill>
                  <a:schemeClr val="bg1"/>
                </a:solidFill>
              </a:rPr>
              <a:t>El tubo digestivo comienza a desarrollarse.</a:t>
            </a:r>
          </a:p>
        </p:txBody>
      </p:sp>
      <p:pic>
        <p:nvPicPr>
          <p:cNvPr id="5" name="Picture 4" descr="Week 10: Fetus is about 2 1/2 inches from head to rump, weighing about 1 1/2 ounce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68283"/>
            <a:ext cx="4176464" cy="472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839586"/>
          </a:xfrm>
        </p:spPr>
        <p:txBody>
          <a:bodyPr>
            <a:normAutofit fontScale="90000"/>
          </a:bodyPr>
          <a:lstStyle/>
          <a:p>
            <a:r>
              <a:rPr lang="es-MX" b="1" dirty="0">
                <a:solidFill>
                  <a:srgbClr val="002060"/>
                </a:solidFill>
              </a:rPr>
              <a:t>Semanas 4 a 5</a:t>
            </a:r>
            <a:br>
              <a:rPr lang="es-MX" b="1" dirty="0"/>
            </a:br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474099" y="1196752"/>
            <a:ext cx="45365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chemeClr val="bg1"/>
                </a:solidFill>
              </a:rPr>
              <a:t>Las yemas o brotes de brazos y piernas se vuelven visibles.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chemeClr val="bg1"/>
                </a:solidFill>
              </a:rPr>
              <a:t>El cerebro se desarrolla en 5 áreas y algunos nervios craneales son visibles.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chemeClr val="bg1"/>
                </a:solidFill>
              </a:rPr>
              <a:t>Comienza el desarrollo de las estructuras del ojo y del oído.</a:t>
            </a:r>
          </a:p>
        </p:txBody>
      </p:sp>
      <p:pic>
        <p:nvPicPr>
          <p:cNvPr id="5" name="Picture 2" descr="http://www.monografias.com/trabajos14/crecimientohum/Image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018" y="794537"/>
            <a:ext cx="3240782" cy="5234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4888</TotalTime>
  <Words>774</Words>
  <Application>Microsoft Office PowerPoint</Application>
  <PresentationFormat>Presentación en pantalla (4:3)</PresentationFormat>
  <Paragraphs>94</Paragraphs>
  <Slides>27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4" baseType="lpstr">
      <vt:lpstr>Aharoni</vt:lpstr>
      <vt:lpstr>Arial</vt:lpstr>
      <vt:lpstr>Calibri</vt:lpstr>
      <vt:lpstr>Century Gothic</vt:lpstr>
      <vt:lpstr>Wingdings</vt:lpstr>
      <vt:lpstr>Wingdings 3</vt:lpstr>
      <vt:lpstr>Sector</vt:lpstr>
      <vt:lpstr>Presentación de PowerPoint</vt:lpstr>
      <vt:lpstr>ETAPA PRENATAL</vt:lpstr>
      <vt:lpstr>Presentación de PowerPoint</vt:lpstr>
      <vt:lpstr>definición</vt:lpstr>
      <vt:lpstr>PERIODO ZIGOTICO</vt:lpstr>
      <vt:lpstr>Luego de la fecundación, comienza el proceso de la embriogénesis(las primeras etapas de desarrollo prenatal). Al finalizar la décima semana de edad gestacional el embrión ha adquirido su forma básica y el siguiente período es el del desarrollo fetal, cuando los órganos se desarrollan completamente.</vt:lpstr>
      <vt:lpstr>Periodo embrionario </vt:lpstr>
      <vt:lpstr>Semana 3 </vt:lpstr>
      <vt:lpstr>Semanas 4 a 5 </vt:lpstr>
      <vt:lpstr>Presentación de PowerPoint</vt:lpstr>
      <vt:lpstr>Semana 6 </vt:lpstr>
      <vt:lpstr>Semana 7 </vt:lpstr>
      <vt:lpstr>Semana 8 </vt:lpstr>
      <vt:lpstr>Semanas 9 a 12 </vt:lpstr>
      <vt:lpstr>Semana 20 </vt:lpstr>
      <vt:lpstr>Semana 24 </vt:lpstr>
      <vt:lpstr>Semanas 29 a 32 </vt:lpstr>
      <vt:lpstr>Semana 36 </vt:lpstr>
      <vt:lpstr>Semanas 37 a 40 </vt:lpstr>
      <vt:lpstr>Presentación de PowerPoint</vt:lpstr>
      <vt:lpstr>Sueña y se chupa el dedo.   Percibe con habilidad sonidos.</vt:lpstr>
      <vt:lpstr>Presentación de PowerPoint</vt:lpstr>
      <vt:lpstr>Presentación de PowerPoint</vt:lpstr>
      <vt:lpstr>Presentación de PowerPoint</vt:lpstr>
      <vt:lpstr>El embarazo ha llegado a su fin.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Aracely Carolina Rodriguez Vintimilla</cp:lastModifiedBy>
  <cp:revision>20</cp:revision>
  <dcterms:created xsi:type="dcterms:W3CDTF">2015-10-07T00:06:59Z</dcterms:created>
  <dcterms:modified xsi:type="dcterms:W3CDTF">2025-06-09T12:06:23Z</dcterms:modified>
</cp:coreProperties>
</file>