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4630400" cy="8229600"/>
  <p:notesSz cx="8229600" cy="146304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Nunito Semi Bold" panose="020B0604020202020204" charset="0"/>
      <p:regular r:id="rId16"/>
    </p:embeddedFont>
    <p:embeddedFont>
      <p:font typeface="PT Sans" panose="020B0604020202020204" charset="0"/>
      <p:regular r:id="rId17"/>
    </p:embeddedFont>
  </p:embeddedFontLst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6" d="100"/>
          <a:sy n="56" d="100"/>
        </p:scale>
        <p:origin x="62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9748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2E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750338"/>
            <a:ext cx="7468553" cy="12318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Desarrollo Humano en la Infancia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6324124" y="3296245"/>
            <a:ext cx="7468553" cy="1340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El desarrollo humano durante la infancia es un proceso complejo que abarca múltiples dimensiones: física, cognitiva y psicosocial. Cada etapa presenta características distintivas y desafíos únicos que moldean la personalidad y capacidades del niño.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6324124" y="4872038"/>
            <a:ext cx="7468553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Basado en las teorías de Papalia, Piaget y Erikson, este análisis examina las etapas preescolar (3-6 años) y la niñez intermedia (6-12 años), períodos fundamentales donde se establecen las bases para el desarrollo futuro.</a:t>
            </a:r>
            <a:endParaRPr lang="en-US" sz="1600" dirty="0"/>
          </a:p>
        </p:txBody>
      </p:sp>
      <p:sp>
        <p:nvSpPr>
          <p:cNvPr id="6" name="Shape 3"/>
          <p:cNvSpPr/>
          <p:nvPr/>
        </p:nvSpPr>
        <p:spPr>
          <a:xfrm>
            <a:off x="6324124" y="6128504"/>
            <a:ext cx="335042" cy="335042"/>
          </a:xfrm>
          <a:prstGeom prst="roundRect">
            <a:avLst>
              <a:gd name="adj" fmla="val 27289371"/>
            </a:avLst>
          </a:prstGeom>
          <a:noFill/>
          <a:ln w="7620">
            <a:solidFill>
              <a:srgbClr val="38383C"/>
            </a:solidFill>
            <a:prstDash val="solid"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836896"/>
            <a:ext cx="8889444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Desarrollo Físico en la Etapa Preescolar</a:t>
            </a:r>
            <a:endParaRPr lang="en-US" sz="3850" dirty="0"/>
          </a:p>
        </p:txBody>
      </p:sp>
      <p:sp>
        <p:nvSpPr>
          <p:cNvPr id="3" name="Shape 1"/>
          <p:cNvSpPr/>
          <p:nvPr/>
        </p:nvSpPr>
        <p:spPr>
          <a:xfrm>
            <a:off x="837724" y="2871668"/>
            <a:ext cx="471249" cy="471249"/>
          </a:xfrm>
          <a:prstGeom prst="roundRect">
            <a:avLst>
              <a:gd name="adj" fmla="val 66671"/>
            </a:avLst>
          </a:prstGeom>
          <a:solidFill>
            <a:srgbClr val="00002E"/>
          </a:solidFill>
          <a:ln w="22860">
            <a:solidFill>
              <a:srgbClr val="F2B42D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518404" y="2943582"/>
            <a:ext cx="3463052" cy="616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Crecimiento y Cambios Corporales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1518404" y="3685223"/>
            <a:ext cx="3463052" cy="23452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Durante esta etapa, los niños experimentan un crecimiento lento pero constante, aumentando de 5 a 8 cm de altura y de 2 a 3 kg por año. Su cuerpo se vuelve más estilizado y menos redondeado, mejorando notablemente su equilibrio.</a:t>
            </a: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5243274" y="2871668"/>
            <a:ext cx="471249" cy="471249"/>
          </a:xfrm>
          <a:prstGeom prst="roundRect">
            <a:avLst>
              <a:gd name="adj" fmla="val 66671"/>
            </a:avLst>
          </a:prstGeom>
          <a:solidFill>
            <a:srgbClr val="00002E"/>
          </a:solidFill>
          <a:ln w="22860">
            <a:solidFill>
              <a:srgbClr val="D7425E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923955" y="2943582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Desarrollo Motor</a:t>
            </a:r>
            <a:endParaRPr lang="en-US" sz="1900" dirty="0"/>
          </a:p>
        </p:txBody>
      </p:sp>
      <p:sp>
        <p:nvSpPr>
          <p:cNvPr id="8" name="Text 6"/>
          <p:cNvSpPr/>
          <p:nvPr/>
        </p:nvSpPr>
        <p:spPr>
          <a:xfrm>
            <a:off x="5923955" y="3377208"/>
            <a:ext cx="3463052" cy="26803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Se observa una mayor coordinación en el desarrollo motor grueso, permitiéndoles saltar, correr, trepar y lanzar pelotas con mayor precisión. En cuanto al desarrollo motor fino, adquieren la capacidad para abotonarse la ropa, cortar con tijeras y dibujar figuras humanas reconocibles.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9648825" y="2871668"/>
            <a:ext cx="471249" cy="471249"/>
          </a:xfrm>
          <a:prstGeom prst="roundRect">
            <a:avLst>
              <a:gd name="adj" fmla="val 66671"/>
            </a:avLst>
          </a:prstGeom>
          <a:solidFill>
            <a:srgbClr val="00002E"/>
          </a:solidFill>
          <a:ln w="22860">
            <a:solidFill>
              <a:srgbClr val="DD785E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10329505" y="2943582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Cerebro y Salud</a:t>
            </a:r>
            <a:endParaRPr lang="en-US" sz="1900" dirty="0"/>
          </a:p>
        </p:txBody>
      </p:sp>
      <p:sp>
        <p:nvSpPr>
          <p:cNvPr id="11" name="Text 9"/>
          <p:cNvSpPr/>
          <p:nvPr/>
        </p:nvSpPr>
        <p:spPr>
          <a:xfrm>
            <a:off x="10329505" y="3377208"/>
            <a:ext cx="3463171" cy="30153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El cerebro aumenta en tamaño y mielinización, mejorando la velocidad de procesamiento. Comienzan a adquirir hábitos de higiene, aunque mantienen cierta vulnerabilidad a enfermedades comunes. Necesitan entre 10 y 12 horas de sueño, siendo frecuentes las pesadillas o terrores nocturnos.</a:t>
            </a:r>
            <a:endParaRPr lang="en-US" sz="1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969169"/>
            <a:ext cx="7850862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Desarrollo Cognoscitivo Preescolar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837724" y="2108597"/>
            <a:ext cx="3919299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Etapa Preoperacional según Piaget</a:t>
            </a:r>
            <a:endParaRPr lang="en-US" sz="1900" dirty="0"/>
          </a:p>
        </p:txBody>
      </p:sp>
      <p:sp>
        <p:nvSpPr>
          <p:cNvPr id="4" name="Text 2"/>
          <p:cNvSpPr/>
          <p:nvPr/>
        </p:nvSpPr>
        <p:spPr>
          <a:xfrm>
            <a:off x="837724" y="2626043"/>
            <a:ext cx="6221968" cy="1340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El pensamiento simbólico se manifiesta a través del uso del lenguaje, el juego simbólico, el dibujo y la representación mental. Los niños preescolares muestran un marcado egocentrismo, teniendo dificultad para ver el punto de vista de los demás.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837724" y="4154686"/>
            <a:ext cx="6221968" cy="1340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Presentan un razonamiento transductivo, estableciendo relaciones causa-efecto sin lógica real. La centración les hace enfocarse en un solo aspecto de una situación, mientras que la irreversibilidad les dificulta entender que las cosas pueden volver a su estado inicial.</a:t>
            </a:r>
            <a:endParaRPr lang="en-US" sz="16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8328" y="2134791"/>
            <a:ext cx="6221968" cy="3361253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7578328" y="5731669"/>
            <a:ext cx="6221968" cy="1340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El desarrollo del lenguaje es exponencial, pasando de 900 palabras a los 3 años a más de 2.000 a los 6 años. La memoria episódica mejora significativamente, y el juego evoluciona desde el juego simbólico y paralelo hasta el juego cooperativo.</a:t>
            </a:r>
            <a:endParaRPr lang="en-US"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996434"/>
            <a:ext cx="7429143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Desarrollo Psicosocial Preescolar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2165152" y="3242667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Sentido del Yo</a:t>
            </a:r>
            <a:endParaRPr lang="en-US" sz="1900" dirty="0"/>
          </a:p>
        </p:txBody>
      </p:sp>
      <p:sp>
        <p:nvSpPr>
          <p:cNvPr id="4" name="Text 2"/>
          <p:cNvSpPr/>
          <p:nvPr/>
        </p:nvSpPr>
        <p:spPr>
          <a:xfrm>
            <a:off x="837724" y="3676293"/>
            <a:ext cx="3791545" cy="23452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6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Desarrollo del autoconcepto; los niños empiezan a identificarse con roles específicos y a reconocer su género. La autoestima es generalmente alta, basándose principalmente en la retroalimentación que reciben de los adultos.</a:t>
            </a:r>
            <a:endParaRPr lang="en-US" sz="16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131" y="2365058"/>
            <a:ext cx="4534138" cy="4534138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5104" y="4163378"/>
            <a:ext cx="313373" cy="39171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896356" y="2031206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Iniciativa vs. Culpa</a:t>
            </a:r>
            <a:endParaRPr lang="en-US" sz="1900" dirty="0"/>
          </a:p>
        </p:txBody>
      </p:sp>
      <p:sp>
        <p:nvSpPr>
          <p:cNvPr id="8" name="Text 4"/>
          <p:cNvSpPr/>
          <p:nvPr/>
        </p:nvSpPr>
        <p:spPr>
          <a:xfrm>
            <a:off x="9896356" y="2464832"/>
            <a:ext cx="3896320" cy="20102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Según Erikson, en esta etapa los niños quieren emprender tareas y explorar, desarrollando un sentido de propósito. Sin embargo, la culpa puede aparecer si son reprimidos o culpabilizados por sus iniciativas.</a:t>
            </a:r>
            <a:endParaRPr lang="en-US" sz="16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8131" y="2365058"/>
            <a:ext cx="4534138" cy="4534138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6379" y="3218736"/>
            <a:ext cx="313373" cy="39171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896356" y="4789170"/>
            <a:ext cx="2715697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Relaciones y Regulación</a:t>
            </a:r>
            <a:endParaRPr lang="en-US" sz="1900" dirty="0"/>
          </a:p>
        </p:txBody>
      </p:sp>
      <p:sp>
        <p:nvSpPr>
          <p:cNvPr id="12" name="Text 6"/>
          <p:cNvSpPr/>
          <p:nvPr/>
        </p:nvSpPr>
        <p:spPr>
          <a:xfrm>
            <a:off x="9896356" y="5222796"/>
            <a:ext cx="3896320" cy="20102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Aprenden a compartir y cooperar con otros. Comienzan a entender las normas sociales y a controlar sus impulsos. Desarrollan una moralidad incipiente, entendiendo lo bueno y lo malo según las consecuencias de sus actos.</a:t>
            </a:r>
            <a:endParaRPr lang="en-US" sz="16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8131" y="2365058"/>
            <a:ext cx="4534138" cy="4534138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3820" y="5926455"/>
            <a:ext cx="313373" cy="39171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825817"/>
            <a:ext cx="10513814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Desarrollo Cognoscitivo en la Niñez Intermedia</a:t>
            </a:r>
            <a:endParaRPr lang="en-US" sz="38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1991439"/>
            <a:ext cx="6221968" cy="336125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78328" y="1965246"/>
            <a:ext cx="4110514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Operaciones Concretas según Piaget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7578328" y="2482691"/>
            <a:ext cx="6221968" cy="1340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En esta etapa, los niños desarrollan un pensamiento lógico que les permite clasificar, ordenar y comprender el principio de conservación. Entienden que la cantidad no cambia aunque la forma sí, mostrando capacidad de conservación.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7578328" y="4011335"/>
            <a:ext cx="6221968" cy="1340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La descentración les permite considerar varios aspectos de una situación simultáneamente, mientras que la reversibilidad les ayuda a comprender que las acciones pueden invertirse. Dominan la clasificación y seriación, ordenando objetos por sus características.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578328" y="5539978"/>
            <a:ext cx="6221968" cy="16752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El lenguaje se enriquece con un vocabulario más amplio y una gramática más compleja. La memoria y atención mejoran mediante el uso de estrategias como la repetición y organización, facilitando el aprendizaje escolar y el desarrollo de habilidades académicas básicas.</a:t>
            </a:r>
            <a:endParaRPr lang="en-US" sz="1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990243"/>
            <a:ext cx="8910638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Desarrollo Físico en la Niñez Intermedia</a:t>
            </a:r>
            <a:endParaRPr lang="en-US" sz="38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2025015"/>
            <a:ext cx="4143732" cy="256091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37724" y="4795361"/>
            <a:ext cx="3919299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Crecimiento y Habilidades Motoras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837724" y="5228987"/>
            <a:ext cx="4143732" cy="16752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Durante la niñez intermedia (6-12 años), el crecimiento es constante: aproximadamente 5 cm por año y de 2 a 3 kg anuales. Aumenta notablemente la resistencia, fuerza muscular, equilibrio y precisión en los movimientos.</a:t>
            </a:r>
            <a:endParaRPr lang="en-US" sz="16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3274" y="2025015"/>
            <a:ext cx="4143732" cy="256091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43274" y="4795361"/>
            <a:ext cx="278665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Motricidad Fina y Gruesa</a:t>
            </a:r>
            <a:endParaRPr lang="en-US" sz="1900" dirty="0"/>
          </a:p>
        </p:txBody>
      </p:sp>
      <p:sp>
        <p:nvSpPr>
          <p:cNvPr id="8" name="Text 4"/>
          <p:cNvSpPr/>
          <p:nvPr/>
        </p:nvSpPr>
        <p:spPr>
          <a:xfrm>
            <a:off x="5243274" y="5228987"/>
            <a:ext cx="4143732" cy="16752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Las habilidades motoras gruesas permiten actividades como deportes, andar en bicicleta y bailar. La motricidad fina se refina, permitiendo una escritura más precisa, uso de herramientas y dibujo detallado.</a:t>
            </a:r>
            <a:endParaRPr lang="en-US" sz="16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8825" y="2025015"/>
            <a:ext cx="4143851" cy="256103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48825" y="4795480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Salud y Autocuidado</a:t>
            </a:r>
            <a:endParaRPr lang="en-US" sz="1900" dirty="0"/>
          </a:p>
        </p:txBody>
      </p:sp>
      <p:sp>
        <p:nvSpPr>
          <p:cNvPr id="11" name="Text 6"/>
          <p:cNvSpPr/>
          <p:nvPr/>
        </p:nvSpPr>
        <p:spPr>
          <a:xfrm>
            <a:off x="9648825" y="5229106"/>
            <a:ext cx="4143851" cy="20102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La salud es generalmente buena, aunque son importantes los chequeos médicos regulares. Problemas comunes incluyen miopía, obesidad y lesiones. Desarrollan independencia en la higiene y el autocuidado corporal.</a:t>
            </a:r>
            <a:endParaRPr lang="en-US" sz="1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293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71406" y="530304"/>
            <a:ext cx="7601188" cy="11341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Desarrollo Psicosocial en la Niñez Intermedia</a:t>
            </a:r>
            <a:endParaRPr lang="en-US" sz="35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406" y="1953697"/>
            <a:ext cx="964168" cy="201918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928336" y="2146459"/>
            <a:ext cx="2915960" cy="2836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Laboriosidad vs. Inferioridad</a:t>
            </a:r>
            <a:endParaRPr lang="en-US" sz="1750" dirty="0"/>
          </a:p>
        </p:txBody>
      </p:sp>
      <p:sp>
        <p:nvSpPr>
          <p:cNvPr id="6" name="Text 2"/>
          <p:cNvSpPr/>
          <p:nvPr/>
        </p:nvSpPr>
        <p:spPr>
          <a:xfrm>
            <a:off x="1928336" y="2545675"/>
            <a:ext cx="6444258" cy="12344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Según Erikson, los niños buscan lograr metas escolares y sociales, desarrollando un sentido de competencia. Se sienten capaces cuando logran completar tareas, pero pueden experimentar inferioridad si perciben fracaso en sus esfuerzos.</a:t>
            </a:r>
            <a:endParaRPr lang="en-US" sz="15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406" y="3972878"/>
            <a:ext cx="964168" cy="171057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928336" y="4165640"/>
            <a:ext cx="2868573" cy="2836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Autoconcepto y Autoestima</a:t>
            </a:r>
            <a:endParaRPr lang="en-US" sz="1750" dirty="0"/>
          </a:p>
        </p:txBody>
      </p:sp>
      <p:sp>
        <p:nvSpPr>
          <p:cNvPr id="9" name="Text 4"/>
          <p:cNvSpPr/>
          <p:nvPr/>
        </p:nvSpPr>
        <p:spPr>
          <a:xfrm>
            <a:off x="1928336" y="4564856"/>
            <a:ext cx="6444258" cy="9258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Desarrollan un autoconcepto más realista basado en la comparación social y la autocrítica. La autoestima está fuertemente influida por el rendimiento académico y la aceptación social entre sus pares.</a:t>
            </a:r>
            <a:endParaRPr lang="en-US" sz="15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406" y="5683448"/>
            <a:ext cx="964168" cy="201918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928336" y="5876211"/>
            <a:ext cx="2396133" cy="2836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Relaciones y Moralidad</a:t>
            </a:r>
            <a:endParaRPr lang="en-US" sz="1750" dirty="0"/>
          </a:p>
        </p:txBody>
      </p:sp>
      <p:sp>
        <p:nvSpPr>
          <p:cNvPr id="12" name="Text 6"/>
          <p:cNvSpPr/>
          <p:nvPr/>
        </p:nvSpPr>
        <p:spPr>
          <a:xfrm>
            <a:off x="1928336" y="6275427"/>
            <a:ext cx="6444258" cy="12344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Las amistades se vuelven más estables y se basan en valores compartidos. Muestran mejor control emocional y, según Kohlberg, desarrollan una comprensión más profunda de las normas, la justicia y las intenciones detrás de las acciones.</a:t>
            </a:r>
            <a:endParaRPr lang="en-US" sz="15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947618"/>
            <a:ext cx="8508683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Comparativa de Etapas del Desarrollo</a:t>
            </a:r>
            <a:endParaRPr lang="en-US" sz="3850" dirty="0"/>
          </a:p>
        </p:txBody>
      </p:sp>
      <p:sp>
        <p:nvSpPr>
          <p:cNvPr id="3" name="Shape 1"/>
          <p:cNvSpPr/>
          <p:nvPr/>
        </p:nvSpPr>
        <p:spPr>
          <a:xfrm>
            <a:off x="837724" y="1982391"/>
            <a:ext cx="12954952" cy="5299472"/>
          </a:xfrm>
          <a:prstGeom prst="roundRect">
            <a:avLst>
              <a:gd name="adj" fmla="val 5929"/>
            </a:avLst>
          </a:prstGeom>
          <a:noFill/>
          <a:ln w="7620">
            <a:solidFill>
              <a:srgbClr val="FFFFFF">
                <a:alpha val="2400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45344" y="1990011"/>
            <a:ext cx="12938403" cy="60150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1056203" y="2123242"/>
            <a:ext cx="3889653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b="1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Aspecto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5372338" y="2123242"/>
            <a:ext cx="3885843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b="1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Etapa Preescolar (3-6 años)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9684663" y="2123242"/>
            <a:ext cx="3889653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b="1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Niñez Intermedia (6-12 años)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845344" y="2591514"/>
            <a:ext cx="12938403" cy="936546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9" name="Text 7"/>
          <p:cNvSpPr/>
          <p:nvPr/>
        </p:nvSpPr>
        <p:spPr>
          <a:xfrm>
            <a:off x="1056203" y="2724745"/>
            <a:ext cx="3889653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Desarrollo Físico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5372338" y="2724745"/>
            <a:ext cx="3885843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Crecimiento lento, mejora de equilibrio, desarrollo motor inicial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9684663" y="2724745"/>
            <a:ext cx="3889653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Mayor fuerza y coordinación, habilidades motoras refinadas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845344" y="3528060"/>
            <a:ext cx="12938403" cy="93654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3" name="Text 11"/>
          <p:cNvSpPr/>
          <p:nvPr/>
        </p:nvSpPr>
        <p:spPr>
          <a:xfrm>
            <a:off x="1056203" y="3661291"/>
            <a:ext cx="3889653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Desarrollo Cognitivo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5372338" y="3661291"/>
            <a:ext cx="3885843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Etapa preoperacional, pensamiento simbólico, egocentrismo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9684663" y="3661291"/>
            <a:ext cx="3889653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Operaciones concretas, pensamiento lógico, conservación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845344" y="4464606"/>
            <a:ext cx="12938403" cy="936546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7" name="Text 15"/>
          <p:cNvSpPr/>
          <p:nvPr/>
        </p:nvSpPr>
        <p:spPr>
          <a:xfrm>
            <a:off x="1056203" y="4597837"/>
            <a:ext cx="3889653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Desarrollo Psicosocial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5372338" y="4597837"/>
            <a:ext cx="3885843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Iniciativa vs. Culpa, autoestima alta, moralidad incipiente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9684663" y="4597837"/>
            <a:ext cx="3889653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Laboriosidad vs. Inferioridad, autoconcepto realista, amistades estables</a:t>
            </a:r>
            <a:endParaRPr lang="en-US" sz="1600" dirty="0"/>
          </a:p>
        </p:txBody>
      </p:sp>
      <p:sp>
        <p:nvSpPr>
          <p:cNvPr id="20" name="Shape 18"/>
          <p:cNvSpPr/>
          <p:nvPr/>
        </p:nvSpPr>
        <p:spPr>
          <a:xfrm>
            <a:off x="845344" y="5401151"/>
            <a:ext cx="12938403" cy="93654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1" name="Text 19"/>
          <p:cNvSpPr/>
          <p:nvPr/>
        </p:nvSpPr>
        <p:spPr>
          <a:xfrm>
            <a:off x="1056203" y="5534382"/>
            <a:ext cx="3889653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Lenguaje</a:t>
            </a:r>
            <a:endParaRPr lang="en-US" sz="1600" dirty="0"/>
          </a:p>
        </p:txBody>
      </p:sp>
      <p:sp>
        <p:nvSpPr>
          <p:cNvPr id="22" name="Text 20"/>
          <p:cNvSpPr/>
          <p:nvPr/>
        </p:nvSpPr>
        <p:spPr>
          <a:xfrm>
            <a:off x="5372338" y="5534382"/>
            <a:ext cx="3885843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900 a 2.000 palabras, gramática básica</a:t>
            </a:r>
            <a:endParaRPr lang="en-US" sz="1600" dirty="0"/>
          </a:p>
        </p:txBody>
      </p:sp>
      <p:sp>
        <p:nvSpPr>
          <p:cNvPr id="23" name="Text 21"/>
          <p:cNvSpPr/>
          <p:nvPr/>
        </p:nvSpPr>
        <p:spPr>
          <a:xfrm>
            <a:off x="9684663" y="5534382"/>
            <a:ext cx="3889653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Vocabulario amplio, gramática compleja, comprensión abstracta</a:t>
            </a:r>
            <a:endParaRPr lang="en-US" sz="1600" dirty="0"/>
          </a:p>
        </p:txBody>
      </p:sp>
      <p:sp>
        <p:nvSpPr>
          <p:cNvPr id="24" name="Shape 22"/>
          <p:cNvSpPr/>
          <p:nvPr/>
        </p:nvSpPr>
        <p:spPr>
          <a:xfrm>
            <a:off x="845344" y="6337697"/>
            <a:ext cx="12938403" cy="936546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5" name="Text 23"/>
          <p:cNvSpPr/>
          <p:nvPr/>
        </p:nvSpPr>
        <p:spPr>
          <a:xfrm>
            <a:off x="1056203" y="6470928"/>
            <a:ext cx="3889653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Juego</a:t>
            </a:r>
            <a:endParaRPr lang="en-US" sz="1600" dirty="0"/>
          </a:p>
        </p:txBody>
      </p:sp>
      <p:sp>
        <p:nvSpPr>
          <p:cNvPr id="26" name="Text 24"/>
          <p:cNvSpPr/>
          <p:nvPr/>
        </p:nvSpPr>
        <p:spPr>
          <a:xfrm>
            <a:off x="5372338" y="6470928"/>
            <a:ext cx="3885843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Simbólico, paralelo, evoluciona a cooperativo</a:t>
            </a:r>
            <a:endParaRPr lang="en-US" sz="1600" dirty="0"/>
          </a:p>
        </p:txBody>
      </p:sp>
      <p:sp>
        <p:nvSpPr>
          <p:cNvPr id="27" name="Text 25"/>
          <p:cNvSpPr/>
          <p:nvPr/>
        </p:nvSpPr>
        <p:spPr>
          <a:xfrm>
            <a:off x="9684663" y="6470928"/>
            <a:ext cx="3889653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Juegos con reglas, deportes organizados, actividades grupales</a:t>
            </a:r>
            <a:endParaRPr lang="en-US" sz="1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536263"/>
            <a:ext cx="8466296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Conclusiones y Aplicaciones Prácticas</a:t>
            </a:r>
            <a:endParaRPr lang="en-US" sz="3850" dirty="0"/>
          </a:p>
        </p:txBody>
      </p:sp>
      <p:sp>
        <p:nvSpPr>
          <p:cNvPr id="3" name="Shape 1"/>
          <p:cNvSpPr/>
          <p:nvPr/>
        </p:nvSpPr>
        <p:spPr>
          <a:xfrm>
            <a:off x="837724" y="2571036"/>
            <a:ext cx="4178618" cy="3216473"/>
          </a:xfrm>
          <a:prstGeom prst="roundRect">
            <a:avLst>
              <a:gd name="adj" fmla="val 9768"/>
            </a:avLst>
          </a:prstGeom>
          <a:solidFill>
            <a:srgbClr val="00002E"/>
          </a:solidFill>
          <a:ln w="22860">
            <a:solidFill>
              <a:srgbClr val="F2B42D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70015" y="2803327"/>
            <a:ext cx="3714036" cy="616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Importancia del Conocimiento del Desarrollo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1070015" y="3544967"/>
            <a:ext cx="3714036" cy="20102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Comprender las etapas del desarrollo infantil permite a padres y educadores adaptar sus expectativas y métodos de enseñanza a las capacidades reales de los niños, facilitando un crecimiento armónico.</a:t>
            </a: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5225772" y="2571036"/>
            <a:ext cx="4178737" cy="3216473"/>
          </a:xfrm>
          <a:prstGeom prst="roundRect">
            <a:avLst>
              <a:gd name="adj" fmla="val 9768"/>
            </a:avLst>
          </a:prstGeom>
          <a:solidFill>
            <a:srgbClr val="00002E"/>
          </a:solidFill>
          <a:ln w="22860">
            <a:solidFill>
              <a:srgbClr val="D7425E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458063" y="2803327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Enfoque Integral</a:t>
            </a:r>
            <a:endParaRPr lang="en-US" sz="1900" dirty="0"/>
          </a:p>
        </p:txBody>
      </p:sp>
      <p:sp>
        <p:nvSpPr>
          <p:cNvPr id="8" name="Text 6"/>
          <p:cNvSpPr/>
          <p:nvPr/>
        </p:nvSpPr>
        <p:spPr>
          <a:xfrm>
            <a:off x="5458063" y="3236952"/>
            <a:ext cx="3714155" cy="20102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El desarrollo humano debe abordarse de manera holística, considerando simultáneamente los aspectos físicos, cognitivos y psicosociales, ya que todos están interrelacionados y se influyen mutuamente.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9613940" y="2571036"/>
            <a:ext cx="4178737" cy="3216473"/>
          </a:xfrm>
          <a:prstGeom prst="roundRect">
            <a:avLst>
              <a:gd name="adj" fmla="val 9768"/>
            </a:avLst>
          </a:prstGeom>
          <a:solidFill>
            <a:srgbClr val="00002E"/>
          </a:solidFill>
          <a:ln w="22860">
            <a:solidFill>
              <a:srgbClr val="DD785E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846231" y="2803327"/>
            <a:ext cx="3240167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Individualidad del Desarrollo</a:t>
            </a:r>
            <a:endParaRPr lang="en-US" sz="1900" dirty="0"/>
          </a:p>
        </p:txBody>
      </p:sp>
      <p:sp>
        <p:nvSpPr>
          <p:cNvPr id="11" name="Text 9"/>
          <p:cNvSpPr/>
          <p:nvPr/>
        </p:nvSpPr>
        <p:spPr>
          <a:xfrm>
            <a:off x="9846231" y="3236952"/>
            <a:ext cx="3714155" cy="20102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Aunque existen patrones generales, cada niño sigue su propio ritmo de desarrollo. Es fundamental respetar estas diferencias individuales y evitar comparaciones que puedan afectar su autoestima.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837724" y="6023134"/>
            <a:ext cx="12954952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Las teorías de Papalia, Piaget y Erikson nos proporcionan un marco valioso para entender el desarrollo infantil, pero deben complementarse con observación directa y adaptarse a los contextos culturales específicos de cada niño.</a:t>
            </a:r>
            <a:endParaRPr lang="en-US" sz="1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1134</Words>
  <Application>Microsoft Office PowerPoint</Application>
  <PresentationFormat>Personalizado</PresentationFormat>
  <Paragraphs>77</Paragraphs>
  <Slides>9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4" baseType="lpstr">
      <vt:lpstr>Arial</vt:lpstr>
      <vt:lpstr>Calibri</vt:lpstr>
      <vt:lpstr>Nunito Semi Bold</vt:lpstr>
      <vt:lpstr>PT Sans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/>
  <cp:lastModifiedBy>Aracely Carolina Rodriguez Vintimilla</cp:lastModifiedBy>
  <cp:revision>2</cp:revision>
  <dcterms:created xsi:type="dcterms:W3CDTF">2025-06-20T12:01:20Z</dcterms:created>
  <dcterms:modified xsi:type="dcterms:W3CDTF">2025-06-23T13:30:26Z</dcterms:modified>
</cp:coreProperties>
</file>