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Staatliches" charset="1" panose="00000000000000000000"/>
      <p:regular r:id="rId22"/>
    </p:embeddedFont>
    <p:embeddedFont>
      <p:font typeface="Open Sans" charset="1" panose="020B0606030504020204"/>
      <p:regular r:id="rId23"/>
    </p:embeddedFont>
    <p:embeddedFont>
      <p:font typeface="Open Sans Bold" charset="1" panose="020B0806030504020204"/>
      <p:regular r:id="rId24"/>
    </p:embeddedFont>
    <p:embeddedFont>
      <p:font typeface="Unique" charset="1" panose="00000000000000000000"/>
      <p:regular r:id="rId25"/>
    </p:embeddedFont>
    <p:embeddedFont>
      <p:font typeface="Poppins" charset="1" panose="00000500000000000000"/>
      <p:regular r:id="rId26"/>
    </p:embeddedFont>
    <p:embeddedFont>
      <p:font typeface="Merriweather Bold" charset="1" panose="000008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2.png" Type="http://schemas.openxmlformats.org/officeDocument/2006/relationships/image"/><Relationship Id="rId13" Target="../media/image33.svg" Type="http://schemas.openxmlformats.org/officeDocument/2006/relationships/image"/><Relationship Id="rId2" Target="../media/image24.png" Type="http://schemas.openxmlformats.org/officeDocument/2006/relationships/image"/><Relationship Id="rId3" Target="../media/image25.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jpe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Freeform 3" id="3"/>
          <p:cNvSpPr/>
          <p:nvPr/>
        </p:nvSpPr>
        <p:spPr>
          <a:xfrm flipH="false" flipV="false" rot="5463167">
            <a:off x="-1178936" y="433543"/>
            <a:ext cx="6437068" cy="5243285"/>
          </a:xfrm>
          <a:custGeom>
            <a:avLst/>
            <a:gdLst/>
            <a:ahLst/>
            <a:cxnLst/>
            <a:rect r="r" b="b" t="t" l="l"/>
            <a:pathLst>
              <a:path h="5243285" w="6437068">
                <a:moveTo>
                  <a:pt x="0" y="0"/>
                </a:moveTo>
                <a:lnTo>
                  <a:pt x="6437069" y="0"/>
                </a:lnTo>
                <a:lnTo>
                  <a:pt x="6437069" y="5243284"/>
                </a:lnTo>
                <a:lnTo>
                  <a:pt x="0" y="52432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3123302" y="3055185"/>
            <a:ext cx="13143434" cy="3816671"/>
          </a:xfrm>
          <a:prstGeom prst="rect">
            <a:avLst/>
          </a:prstGeom>
        </p:spPr>
        <p:txBody>
          <a:bodyPr anchor="t" rtlCol="false" tIns="0" lIns="0" bIns="0" rIns="0">
            <a:spAutoFit/>
          </a:bodyPr>
          <a:lstStyle/>
          <a:p>
            <a:pPr algn="ctr">
              <a:lnSpc>
                <a:spcPts val="15010"/>
              </a:lnSpc>
            </a:pPr>
            <a:r>
              <a:rPr lang="en-US" sz="12613">
                <a:solidFill>
                  <a:srgbClr val="000000"/>
                </a:solidFill>
                <a:latin typeface="Staatliches"/>
                <a:ea typeface="Staatliches"/>
                <a:cs typeface="Staatliches"/>
                <a:sym typeface="Staatliches"/>
              </a:rPr>
              <a:t>LOS CAMBIOS DE PODER DE LA POSGUERRA </a:t>
            </a:r>
          </a:p>
        </p:txBody>
      </p:sp>
      <p:sp>
        <p:nvSpPr>
          <p:cNvPr name="TextBox 5" id="5"/>
          <p:cNvSpPr txBox="true"/>
          <p:nvPr/>
        </p:nvSpPr>
        <p:spPr>
          <a:xfrm rot="0">
            <a:off x="4719934" y="7197625"/>
            <a:ext cx="9005564" cy="1076946"/>
          </a:xfrm>
          <a:prstGeom prst="rect">
            <a:avLst/>
          </a:prstGeom>
        </p:spPr>
        <p:txBody>
          <a:bodyPr anchor="t" rtlCol="false" tIns="0" lIns="0" bIns="0" rIns="0">
            <a:spAutoFit/>
          </a:bodyPr>
          <a:lstStyle/>
          <a:p>
            <a:pPr algn="ctr">
              <a:lnSpc>
                <a:spcPts val="8890"/>
              </a:lnSpc>
            </a:pPr>
            <a:r>
              <a:rPr lang="en-US" sz="6350">
                <a:solidFill>
                  <a:srgbClr val="000000"/>
                </a:solidFill>
                <a:latin typeface="Staatliches"/>
                <a:ea typeface="Staatliches"/>
                <a:cs typeface="Staatliches"/>
                <a:sym typeface="Staatliches"/>
              </a:rPr>
              <a:t>DOCENTE: MSC. GLADYS BONILLA</a:t>
            </a:r>
          </a:p>
        </p:txBody>
      </p:sp>
      <p:sp>
        <p:nvSpPr>
          <p:cNvPr name="Freeform 6" id="6"/>
          <p:cNvSpPr/>
          <p:nvPr/>
        </p:nvSpPr>
        <p:spPr>
          <a:xfrm flipH="false" flipV="false" rot="-5399999">
            <a:off x="12763625" y="4690283"/>
            <a:ext cx="6437068" cy="5243285"/>
          </a:xfrm>
          <a:custGeom>
            <a:avLst/>
            <a:gdLst/>
            <a:ahLst/>
            <a:cxnLst/>
            <a:rect r="r" b="b" t="t" l="l"/>
            <a:pathLst>
              <a:path h="5243285" w="6437068">
                <a:moveTo>
                  <a:pt x="0" y="0"/>
                </a:moveTo>
                <a:lnTo>
                  <a:pt x="6437069" y="0"/>
                </a:lnTo>
                <a:lnTo>
                  <a:pt x="6437069" y="5243284"/>
                </a:lnTo>
                <a:lnTo>
                  <a:pt x="0" y="52432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TextBox 2" id="2"/>
          <p:cNvSpPr txBox="true"/>
          <p:nvPr/>
        </p:nvSpPr>
        <p:spPr>
          <a:xfrm rot="0">
            <a:off x="3129087" y="6049857"/>
            <a:ext cx="12029827" cy="156972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260101"/>
                </a:solidFill>
                <a:latin typeface="Poppins"/>
                <a:ea typeface="Poppins"/>
                <a:cs typeface="Poppins"/>
                <a:sym typeface="Poppins"/>
              </a:rPr>
              <a:t>La democracia se basa en la participación activa de los ciudadanos en la toma de decisiones políticas. Sus características incluyen:</a:t>
            </a:r>
          </a:p>
        </p:txBody>
      </p:sp>
      <p:sp>
        <p:nvSpPr>
          <p:cNvPr name="TextBox 3" id="3"/>
          <p:cNvSpPr txBox="true"/>
          <p:nvPr/>
        </p:nvSpPr>
        <p:spPr>
          <a:xfrm rot="0">
            <a:off x="2613726" y="3598065"/>
            <a:ext cx="13060547" cy="1714500"/>
          </a:xfrm>
          <a:prstGeom prst="rect">
            <a:avLst/>
          </a:prstGeom>
        </p:spPr>
        <p:txBody>
          <a:bodyPr anchor="t" rtlCol="false" tIns="0" lIns="0" bIns="0" rIns="0">
            <a:spAutoFit/>
          </a:bodyPr>
          <a:lstStyle/>
          <a:p>
            <a:pPr algn="ctr" marL="0" indent="0" lvl="0">
              <a:lnSpc>
                <a:spcPts val="11999"/>
              </a:lnSpc>
              <a:spcBef>
                <a:spcPct val="0"/>
              </a:spcBef>
            </a:pPr>
            <a:r>
              <a:rPr lang="en-US" sz="9999">
                <a:solidFill>
                  <a:srgbClr val="A64C44"/>
                </a:solidFill>
                <a:latin typeface="Unique"/>
                <a:ea typeface="Unique"/>
                <a:cs typeface="Unique"/>
                <a:sym typeface="Unique"/>
              </a:rPr>
              <a:t> Democracia</a:t>
            </a:r>
          </a:p>
        </p:txBody>
      </p:sp>
      <p:grpSp>
        <p:nvGrpSpPr>
          <p:cNvPr name="Group 4" id="4"/>
          <p:cNvGrpSpPr/>
          <p:nvPr/>
        </p:nvGrpSpPr>
        <p:grpSpPr>
          <a:xfrm rot="0">
            <a:off x="6925179" y="1619673"/>
            <a:ext cx="4437642" cy="1245538"/>
            <a:chOff x="0" y="0"/>
            <a:chExt cx="6909363" cy="1939290"/>
          </a:xfrm>
        </p:grpSpPr>
        <p:sp>
          <p:nvSpPr>
            <p:cNvPr name="Freeform 5" id="5"/>
            <p:cNvSpPr/>
            <p:nvPr/>
          </p:nvSpPr>
          <p:spPr>
            <a:xfrm flipH="false" flipV="false" rot="0">
              <a:off x="0" y="0"/>
              <a:ext cx="6909363" cy="1939290"/>
            </a:xfrm>
            <a:custGeom>
              <a:avLst/>
              <a:gdLst/>
              <a:ahLst/>
              <a:cxnLst/>
              <a:rect r="r" b="b" t="t" l="l"/>
              <a:pathLst>
                <a:path h="1939290" w="6909363">
                  <a:moveTo>
                    <a:pt x="5939718" y="0"/>
                  </a:moveTo>
                  <a:lnTo>
                    <a:pt x="969645" y="0"/>
                  </a:lnTo>
                  <a:cubicBezTo>
                    <a:pt x="434975" y="0"/>
                    <a:pt x="0" y="434975"/>
                    <a:pt x="0" y="969645"/>
                  </a:cubicBezTo>
                  <a:cubicBezTo>
                    <a:pt x="0" y="1504315"/>
                    <a:pt x="434975" y="1939290"/>
                    <a:pt x="969645" y="1939290"/>
                  </a:cubicBezTo>
                  <a:lnTo>
                    <a:pt x="5939718" y="1939290"/>
                  </a:lnTo>
                  <a:cubicBezTo>
                    <a:pt x="6474388" y="1939290"/>
                    <a:pt x="6909363" y="1504315"/>
                    <a:pt x="6909363" y="969645"/>
                  </a:cubicBezTo>
                  <a:cubicBezTo>
                    <a:pt x="6909363" y="434975"/>
                    <a:pt x="6474388" y="0"/>
                    <a:pt x="5939718" y="0"/>
                  </a:cubicBezTo>
                  <a:close/>
                  <a:moveTo>
                    <a:pt x="5939718" y="1913890"/>
                  </a:moveTo>
                  <a:lnTo>
                    <a:pt x="969645" y="1913890"/>
                  </a:lnTo>
                  <a:cubicBezTo>
                    <a:pt x="448945" y="1913890"/>
                    <a:pt x="25400" y="1490345"/>
                    <a:pt x="25400" y="969645"/>
                  </a:cubicBezTo>
                  <a:cubicBezTo>
                    <a:pt x="25400" y="448945"/>
                    <a:pt x="448945" y="25400"/>
                    <a:pt x="969645" y="25400"/>
                  </a:cubicBezTo>
                  <a:lnTo>
                    <a:pt x="5939718" y="25400"/>
                  </a:lnTo>
                  <a:cubicBezTo>
                    <a:pt x="6460418" y="25400"/>
                    <a:pt x="6883963" y="448945"/>
                    <a:pt x="6883963" y="969645"/>
                  </a:cubicBezTo>
                  <a:cubicBezTo>
                    <a:pt x="6883963" y="1490345"/>
                    <a:pt x="6460418" y="1913890"/>
                    <a:pt x="5939718" y="1913890"/>
                  </a:cubicBezTo>
                  <a:close/>
                </a:path>
              </a:pathLst>
            </a:custGeom>
            <a:solidFill>
              <a:srgbClr val="A64C44"/>
            </a:solidFill>
          </p:spPr>
        </p:sp>
      </p:grpSp>
      <p:sp>
        <p:nvSpPr>
          <p:cNvPr name="Freeform 6" id="6"/>
          <p:cNvSpPr/>
          <p:nvPr/>
        </p:nvSpPr>
        <p:spPr>
          <a:xfrm flipH="false" flipV="false" rot="3294834">
            <a:off x="11956197" y="-1358044"/>
            <a:ext cx="9216363" cy="4888967"/>
          </a:xfrm>
          <a:custGeom>
            <a:avLst/>
            <a:gdLst/>
            <a:ahLst/>
            <a:cxnLst/>
            <a:rect r="r" b="b" t="t" l="l"/>
            <a:pathLst>
              <a:path h="4888967" w="9216363">
                <a:moveTo>
                  <a:pt x="0" y="0"/>
                </a:moveTo>
                <a:lnTo>
                  <a:pt x="9216364" y="0"/>
                </a:lnTo>
                <a:lnTo>
                  <a:pt x="9216364" y="4888967"/>
                </a:lnTo>
                <a:lnTo>
                  <a:pt x="0" y="48889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179335">
            <a:off x="15647445" y="-1002589"/>
            <a:ext cx="2789511" cy="6999744"/>
          </a:xfrm>
          <a:custGeom>
            <a:avLst/>
            <a:gdLst/>
            <a:ahLst/>
            <a:cxnLst/>
            <a:rect r="r" b="b" t="t" l="l"/>
            <a:pathLst>
              <a:path h="6999744" w="2789511">
                <a:moveTo>
                  <a:pt x="0" y="0"/>
                </a:moveTo>
                <a:lnTo>
                  <a:pt x="2789511" y="0"/>
                </a:lnTo>
                <a:lnTo>
                  <a:pt x="2789511" y="6999744"/>
                </a:lnTo>
                <a:lnTo>
                  <a:pt x="0" y="69997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271392">
            <a:off x="-3977078" y="-5295767"/>
            <a:ext cx="7954156" cy="12463778"/>
          </a:xfrm>
          <a:custGeom>
            <a:avLst/>
            <a:gdLst/>
            <a:ahLst/>
            <a:cxnLst/>
            <a:rect r="r" b="b" t="t" l="l"/>
            <a:pathLst>
              <a:path h="12463778" w="7954156">
                <a:moveTo>
                  <a:pt x="0" y="0"/>
                </a:moveTo>
                <a:lnTo>
                  <a:pt x="7954156" y="0"/>
                </a:lnTo>
                <a:lnTo>
                  <a:pt x="7954156" y="12463778"/>
                </a:lnTo>
                <a:lnTo>
                  <a:pt x="0" y="124637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122781">
            <a:off x="-2753177" y="415900"/>
            <a:ext cx="6548262" cy="5728745"/>
          </a:xfrm>
          <a:custGeom>
            <a:avLst/>
            <a:gdLst/>
            <a:ahLst/>
            <a:cxnLst/>
            <a:rect r="r" b="b" t="t" l="l"/>
            <a:pathLst>
              <a:path h="5728745" w="6548262">
                <a:moveTo>
                  <a:pt x="0" y="0"/>
                </a:moveTo>
                <a:lnTo>
                  <a:pt x="6548262" y="0"/>
                </a:lnTo>
                <a:lnTo>
                  <a:pt x="6548262" y="5728744"/>
                </a:lnTo>
                <a:lnTo>
                  <a:pt x="0" y="57287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221134">
            <a:off x="15922087" y="7285664"/>
            <a:ext cx="1702312" cy="1730631"/>
          </a:xfrm>
          <a:custGeom>
            <a:avLst/>
            <a:gdLst/>
            <a:ahLst/>
            <a:cxnLst/>
            <a:rect r="r" b="b" t="t" l="l"/>
            <a:pathLst>
              <a:path h="1730631" w="1702312">
                <a:moveTo>
                  <a:pt x="0" y="0"/>
                </a:moveTo>
                <a:lnTo>
                  <a:pt x="1702311" y="0"/>
                </a:lnTo>
                <a:lnTo>
                  <a:pt x="1702311" y="1730632"/>
                </a:lnTo>
                <a:lnTo>
                  <a:pt x="0" y="17306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1120321">
            <a:off x="1028700" y="7527669"/>
            <a:ext cx="1702312" cy="1730631"/>
          </a:xfrm>
          <a:custGeom>
            <a:avLst/>
            <a:gdLst/>
            <a:ahLst/>
            <a:cxnLst/>
            <a:rect r="r" b="b" t="t" l="l"/>
            <a:pathLst>
              <a:path h="1730631" w="1702312">
                <a:moveTo>
                  <a:pt x="0" y="0"/>
                </a:moveTo>
                <a:lnTo>
                  <a:pt x="1702312" y="0"/>
                </a:lnTo>
                <a:lnTo>
                  <a:pt x="1702312" y="1730631"/>
                </a:lnTo>
                <a:lnTo>
                  <a:pt x="0" y="173063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slow">
    <p:fad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AutoShape 2" id="2"/>
          <p:cNvSpPr/>
          <p:nvPr/>
        </p:nvSpPr>
        <p:spPr>
          <a:xfrm>
            <a:off x="1190625" y="4559046"/>
            <a:ext cx="16068675" cy="0"/>
          </a:xfrm>
          <a:prstGeom prst="line">
            <a:avLst/>
          </a:prstGeom>
          <a:ln cap="rnd" w="19050">
            <a:solidFill>
              <a:srgbClr val="260101"/>
            </a:solidFill>
            <a:prstDash val="solid"/>
            <a:headEnd type="none" len="sm" w="sm"/>
            <a:tailEnd type="none" len="sm" w="sm"/>
          </a:ln>
        </p:spPr>
      </p:sp>
      <p:grpSp>
        <p:nvGrpSpPr>
          <p:cNvPr name="Group 3" id="3"/>
          <p:cNvGrpSpPr/>
          <p:nvPr/>
        </p:nvGrpSpPr>
        <p:grpSpPr>
          <a:xfrm rot="0">
            <a:off x="1028700" y="4397121"/>
            <a:ext cx="323850" cy="32385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grpSp>
        <p:nvGrpSpPr>
          <p:cNvPr name="Group 5" id="5"/>
          <p:cNvGrpSpPr/>
          <p:nvPr/>
        </p:nvGrpSpPr>
        <p:grpSpPr>
          <a:xfrm rot="0">
            <a:off x="5317258" y="4387596"/>
            <a:ext cx="323850" cy="32385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grpSp>
        <p:nvGrpSpPr>
          <p:cNvPr name="Group 7" id="7"/>
          <p:cNvGrpSpPr/>
          <p:nvPr/>
        </p:nvGrpSpPr>
        <p:grpSpPr>
          <a:xfrm rot="0">
            <a:off x="9605817" y="4387596"/>
            <a:ext cx="323850" cy="323850"/>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grpSp>
        <p:nvGrpSpPr>
          <p:cNvPr name="Group 9" id="9"/>
          <p:cNvGrpSpPr/>
          <p:nvPr/>
        </p:nvGrpSpPr>
        <p:grpSpPr>
          <a:xfrm rot="0">
            <a:off x="13894375" y="4387596"/>
            <a:ext cx="323850" cy="323850"/>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sp>
        <p:nvSpPr>
          <p:cNvPr name="TextBox 11" id="11"/>
          <p:cNvSpPr txBox="true"/>
          <p:nvPr/>
        </p:nvSpPr>
        <p:spPr>
          <a:xfrm rot="0">
            <a:off x="1028700" y="1171575"/>
            <a:ext cx="16230600" cy="1543050"/>
          </a:xfrm>
          <a:prstGeom prst="rect">
            <a:avLst/>
          </a:prstGeom>
        </p:spPr>
        <p:txBody>
          <a:bodyPr anchor="t" rtlCol="false" tIns="0" lIns="0" bIns="0" rIns="0">
            <a:spAutoFit/>
          </a:bodyPr>
          <a:lstStyle/>
          <a:p>
            <a:pPr algn="l" marL="0" indent="0" lvl="0">
              <a:lnSpc>
                <a:spcPts val="10799"/>
              </a:lnSpc>
              <a:spcBef>
                <a:spcPct val="0"/>
              </a:spcBef>
            </a:pPr>
            <a:r>
              <a:rPr lang="en-US" sz="8999">
                <a:solidFill>
                  <a:srgbClr val="A64C44"/>
                </a:solidFill>
                <a:latin typeface="Unique"/>
                <a:ea typeface="Unique"/>
                <a:cs typeface="Unique"/>
                <a:sym typeface="Unique"/>
              </a:rPr>
              <a:t>Democracia </a:t>
            </a:r>
          </a:p>
        </p:txBody>
      </p:sp>
      <p:sp>
        <p:nvSpPr>
          <p:cNvPr name="Freeform 12" id="12"/>
          <p:cNvSpPr/>
          <p:nvPr/>
        </p:nvSpPr>
        <p:spPr>
          <a:xfrm flipH="false" flipV="false" rot="-1766784">
            <a:off x="15233252" y="736354"/>
            <a:ext cx="1931206" cy="2840009"/>
          </a:xfrm>
          <a:custGeom>
            <a:avLst/>
            <a:gdLst/>
            <a:ahLst/>
            <a:cxnLst/>
            <a:rect r="r" b="b" t="t" l="l"/>
            <a:pathLst>
              <a:path h="2840009" w="1931206">
                <a:moveTo>
                  <a:pt x="0" y="0"/>
                </a:moveTo>
                <a:lnTo>
                  <a:pt x="1931206" y="0"/>
                </a:lnTo>
                <a:lnTo>
                  <a:pt x="1931206" y="2840009"/>
                </a:lnTo>
                <a:lnTo>
                  <a:pt x="0" y="28400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3" id="13"/>
          <p:cNvSpPr/>
          <p:nvPr/>
        </p:nvSpPr>
        <p:spPr>
          <a:xfrm flipH="false" flipV="false" rot="0">
            <a:off x="-1911373" y="4720971"/>
            <a:ext cx="3822745" cy="6588981"/>
          </a:xfrm>
          <a:custGeom>
            <a:avLst/>
            <a:gdLst/>
            <a:ahLst/>
            <a:cxnLst/>
            <a:rect r="r" b="b" t="t" l="l"/>
            <a:pathLst>
              <a:path h="6588981" w="3822745">
                <a:moveTo>
                  <a:pt x="0" y="0"/>
                </a:moveTo>
                <a:lnTo>
                  <a:pt x="3822746" y="0"/>
                </a:lnTo>
                <a:lnTo>
                  <a:pt x="3822746" y="6588981"/>
                </a:lnTo>
                <a:lnTo>
                  <a:pt x="0" y="6588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312230" y="8015461"/>
            <a:ext cx="3894139" cy="4114800"/>
          </a:xfrm>
          <a:custGeom>
            <a:avLst/>
            <a:gdLst/>
            <a:ahLst/>
            <a:cxnLst/>
            <a:rect r="r" b="b" t="t" l="l"/>
            <a:pathLst>
              <a:path h="4114800" w="3894139">
                <a:moveTo>
                  <a:pt x="0" y="0"/>
                </a:moveTo>
                <a:lnTo>
                  <a:pt x="3894140" y="0"/>
                </a:lnTo>
                <a:lnTo>
                  <a:pt x="389414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028700"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 Soberanía Popular</a:t>
            </a:r>
          </a:p>
        </p:txBody>
      </p:sp>
      <p:sp>
        <p:nvSpPr>
          <p:cNvPr name="TextBox 16" id="16"/>
          <p:cNvSpPr txBox="true"/>
          <p:nvPr/>
        </p:nvSpPr>
        <p:spPr>
          <a:xfrm rot="0">
            <a:off x="1028700" y="6959346"/>
            <a:ext cx="3364925" cy="195389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 El poder reside en el pueblo, que elige a sus representantes a través de elecciones libres y justas.</a:t>
            </a:r>
          </a:p>
        </p:txBody>
      </p:sp>
      <p:sp>
        <p:nvSpPr>
          <p:cNvPr name="TextBox 17" id="17"/>
          <p:cNvSpPr txBox="true"/>
          <p:nvPr/>
        </p:nvSpPr>
        <p:spPr>
          <a:xfrm rot="0">
            <a:off x="5317258" y="5397246"/>
            <a:ext cx="3364925" cy="466725"/>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Derechos Civiles</a:t>
            </a:r>
          </a:p>
        </p:txBody>
      </p:sp>
      <p:sp>
        <p:nvSpPr>
          <p:cNvPr name="TextBox 18" id="18"/>
          <p:cNvSpPr txBox="true"/>
          <p:nvPr/>
        </p:nvSpPr>
        <p:spPr>
          <a:xfrm rot="0">
            <a:off x="5317258" y="6959346"/>
            <a:ext cx="3364925" cy="195389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 Se garantizan libertades fundamentales, como la libertad de expresión, de reunión y de prensa.</a:t>
            </a:r>
          </a:p>
        </p:txBody>
      </p:sp>
      <p:sp>
        <p:nvSpPr>
          <p:cNvPr name="TextBox 19" id="19"/>
          <p:cNvSpPr txBox="true"/>
          <p:nvPr/>
        </p:nvSpPr>
        <p:spPr>
          <a:xfrm rot="0">
            <a:off x="9605817"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Separación de Poderes</a:t>
            </a:r>
          </a:p>
        </p:txBody>
      </p:sp>
      <p:sp>
        <p:nvSpPr>
          <p:cNvPr name="TextBox 20" id="20"/>
          <p:cNvSpPr txBox="true"/>
          <p:nvPr/>
        </p:nvSpPr>
        <p:spPr>
          <a:xfrm rot="0">
            <a:off x="9605817" y="7009939"/>
            <a:ext cx="3364925" cy="195389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Existen controles y equilibrios entre el poder ejecutivo, legislativo y judicial para evitar abusos.</a:t>
            </a:r>
          </a:p>
        </p:txBody>
      </p:sp>
      <p:sp>
        <p:nvSpPr>
          <p:cNvPr name="TextBox 21" id="21"/>
          <p:cNvSpPr txBox="true"/>
          <p:nvPr/>
        </p:nvSpPr>
        <p:spPr>
          <a:xfrm rot="0">
            <a:off x="13894375"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Participación Ciudadana</a:t>
            </a:r>
          </a:p>
        </p:txBody>
      </p:sp>
      <p:sp>
        <p:nvSpPr>
          <p:cNvPr name="TextBox 22" id="22"/>
          <p:cNvSpPr txBox="true"/>
          <p:nvPr/>
        </p:nvSpPr>
        <p:spPr>
          <a:xfrm rot="0">
            <a:off x="13894375" y="6959346"/>
            <a:ext cx="3843138" cy="273494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 Los ciudadanos tienen la oportunidad de participar en la vida política, no solo a través del voto, sino también mediante la participación en debates y movimientos sociales.</a:t>
            </a:r>
          </a:p>
        </p:txBody>
      </p:sp>
    </p:spTree>
  </p:cSld>
  <p:clrMapOvr>
    <a:masterClrMapping/>
  </p:clrMapOvr>
  <p:transition spd="slow">
    <p:fade/>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TextBox 2" id="2"/>
          <p:cNvSpPr txBox="true"/>
          <p:nvPr/>
        </p:nvSpPr>
        <p:spPr>
          <a:xfrm rot="0">
            <a:off x="3129087" y="6049857"/>
            <a:ext cx="12029827" cy="1569720"/>
          </a:xfrm>
          <a:prstGeom prst="rect">
            <a:avLst/>
          </a:prstGeom>
        </p:spPr>
        <p:txBody>
          <a:bodyPr anchor="t" rtlCol="false" tIns="0" lIns="0" bIns="0" rIns="0">
            <a:spAutoFit/>
          </a:bodyPr>
          <a:lstStyle/>
          <a:p>
            <a:pPr algn="ctr" marL="0" indent="0" lvl="0">
              <a:lnSpc>
                <a:spcPts val="4199"/>
              </a:lnSpc>
              <a:spcBef>
                <a:spcPct val="0"/>
              </a:spcBef>
            </a:pPr>
            <a:r>
              <a:rPr lang="en-US" sz="2799">
                <a:solidFill>
                  <a:srgbClr val="260101"/>
                </a:solidFill>
                <a:latin typeface="Poppins"/>
                <a:ea typeface="Poppins"/>
                <a:cs typeface="Poppins"/>
                <a:sym typeface="Poppins"/>
              </a:rPr>
              <a:t>La autocracia, en contraste, se caracteriza por la concentración del poder en manos de una sola persona o un grupo reducido. Sus características son:</a:t>
            </a:r>
          </a:p>
        </p:txBody>
      </p:sp>
      <p:sp>
        <p:nvSpPr>
          <p:cNvPr name="TextBox 3" id="3"/>
          <p:cNvSpPr txBox="true"/>
          <p:nvPr/>
        </p:nvSpPr>
        <p:spPr>
          <a:xfrm rot="0">
            <a:off x="2613726" y="3598065"/>
            <a:ext cx="13060547" cy="1714500"/>
          </a:xfrm>
          <a:prstGeom prst="rect">
            <a:avLst/>
          </a:prstGeom>
        </p:spPr>
        <p:txBody>
          <a:bodyPr anchor="t" rtlCol="false" tIns="0" lIns="0" bIns="0" rIns="0">
            <a:spAutoFit/>
          </a:bodyPr>
          <a:lstStyle/>
          <a:p>
            <a:pPr algn="ctr" marL="0" indent="0" lvl="0">
              <a:lnSpc>
                <a:spcPts val="11999"/>
              </a:lnSpc>
              <a:spcBef>
                <a:spcPct val="0"/>
              </a:spcBef>
            </a:pPr>
            <a:r>
              <a:rPr lang="en-US" sz="9999">
                <a:solidFill>
                  <a:srgbClr val="A64C44"/>
                </a:solidFill>
                <a:latin typeface="Unique"/>
                <a:ea typeface="Unique"/>
                <a:cs typeface="Unique"/>
                <a:sym typeface="Unique"/>
              </a:rPr>
              <a:t>Autocracia</a:t>
            </a:r>
          </a:p>
        </p:txBody>
      </p:sp>
      <p:grpSp>
        <p:nvGrpSpPr>
          <p:cNvPr name="Group 4" id="4"/>
          <p:cNvGrpSpPr/>
          <p:nvPr/>
        </p:nvGrpSpPr>
        <p:grpSpPr>
          <a:xfrm rot="0">
            <a:off x="6925179" y="1619673"/>
            <a:ext cx="4437642" cy="1245538"/>
            <a:chOff x="0" y="0"/>
            <a:chExt cx="6909363" cy="1939290"/>
          </a:xfrm>
        </p:grpSpPr>
        <p:sp>
          <p:nvSpPr>
            <p:cNvPr name="Freeform 5" id="5"/>
            <p:cNvSpPr/>
            <p:nvPr/>
          </p:nvSpPr>
          <p:spPr>
            <a:xfrm flipH="false" flipV="false" rot="0">
              <a:off x="0" y="0"/>
              <a:ext cx="6909363" cy="1939290"/>
            </a:xfrm>
            <a:custGeom>
              <a:avLst/>
              <a:gdLst/>
              <a:ahLst/>
              <a:cxnLst/>
              <a:rect r="r" b="b" t="t" l="l"/>
              <a:pathLst>
                <a:path h="1939290" w="6909363">
                  <a:moveTo>
                    <a:pt x="5939718" y="0"/>
                  </a:moveTo>
                  <a:lnTo>
                    <a:pt x="969645" y="0"/>
                  </a:lnTo>
                  <a:cubicBezTo>
                    <a:pt x="434975" y="0"/>
                    <a:pt x="0" y="434975"/>
                    <a:pt x="0" y="969645"/>
                  </a:cubicBezTo>
                  <a:cubicBezTo>
                    <a:pt x="0" y="1504315"/>
                    <a:pt x="434975" y="1939290"/>
                    <a:pt x="969645" y="1939290"/>
                  </a:cubicBezTo>
                  <a:lnTo>
                    <a:pt x="5939718" y="1939290"/>
                  </a:lnTo>
                  <a:cubicBezTo>
                    <a:pt x="6474388" y="1939290"/>
                    <a:pt x="6909363" y="1504315"/>
                    <a:pt x="6909363" y="969645"/>
                  </a:cubicBezTo>
                  <a:cubicBezTo>
                    <a:pt x="6909363" y="434975"/>
                    <a:pt x="6474388" y="0"/>
                    <a:pt x="5939718" y="0"/>
                  </a:cubicBezTo>
                  <a:close/>
                  <a:moveTo>
                    <a:pt x="5939718" y="1913890"/>
                  </a:moveTo>
                  <a:lnTo>
                    <a:pt x="969645" y="1913890"/>
                  </a:lnTo>
                  <a:cubicBezTo>
                    <a:pt x="448945" y="1913890"/>
                    <a:pt x="25400" y="1490345"/>
                    <a:pt x="25400" y="969645"/>
                  </a:cubicBezTo>
                  <a:cubicBezTo>
                    <a:pt x="25400" y="448945"/>
                    <a:pt x="448945" y="25400"/>
                    <a:pt x="969645" y="25400"/>
                  </a:cubicBezTo>
                  <a:lnTo>
                    <a:pt x="5939718" y="25400"/>
                  </a:lnTo>
                  <a:cubicBezTo>
                    <a:pt x="6460418" y="25400"/>
                    <a:pt x="6883963" y="448945"/>
                    <a:pt x="6883963" y="969645"/>
                  </a:cubicBezTo>
                  <a:cubicBezTo>
                    <a:pt x="6883963" y="1490345"/>
                    <a:pt x="6460418" y="1913890"/>
                    <a:pt x="5939718" y="1913890"/>
                  </a:cubicBezTo>
                  <a:close/>
                </a:path>
              </a:pathLst>
            </a:custGeom>
            <a:solidFill>
              <a:srgbClr val="A64C44"/>
            </a:solidFill>
          </p:spPr>
        </p:sp>
      </p:grpSp>
      <p:sp>
        <p:nvSpPr>
          <p:cNvPr name="Freeform 6" id="6"/>
          <p:cNvSpPr/>
          <p:nvPr/>
        </p:nvSpPr>
        <p:spPr>
          <a:xfrm flipH="false" flipV="false" rot="3294834">
            <a:off x="11956197" y="-1358044"/>
            <a:ext cx="9216363" cy="4888967"/>
          </a:xfrm>
          <a:custGeom>
            <a:avLst/>
            <a:gdLst/>
            <a:ahLst/>
            <a:cxnLst/>
            <a:rect r="r" b="b" t="t" l="l"/>
            <a:pathLst>
              <a:path h="4888967" w="9216363">
                <a:moveTo>
                  <a:pt x="0" y="0"/>
                </a:moveTo>
                <a:lnTo>
                  <a:pt x="9216364" y="0"/>
                </a:lnTo>
                <a:lnTo>
                  <a:pt x="9216364" y="4888967"/>
                </a:lnTo>
                <a:lnTo>
                  <a:pt x="0" y="48889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179335">
            <a:off x="15647445" y="-1002589"/>
            <a:ext cx="2789511" cy="6999744"/>
          </a:xfrm>
          <a:custGeom>
            <a:avLst/>
            <a:gdLst/>
            <a:ahLst/>
            <a:cxnLst/>
            <a:rect r="r" b="b" t="t" l="l"/>
            <a:pathLst>
              <a:path h="6999744" w="2789511">
                <a:moveTo>
                  <a:pt x="0" y="0"/>
                </a:moveTo>
                <a:lnTo>
                  <a:pt x="2789511" y="0"/>
                </a:lnTo>
                <a:lnTo>
                  <a:pt x="2789511" y="6999744"/>
                </a:lnTo>
                <a:lnTo>
                  <a:pt x="0" y="69997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271392">
            <a:off x="-3977078" y="-5295767"/>
            <a:ext cx="7954156" cy="12463778"/>
          </a:xfrm>
          <a:custGeom>
            <a:avLst/>
            <a:gdLst/>
            <a:ahLst/>
            <a:cxnLst/>
            <a:rect r="r" b="b" t="t" l="l"/>
            <a:pathLst>
              <a:path h="12463778" w="7954156">
                <a:moveTo>
                  <a:pt x="0" y="0"/>
                </a:moveTo>
                <a:lnTo>
                  <a:pt x="7954156" y="0"/>
                </a:lnTo>
                <a:lnTo>
                  <a:pt x="7954156" y="12463778"/>
                </a:lnTo>
                <a:lnTo>
                  <a:pt x="0" y="124637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1122781">
            <a:off x="-2753177" y="415900"/>
            <a:ext cx="6548262" cy="5728745"/>
          </a:xfrm>
          <a:custGeom>
            <a:avLst/>
            <a:gdLst/>
            <a:ahLst/>
            <a:cxnLst/>
            <a:rect r="r" b="b" t="t" l="l"/>
            <a:pathLst>
              <a:path h="5728745" w="6548262">
                <a:moveTo>
                  <a:pt x="0" y="0"/>
                </a:moveTo>
                <a:lnTo>
                  <a:pt x="6548262" y="0"/>
                </a:lnTo>
                <a:lnTo>
                  <a:pt x="6548262" y="5728744"/>
                </a:lnTo>
                <a:lnTo>
                  <a:pt x="0" y="57287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221134">
            <a:off x="15922087" y="7285664"/>
            <a:ext cx="1702312" cy="1730631"/>
          </a:xfrm>
          <a:custGeom>
            <a:avLst/>
            <a:gdLst/>
            <a:ahLst/>
            <a:cxnLst/>
            <a:rect r="r" b="b" t="t" l="l"/>
            <a:pathLst>
              <a:path h="1730631" w="1702312">
                <a:moveTo>
                  <a:pt x="0" y="0"/>
                </a:moveTo>
                <a:lnTo>
                  <a:pt x="1702311" y="0"/>
                </a:lnTo>
                <a:lnTo>
                  <a:pt x="1702311" y="1730632"/>
                </a:lnTo>
                <a:lnTo>
                  <a:pt x="0" y="17306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1120321">
            <a:off x="1028700" y="7527669"/>
            <a:ext cx="1702312" cy="1730631"/>
          </a:xfrm>
          <a:custGeom>
            <a:avLst/>
            <a:gdLst/>
            <a:ahLst/>
            <a:cxnLst/>
            <a:rect r="r" b="b" t="t" l="l"/>
            <a:pathLst>
              <a:path h="1730631" w="1702312">
                <a:moveTo>
                  <a:pt x="0" y="0"/>
                </a:moveTo>
                <a:lnTo>
                  <a:pt x="1702312" y="0"/>
                </a:lnTo>
                <a:lnTo>
                  <a:pt x="1702312" y="1730631"/>
                </a:lnTo>
                <a:lnTo>
                  <a:pt x="0" y="173063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slow">
    <p:fade/>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AutoShape 2" id="2"/>
          <p:cNvSpPr/>
          <p:nvPr/>
        </p:nvSpPr>
        <p:spPr>
          <a:xfrm>
            <a:off x="1190625" y="4559046"/>
            <a:ext cx="16068675" cy="0"/>
          </a:xfrm>
          <a:prstGeom prst="line">
            <a:avLst/>
          </a:prstGeom>
          <a:ln cap="rnd" w="19050">
            <a:solidFill>
              <a:srgbClr val="260101"/>
            </a:solidFill>
            <a:prstDash val="solid"/>
            <a:headEnd type="none" len="sm" w="sm"/>
            <a:tailEnd type="none" len="sm" w="sm"/>
          </a:ln>
        </p:spPr>
      </p:sp>
      <p:grpSp>
        <p:nvGrpSpPr>
          <p:cNvPr name="Group 3" id="3"/>
          <p:cNvGrpSpPr/>
          <p:nvPr/>
        </p:nvGrpSpPr>
        <p:grpSpPr>
          <a:xfrm rot="0">
            <a:off x="1028700" y="4397121"/>
            <a:ext cx="323850" cy="32385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grpSp>
        <p:nvGrpSpPr>
          <p:cNvPr name="Group 5" id="5"/>
          <p:cNvGrpSpPr/>
          <p:nvPr/>
        </p:nvGrpSpPr>
        <p:grpSpPr>
          <a:xfrm rot="0">
            <a:off x="5317258" y="4387596"/>
            <a:ext cx="323850" cy="32385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grpSp>
        <p:nvGrpSpPr>
          <p:cNvPr name="Group 7" id="7"/>
          <p:cNvGrpSpPr/>
          <p:nvPr/>
        </p:nvGrpSpPr>
        <p:grpSpPr>
          <a:xfrm rot="0">
            <a:off x="9605817" y="4387596"/>
            <a:ext cx="323850" cy="323850"/>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grpSp>
        <p:nvGrpSpPr>
          <p:cNvPr name="Group 9" id="9"/>
          <p:cNvGrpSpPr/>
          <p:nvPr/>
        </p:nvGrpSpPr>
        <p:grpSpPr>
          <a:xfrm rot="0">
            <a:off x="13894375" y="4387596"/>
            <a:ext cx="323850" cy="323850"/>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0101"/>
            </a:solidFill>
          </p:spPr>
        </p:sp>
      </p:grpSp>
      <p:sp>
        <p:nvSpPr>
          <p:cNvPr name="TextBox 11" id="11"/>
          <p:cNvSpPr txBox="true"/>
          <p:nvPr/>
        </p:nvSpPr>
        <p:spPr>
          <a:xfrm rot="0">
            <a:off x="1028700" y="1171575"/>
            <a:ext cx="16230600" cy="1543050"/>
          </a:xfrm>
          <a:prstGeom prst="rect">
            <a:avLst/>
          </a:prstGeom>
        </p:spPr>
        <p:txBody>
          <a:bodyPr anchor="t" rtlCol="false" tIns="0" lIns="0" bIns="0" rIns="0">
            <a:spAutoFit/>
          </a:bodyPr>
          <a:lstStyle/>
          <a:p>
            <a:pPr algn="l" marL="0" indent="0" lvl="0">
              <a:lnSpc>
                <a:spcPts val="10799"/>
              </a:lnSpc>
              <a:spcBef>
                <a:spcPct val="0"/>
              </a:spcBef>
            </a:pPr>
            <a:r>
              <a:rPr lang="en-US" sz="8999">
                <a:solidFill>
                  <a:srgbClr val="A64C44"/>
                </a:solidFill>
                <a:latin typeface="Unique"/>
                <a:ea typeface="Unique"/>
                <a:cs typeface="Unique"/>
                <a:sym typeface="Unique"/>
              </a:rPr>
              <a:t>AUTOCRACIA</a:t>
            </a:r>
          </a:p>
        </p:txBody>
      </p:sp>
      <p:sp>
        <p:nvSpPr>
          <p:cNvPr name="Freeform 12" id="12"/>
          <p:cNvSpPr/>
          <p:nvPr/>
        </p:nvSpPr>
        <p:spPr>
          <a:xfrm flipH="false" flipV="false" rot="-1766784">
            <a:off x="15233252" y="736354"/>
            <a:ext cx="1931206" cy="2840009"/>
          </a:xfrm>
          <a:custGeom>
            <a:avLst/>
            <a:gdLst/>
            <a:ahLst/>
            <a:cxnLst/>
            <a:rect r="r" b="b" t="t" l="l"/>
            <a:pathLst>
              <a:path h="2840009" w="1931206">
                <a:moveTo>
                  <a:pt x="0" y="0"/>
                </a:moveTo>
                <a:lnTo>
                  <a:pt x="1931206" y="0"/>
                </a:lnTo>
                <a:lnTo>
                  <a:pt x="1931206" y="2840009"/>
                </a:lnTo>
                <a:lnTo>
                  <a:pt x="0" y="28400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13" id="13"/>
          <p:cNvSpPr/>
          <p:nvPr/>
        </p:nvSpPr>
        <p:spPr>
          <a:xfrm flipH="false" flipV="false" rot="0">
            <a:off x="-1911373" y="4720971"/>
            <a:ext cx="3822745" cy="6588981"/>
          </a:xfrm>
          <a:custGeom>
            <a:avLst/>
            <a:gdLst/>
            <a:ahLst/>
            <a:cxnLst/>
            <a:rect r="r" b="b" t="t" l="l"/>
            <a:pathLst>
              <a:path h="6588981" w="3822745">
                <a:moveTo>
                  <a:pt x="0" y="0"/>
                </a:moveTo>
                <a:lnTo>
                  <a:pt x="3822746" y="0"/>
                </a:lnTo>
                <a:lnTo>
                  <a:pt x="3822746" y="6588981"/>
                </a:lnTo>
                <a:lnTo>
                  <a:pt x="0" y="65889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312230" y="8015461"/>
            <a:ext cx="3894139" cy="4114800"/>
          </a:xfrm>
          <a:custGeom>
            <a:avLst/>
            <a:gdLst/>
            <a:ahLst/>
            <a:cxnLst/>
            <a:rect r="r" b="b" t="t" l="l"/>
            <a:pathLst>
              <a:path h="4114800" w="3894139">
                <a:moveTo>
                  <a:pt x="0" y="0"/>
                </a:moveTo>
                <a:lnTo>
                  <a:pt x="3894140" y="0"/>
                </a:lnTo>
                <a:lnTo>
                  <a:pt x="389414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028700"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Concentración del Poder</a:t>
            </a:r>
          </a:p>
        </p:txBody>
      </p:sp>
      <p:sp>
        <p:nvSpPr>
          <p:cNvPr name="TextBox 16" id="16"/>
          <p:cNvSpPr txBox="true"/>
          <p:nvPr/>
        </p:nvSpPr>
        <p:spPr>
          <a:xfrm rot="0">
            <a:off x="1028409" y="6736143"/>
            <a:ext cx="3364925" cy="195389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 El líder o grupo en el poder toma decisiones sin la participación o el consentimiento del pueblo.</a:t>
            </a:r>
          </a:p>
        </p:txBody>
      </p:sp>
      <p:sp>
        <p:nvSpPr>
          <p:cNvPr name="TextBox 17" id="17"/>
          <p:cNvSpPr txBox="true"/>
          <p:nvPr/>
        </p:nvSpPr>
        <p:spPr>
          <a:xfrm rot="0">
            <a:off x="5317258"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Falta de Libertades</a:t>
            </a:r>
          </a:p>
        </p:txBody>
      </p:sp>
      <p:sp>
        <p:nvSpPr>
          <p:cNvPr name="TextBox 18" id="18"/>
          <p:cNvSpPr txBox="true"/>
          <p:nvPr/>
        </p:nvSpPr>
        <p:spPr>
          <a:xfrm rot="0">
            <a:off x="5101658" y="6736143"/>
            <a:ext cx="3364925" cy="195389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Se restringen los derechos civiles y las libertades individuales, como la libertad de prensa y de expresión.</a:t>
            </a:r>
          </a:p>
        </p:txBody>
      </p:sp>
      <p:sp>
        <p:nvSpPr>
          <p:cNvPr name="TextBox 19" id="19"/>
          <p:cNvSpPr txBox="true"/>
          <p:nvPr/>
        </p:nvSpPr>
        <p:spPr>
          <a:xfrm rot="0">
            <a:off x="9605817"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Control de la Oposición</a:t>
            </a:r>
          </a:p>
        </p:txBody>
      </p:sp>
      <p:sp>
        <p:nvSpPr>
          <p:cNvPr name="TextBox 20" id="20"/>
          <p:cNvSpPr txBox="true"/>
          <p:nvPr/>
        </p:nvSpPr>
        <p:spPr>
          <a:xfrm rot="0">
            <a:off x="9605817" y="6736143"/>
            <a:ext cx="3364925" cy="1563370"/>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Se suprimen las voces disidentes y se limita la actividad política de los opositores.</a:t>
            </a:r>
          </a:p>
        </p:txBody>
      </p:sp>
      <p:sp>
        <p:nvSpPr>
          <p:cNvPr name="TextBox 21" id="21"/>
          <p:cNvSpPr txBox="true"/>
          <p:nvPr/>
        </p:nvSpPr>
        <p:spPr>
          <a:xfrm rot="0">
            <a:off x="13894375" y="5397246"/>
            <a:ext cx="3364925" cy="952500"/>
          </a:xfrm>
          <a:prstGeom prst="rect">
            <a:avLst/>
          </a:prstGeom>
        </p:spPr>
        <p:txBody>
          <a:bodyPr anchor="t" rtlCol="false" tIns="0" lIns="0" bIns="0" rIns="0">
            <a:spAutoFit/>
          </a:bodyPr>
          <a:lstStyle/>
          <a:p>
            <a:pPr algn="l" marL="0" indent="0" lvl="0">
              <a:lnSpc>
                <a:spcPts val="3899"/>
              </a:lnSpc>
              <a:spcBef>
                <a:spcPct val="0"/>
              </a:spcBef>
            </a:pPr>
            <a:r>
              <a:rPr lang="en-US" b="true" sz="2999">
                <a:solidFill>
                  <a:srgbClr val="BF907E"/>
                </a:solidFill>
                <a:latin typeface="Merriweather Bold"/>
                <a:ea typeface="Merriweather Bold"/>
                <a:cs typeface="Merriweather Bold"/>
                <a:sym typeface="Merriweather Bold"/>
              </a:rPr>
              <a:t>Decisiones Rápidas</a:t>
            </a:r>
          </a:p>
        </p:txBody>
      </p:sp>
      <p:sp>
        <p:nvSpPr>
          <p:cNvPr name="TextBox 22" id="22"/>
          <p:cNvSpPr txBox="true"/>
          <p:nvPr/>
        </p:nvSpPr>
        <p:spPr>
          <a:xfrm rot="0">
            <a:off x="13894375" y="6736143"/>
            <a:ext cx="3364925" cy="1953895"/>
          </a:xfrm>
          <a:prstGeom prst="rect">
            <a:avLst/>
          </a:prstGeom>
        </p:spPr>
        <p:txBody>
          <a:bodyPr anchor="t" rtlCol="false" tIns="0" lIns="0" bIns="0" rIns="0">
            <a:spAutoFit/>
          </a:bodyPr>
          <a:lstStyle/>
          <a:p>
            <a:pPr algn="l" marL="0" indent="0" lvl="0">
              <a:lnSpc>
                <a:spcPts val="3079"/>
              </a:lnSpc>
              <a:spcBef>
                <a:spcPct val="0"/>
              </a:spcBef>
            </a:pPr>
            <a:r>
              <a:rPr lang="en-US" sz="2199">
                <a:solidFill>
                  <a:srgbClr val="260101"/>
                </a:solidFill>
                <a:latin typeface="Poppins"/>
                <a:ea typeface="Poppins"/>
                <a:cs typeface="Poppins"/>
                <a:sym typeface="Poppins"/>
              </a:rPr>
              <a:t>Las decisiones pueden tomarse de manera más rápida, ya que no se requiere consenso ni debate.</a:t>
            </a:r>
          </a:p>
        </p:txBody>
      </p:sp>
    </p:spTree>
  </p:cSld>
  <p:clrMapOvr>
    <a:masterClrMapping/>
  </p:clrMapOvr>
  <p:transition spd="slow">
    <p:fade/>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Freeform 2" id="2"/>
          <p:cNvSpPr/>
          <p:nvPr/>
        </p:nvSpPr>
        <p:spPr>
          <a:xfrm flipH="false" flipV="false" rot="1006963">
            <a:off x="15630716" y="5158894"/>
            <a:ext cx="4640866" cy="7272013"/>
          </a:xfrm>
          <a:custGeom>
            <a:avLst/>
            <a:gdLst/>
            <a:ahLst/>
            <a:cxnLst/>
            <a:rect r="r" b="b" t="t" l="l"/>
            <a:pathLst>
              <a:path h="7272013" w="4640866">
                <a:moveTo>
                  <a:pt x="0" y="0"/>
                </a:moveTo>
                <a:lnTo>
                  <a:pt x="4640866" y="0"/>
                </a:lnTo>
                <a:lnTo>
                  <a:pt x="4640866" y="7272012"/>
                </a:lnTo>
                <a:lnTo>
                  <a:pt x="0" y="7272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271392">
            <a:off x="-3977078" y="-5295767"/>
            <a:ext cx="7954156" cy="12463778"/>
          </a:xfrm>
          <a:custGeom>
            <a:avLst/>
            <a:gdLst/>
            <a:ahLst/>
            <a:cxnLst/>
            <a:rect r="r" b="b" t="t" l="l"/>
            <a:pathLst>
              <a:path h="12463778" w="7954156">
                <a:moveTo>
                  <a:pt x="0" y="0"/>
                </a:moveTo>
                <a:lnTo>
                  <a:pt x="7954156" y="0"/>
                </a:lnTo>
                <a:lnTo>
                  <a:pt x="7954156" y="12463778"/>
                </a:lnTo>
                <a:lnTo>
                  <a:pt x="0" y="124637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122781">
            <a:off x="-3793872" y="-380288"/>
            <a:ext cx="7587744" cy="6638134"/>
          </a:xfrm>
          <a:custGeom>
            <a:avLst/>
            <a:gdLst/>
            <a:ahLst/>
            <a:cxnLst/>
            <a:rect r="r" b="b" t="t" l="l"/>
            <a:pathLst>
              <a:path h="6638134" w="7587744">
                <a:moveTo>
                  <a:pt x="0" y="0"/>
                </a:moveTo>
                <a:lnTo>
                  <a:pt x="7587744" y="0"/>
                </a:lnTo>
                <a:lnTo>
                  <a:pt x="7587744" y="6638135"/>
                </a:lnTo>
                <a:lnTo>
                  <a:pt x="0" y="66381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588879">
            <a:off x="14193444" y="6445164"/>
            <a:ext cx="3822745" cy="6588981"/>
          </a:xfrm>
          <a:custGeom>
            <a:avLst/>
            <a:gdLst/>
            <a:ahLst/>
            <a:cxnLst/>
            <a:rect r="r" b="b" t="t" l="l"/>
            <a:pathLst>
              <a:path h="6588981" w="3822745">
                <a:moveTo>
                  <a:pt x="0" y="0"/>
                </a:moveTo>
                <a:lnTo>
                  <a:pt x="3822745" y="0"/>
                </a:lnTo>
                <a:lnTo>
                  <a:pt x="3822745" y="6588981"/>
                </a:lnTo>
                <a:lnTo>
                  <a:pt x="0" y="65889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169335" y="3457474"/>
            <a:ext cx="5974665" cy="2239212"/>
          </a:xfrm>
          <a:prstGeom prst="rect">
            <a:avLst/>
          </a:prstGeom>
        </p:spPr>
        <p:txBody>
          <a:bodyPr anchor="t" rtlCol="false" tIns="0" lIns="0" bIns="0" rIns="0">
            <a:spAutoFit/>
          </a:bodyPr>
          <a:lstStyle/>
          <a:p>
            <a:pPr algn="l" marL="0" indent="0" lvl="0">
              <a:lnSpc>
                <a:spcPts val="8299"/>
              </a:lnSpc>
              <a:spcBef>
                <a:spcPct val="0"/>
              </a:spcBef>
            </a:pPr>
            <a:r>
              <a:rPr lang="en-US" sz="6916">
                <a:solidFill>
                  <a:srgbClr val="A64C44"/>
                </a:solidFill>
                <a:latin typeface="Unique"/>
                <a:ea typeface="Unique"/>
                <a:cs typeface="Unique"/>
                <a:sym typeface="Unique"/>
              </a:rPr>
              <a:t>Democracia y Autocracia</a:t>
            </a:r>
          </a:p>
        </p:txBody>
      </p:sp>
      <p:sp>
        <p:nvSpPr>
          <p:cNvPr name="TextBox 7" id="7"/>
          <p:cNvSpPr txBox="true"/>
          <p:nvPr/>
        </p:nvSpPr>
        <p:spPr>
          <a:xfrm rot="0">
            <a:off x="9144000" y="1445577"/>
            <a:ext cx="7356059" cy="7310121"/>
          </a:xfrm>
          <a:prstGeom prst="rect">
            <a:avLst/>
          </a:prstGeom>
        </p:spPr>
        <p:txBody>
          <a:bodyPr anchor="t" rtlCol="false" tIns="0" lIns="0" bIns="0" rIns="0">
            <a:spAutoFit/>
          </a:bodyPr>
          <a:lstStyle/>
          <a:p>
            <a:pPr algn="just">
              <a:lnSpc>
                <a:spcPts val="4479"/>
              </a:lnSpc>
            </a:pPr>
            <a:r>
              <a:rPr lang="en-US" sz="3199">
                <a:solidFill>
                  <a:srgbClr val="000000"/>
                </a:solidFill>
                <a:latin typeface="Poppins"/>
                <a:ea typeface="Poppins"/>
                <a:cs typeface="Poppins"/>
                <a:sym typeface="Poppins"/>
              </a:rPr>
              <a:t>La elección entre democracia y autocracia tiene profundas implicaciones para la sociedad. Mientras que la democracia busca empoderar a los ciudadanos y garantizar sus derechos, la autocracia tiende a concentrar el poder y limitar las libertades. La tendencia global actual muestra un aumento en la autocracia, lo que plantea desafíos significativos para la gobernanza y los derechos humanos en todo el mundo.</a:t>
            </a:r>
          </a:p>
        </p:txBody>
      </p:sp>
      <p:sp>
        <p:nvSpPr>
          <p:cNvPr name="Freeform 8" id="8"/>
          <p:cNvSpPr/>
          <p:nvPr/>
        </p:nvSpPr>
        <p:spPr>
          <a:xfrm flipH="false" flipV="false" rot="-3259486">
            <a:off x="726909" y="6901117"/>
            <a:ext cx="3893760" cy="3787566"/>
          </a:xfrm>
          <a:custGeom>
            <a:avLst/>
            <a:gdLst/>
            <a:ahLst/>
            <a:cxnLst/>
            <a:rect r="r" b="b" t="t" l="l"/>
            <a:pathLst>
              <a:path h="3787566" w="3893760">
                <a:moveTo>
                  <a:pt x="0" y="0"/>
                </a:moveTo>
                <a:lnTo>
                  <a:pt x="3893760" y="0"/>
                </a:lnTo>
                <a:lnTo>
                  <a:pt x="3893760" y="3787566"/>
                </a:lnTo>
                <a:lnTo>
                  <a:pt x="0" y="37875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transition spd="slow">
    <p:fade/>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Freeform 2" id="2"/>
          <p:cNvSpPr/>
          <p:nvPr/>
        </p:nvSpPr>
        <p:spPr>
          <a:xfrm flipH="false" flipV="false" rot="1006963">
            <a:off x="15630716" y="5158894"/>
            <a:ext cx="4640866" cy="7272013"/>
          </a:xfrm>
          <a:custGeom>
            <a:avLst/>
            <a:gdLst/>
            <a:ahLst/>
            <a:cxnLst/>
            <a:rect r="r" b="b" t="t" l="l"/>
            <a:pathLst>
              <a:path h="7272013" w="4640866">
                <a:moveTo>
                  <a:pt x="0" y="0"/>
                </a:moveTo>
                <a:lnTo>
                  <a:pt x="4640866" y="0"/>
                </a:lnTo>
                <a:lnTo>
                  <a:pt x="4640866" y="7272012"/>
                </a:lnTo>
                <a:lnTo>
                  <a:pt x="0" y="72720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271392">
            <a:off x="-3977078" y="-5295767"/>
            <a:ext cx="7954156" cy="12463778"/>
          </a:xfrm>
          <a:custGeom>
            <a:avLst/>
            <a:gdLst/>
            <a:ahLst/>
            <a:cxnLst/>
            <a:rect r="r" b="b" t="t" l="l"/>
            <a:pathLst>
              <a:path h="12463778" w="7954156">
                <a:moveTo>
                  <a:pt x="0" y="0"/>
                </a:moveTo>
                <a:lnTo>
                  <a:pt x="7954156" y="0"/>
                </a:lnTo>
                <a:lnTo>
                  <a:pt x="7954156" y="12463778"/>
                </a:lnTo>
                <a:lnTo>
                  <a:pt x="0" y="124637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122781">
            <a:off x="-3793872" y="-380288"/>
            <a:ext cx="7587744" cy="6638134"/>
          </a:xfrm>
          <a:custGeom>
            <a:avLst/>
            <a:gdLst/>
            <a:ahLst/>
            <a:cxnLst/>
            <a:rect r="r" b="b" t="t" l="l"/>
            <a:pathLst>
              <a:path h="6638134" w="7587744">
                <a:moveTo>
                  <a:pt x="0" y="0"/>
                </a:moveTo>
                <a:lnTo>
                  <a:pt x="7587744" y="0"/>
                </a:lnTo>
                <a:lnTo>
                  <a:pt x="7587744" y="6638135"/>
                </a:lnTo>
                <a:lnTo>
                  <a:pt x="0" y="66381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5588879">
            <a:off x="14193444" y="6445164"/>
            <a:ext cx="3822745" cy="6588981"/>
          </a:xfrm>
          <a:custGeom>
            <a:avLst/>
            <a:gdLst/>
            <a:ahLst/>
            <a:cxnLst/>
            <a:rect r="r" b="b" t="t" l="l"/>
            <a:pathLst>
              <a:path h="6588981" w="3822745">
                <a:moveTo>
                  <a:pt x="0" y="0"/>
                </a:moveTo>
                <a:lnTo>
                  <a:pt x="3822745" y="0"/>
                </a:lnTo>
                <a:lnTo>
                  <a:pt x="3822745" y="6588981"/>
                </a:lnTo>
                <a:lnTo>
                  <a:pt x="0" y="65889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2673789" y="4183187"/>
            <a:ext cx="5772456" cy="2665736"/>
          </a:xfrm>
          <a:prstGeom prst="rect">
            <a:avLst/>
          </a:prstGeom>
        </p:spPr>
        <p:txBody>
          <a:bodyPr anchor="t" rtlCol="false" tIns="0" lIns="0" bIns="0" rIns="0">
            <a:spAutoFit/>
          </a:bodyPr>
          <a:lstStyle/>
          <a:p>
            <a:pPr algn="l" marL="0" indent="0" lvl="0">
              <a:lnSpc>
                <a:spcPts val="9880"/>
              </a:lnSpc>
              <a:spcBef>
                <a:spcPct val="0"/>
              </a:spcBef>
            </a:pPr>
            <a:r>
              <a:rPr lang="en-US" sz="8233">
                <a:solidFill>
                  <a:srgbClr val="A64C44"/>
                </a:solidFill>
                <a:latin typeface="Unique"/>
                <a:ea typeface="Unique"/>
                <a:cs typeface="Unique"/>
                <a:sym typeface="Unique"/>
              </a:rPr>
              <a:t>DEMOCRACIA Y DICTADURA</a:t>
            </a:r>
          </a:p>
        </p:txBody>
      </p:sp>
      <p:sp>
        <p:nvSpPr>
          <p:cNvPr name="TextBox 7" id="7"/>
          <p:cNvSpPr txBox="true"/>
          <p:nvPr/>
        </p:nvSpPr>
        <p:spPr>
          <a:xfrm rot="0">
            <a:off x="8748758" y="1164590"/>
            <a:ext cx="7356059" cy="7872096"/>
          </a:xfrm>
          <a:prstGeom prst="rect">
            <a:avLst/>
          </a:prstGeom>
        </p:spPr>
        <p:txBody>
          <a:bodyPr anchor="t" rtlCol="false" tIns="0" lIns="0" bIns="0" rIns="0">
            <a:spAutoFit/>
          </a:bodyPr>
          <a:lstStyle/>
          <a:p>
            <a:pPr algn="just">
              <a:lnSpc>
                <a:spcPts val="4479"/>
              </a:lnSpc>
            </a:pPr>
            <a:r>
              <a:rPr lang="en-US" sz="3199">
                <a:solidFill>
                  <a:srgbClr val="000000"/>
                </a:solidFill>
                <a:latin typeface="Poppins"/>
                <a:ea typeface="Poppins"/>
                <a:cs typeface="Poppins"/>
                <a:sym typeface="Poppins"/>
              </a:rPr>
              <a:t>La democracia y la dictadura representan dos modelos de gobierno con consecuencias diametralmente opuestas. La democracia busca empoderar a los ciudadanos y garantizar sus derechos, mientras que la dictadura concentra el poder y limita las libertades. La elección entre estos dos sistemas tiene implicaciones profundas para la sociedad, impactando la calidad de vida, el desarrollo económico y la estabilidad política.</a:t>
            </a:r>
          </a:p>
        </p:txBody>
      </p:sp>
      <p:sp>
        <p:nvSpPr>
          <p:cNvPr name="Freeform 8" id="8"/>
          <p:cNvSpPr/>
          <p:nvPr/>
        </p:nvSpPr>
        <p:spPr>
          <a:xfrm flipH="false" flipV="false" rot="-3259486">
            <a:off x="726909" y="6901117"/>
            <a:ext cx="3893760" cy="3787566"/>
          </a:xfrm>
          <a:custGeom>
            <a:avLst/>
            <a:gdLst/>
            <a:ahLst/>
            <a:cxnLst/>
            <a:rect r="r" b="b" t="t" l="l"/>
            <a:pathLst>
              <a:path h="3787566" w="3893760">
                <a:moveTo>
                  <a:pt x="0" y="0"/>
                </a:moveTo>
                <a:lnTo>
                  <a:pt x="3893760" y="0"/>
                </a:lnTo>
                <a:lnTo>
                  <a:pt x="3893760" y="3787566"/>
                </a:lnTo>
                <a:lnTo>
                  <a:pt x="0" y="37875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transition spd="slow">
    <p:fade/>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TextBox 3" id="3"/>
          <p:cNvSpPr txBox="true"/>
          <p:nvPr/>
        </p:nvSpPr>
        <p:spPr>
          <a:xfrm rot="0">
            <a:off x="2573381" y="3191828"/>
            <a:ext cx="13256885" cy="3512819"/>
          </a:xfrm>
          <a:prstGeom prst="rect">
            <a:avLst/>
          </a:prstGeom>
        </p:spPr>
        <p:txBody>
          <a:bodyPr anchor="t" rtlCol="false" tIns="0" lIns="0" bIns="0" rIns="0">
            <a:spAutoFit/>
          </a:bodyPr>
          <a:lstStyle/>
          <a:p>
            <a:pPr algn="ctr">
              <a:lnSpc>
                <a:spcPts val="28784"/>
              </a:lnSpc>
            </a:pPr>
            <a:r>
              <a:rPr lang="en-US" sz="20560">
                <a:solidFill>
                  <a:srgbClr val="000000"/>
                </a:solidFill>
                <a:latin typeface="Staatliches"/>
                <a:ea typeface="Staatliches"/>
                <a:cs typeface="Staatliches"/>
                <a:sym typeface="Staatliches"/>
              </a:rPr>
              <a:t>¡GRACIAS!</a:t>
            </a:r>
          </a:p>
        </p:txBody>
      </p:sp>
      <p:sp>
        <p:nvSpPr>
          <p:cNvPr name="Freeform 4" id="4"/>
          <p:cNvSpPr/>
          <p:nvPr/>
        </p:nvSpPr>
        <p:spPr>
          <a:xfrm flipH="false" flipV="false" rot="5400000">
            <a:off x="-1410304" y="322311"/>
            <a:ext cx="7967370" cy="6489785"/>
          </a:xfrm>
          <a:custGeom>
            <a:avLst/>
            <a:gdLst/>
            <a:ahLst/>
            <a:cxnLst/>
            <a:rect r="r" b="b" t="t" l="l"/>
            <a:pathLst>
              <a:path h="6489785" w="7967370">
                <a:moveTo>
                  <a:pt x="0" y="0"/>
                </a:moveTo>
                <a:lnTo>
                  <a:pt x="7967370" y="0"/>
                </a:lnTo>
                <a:lnTo>
                  <a:pt x="7967370" y="6489785"/>
                </a:lnTo>
                <a:lnTo>
                  <a:pt x="0" y="64897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1728211" y="3311659"/>
            <a:ext cx="7967370" cy="6489785"/>
          </a:xfrm>
          <a:custGeom>
            <a:avLst/>
            <a:gdLst/>
            <a:ahLst/>
            <a:cxnLst/>
            <a:rect r="r" b="b" t="t" l="l"/>
            <a:pathLst>
              <a:path h="6489785" w="7967370">
                <a:moveTo>
                  <a:pt x="0" y="0"/>
                </a:moveTo>
                <a:lnTo>
                  <a:pt x="7967370" y="0"/>
                </a:lnTo>
                <a:lnTo>
                  <a:pt x="7967370" y="6489785"/>
                </a:lnTo>
                <a:lnTo>
                  <a:pt x="0" y="64897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transition spd="slow">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grpSp>
        <p:nvGrpSpPr>
          <p:cNvPr name="Group 3" id="3"/>
          <p:cNvGrpSpPr/>
          <p:nvPr/>
        </p:nvGrpSpPr>
        <p:grpSpPr>
          <a:xfrm rot="0">
            <a:off x="0" y="0"/>
            <a:ext cx="7067132" cy="10287000"/>
            <a:chOff x="0" y="0"/>
            <a:chExt cx="1094884" cy="1593725"/>
          </a:xfrm>
        </p:grpSpPr>
        <p:sp>
          <p:nvSpPr>
            <p:cNvPr name="Freeform 4" id="4"/>
            <p:cNvSpPr/>
            <p:nvPr/>
          </p:nvSpPr>
          <p:spPr>
            <a:xfrm flipH="false" flipV="false" rot="0">
              <a:off x="0" y="0"/>
              <a:ext cx="1094884" cy="1593725"/>
            </a:xfrm>
            <a:custGeom>
              <a:avLst/>
              <a:gdLst/>
              <a:ahLst/>
              <a:cxnLst/>
              <a:rect r="r" b="b" t="t" l="l"/>
              <a:pathLst>
                <a:path h="1593725" w="1094884">
                  <a:moveTo>
                    <a:pt x="0" y="0"/>
                  </a:moveTo>
                  <a:lnTo>
                    <a:pt x="1094884" y="0"/>
                  </a:lnTo>
                  <a:lnTo>
                    <a:pt x="1094884" y="1593725"/>
                  </a:lnTo>
                  <a:lnTo>
                    <a:pt x="0" y="1593725"/>
                  </a:lnTo>
                  <a:close/>
                </a:path>
              </a:pathLst>
            </a:custGeom>
            <a:blipFill>
              <a:blip r:embed="rId3"/>
              <a:stretch>
                <a:fillRect l="-79675" t="0" r="-79675" b="0"/>
              </a:stretch>
            </a:blipFill>
          </p:spPr>
        </p:sp>
      </p:grpSp>
      <p:sp>
        <p:nvSpPr>
          <p:cNvPr name="TextBox 5" id="5"/>
          <p:cNvSpPr txBox="true"/>
          <p:nvPr/>
        </p:nvSpPr>
        <p:spPr>
          <a:xfrm rot="0">
            <a:off x="9144000" y="3674140"/>
            <a:ext cx="6344797" cy="3564049"/>
          </a:xfrm>
          <a:prstGeom prst="rect">
            <a:avLst/>
          </a:prstGeom>
        </p:spPr>
        <p:txBody>
          <a:bodyPr anchor="t" rtlCol="false" tIns="0" lIns="0" bIns="0" rIns="0">
            <a:spAutoFit/>
          </a:bodyPr>
          <a:lstStyle/>
          <a:p>
            <a:pPr algn="just">
              <a:lnSpc>
                <a:spcPts val="3581"/>
              </a:lnSpc>
              <a:spcBef>
                <a:spcPct val="0"/>
              </a:spcBef>
            </a:pPr>
            <a:r>
              <a:rPr lang="en-US" sz="2558">
                <a:solidFill>
                  <a:srgbClr val="000000"/>
                </a:solidFill>
                <a:latin typeface="Open Sans"/>
                <a:ea typeface="Open Sans"/>
                <a:cs typeface="Open Sans"/>
                <a:sym typeface="Open Sans"/>
              </a:rPr>
              <a:t>La posguerra, especialmente tras la Segunda Guerra Mundial, marcó un periodo de transformaciones significativas en el equilibrio de poder global. Este periodo estuvo definido por varios factores clave que alteraron la dinámica política, económica y social en todo el mundo.</a:t>
            </a:r>
          </a:p>
        </p:txBody>
      </p:sp>
      <p:sp>
        <p:nvSpPr>
          <p:cNvPr name="Freeform 6" id="6"/>
          <p:cNvSpPr/>
          <p:nvPr/>
        </p:nvSpPr>
        <p:spPr>
          <a:xfrm flipH="true" flipV="false" rot="0">
            <a:off x="13354202" y="6272020"/>
            <a:ext cx="5462160" cy="4449177"/>
          </a:xfrm>
          <a:custGeom>
            <a:avLst/>
            <a:gdLst/>
            <a:ahLst/>
            <a:cxnLst/>
            <a:rect r="r" b="b" t="t" l="l"/>
            <a:pathLst>
              <a:path h="4449177" w="5462160">
                <a:moveTo>
                  <a:pt x="5462160" y="0"/>
                </a:moveTo>
                <a:lnTo>
                  <a:pt x="0" y="0"/>
                </a:lnTo>
                <a:lnTo>
                  <a:pt x="0" y="4449177"/>
                </a:lnTo>
                <a:lnTo>
                  <a:pt x="5462160" y="4449177"/>
                </a:lnTo>
                <a:lnTo>
                  <a:pt x="54621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9144000" y="923925"/>
            <a:ext cx="5910567" cy="1890351"/>
          </a:xfrm>
          <a:prstGeom prst="rect">
            <a:avLst/>
          </a:prstGeom>
        </p:spPr>
        <p:txBody>
          <a:bodyPr anchor="t" rtlCol="false" tIns="0" lIns="0" bIns="0" rIns="0">
            <a:spAutoFit/>
          </a:bodyPr>
          <a:lstStyle/>
          <a:p>
            <a:pPr algn="l">
              <a:lnSpc>
                <a:spcPts val="7632"/>
              </a:lnSpc>
            </a:pPr>
            <a:r>
              <a:rPr lang="en-US" sz="5451">
                <a:solidFill>
                  <a:srgbClr val="000000"/>
                </a:solidFill>
                <a:latin typeface="Staatliches"/>
                <a:ea typeface="Staatliches"/>
                <a:cs typeface="Staatliches"/>
                <a:sym typeface="Staatliches"/>
              </a:rPr>
              <a:t>LOS CAMBIOS DE PODER DE LA POSGUERRA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grpSp>
        <p:nvGrpSpPr>
          <p:cNvPr name="Group 3" id="3"/>
          <p:cNvGrpSpPr/>
          <p:nvPr/>
        </p:nvGrpSpPr>
        <p:grpSpPr>
          <a:xfrm rot="0">
            <a:off x="2684156" y="5966847"/>
            <a:ext cx="3291453" cy="329145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t="0" r="-25046" b="0"/>
              </a:stretch>
            </a:blipFill>
          </p:spPr>
        </p:sp>
      </p:grpSp>
      <p:grpSp>
        <p:nvGrpSpPr>
          <p:cNvPr name="Group 5" id="5"/>
          <p:cNvGrpSpPr/>
          <p:nvPr/>
        </p:nvGrpSpPr>
        <p:grpSpPr>
          <a:xfrm rot="0">
            <a:off x="7496938" y="5966847"/>
            <a:ext cx="3291453" cy="32914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8055" r="0" b="-8055"/>
              </a:stretch>
            </a:blipFill>
          </p:spPr>
        </p:sp>
      </p:grpSp>
      <p:grpSp>
        <p:nvGrpSpPr>
          <p:cNvPr name="Group 7" id="7"/>
          <p:cNvGrpSpPr/>
          <p:nvPr/>
        </p:nvGrpSpPr>
        <p:grpSpPr>
          <a:xfrm rot="0">
            <a:off x="12312391" y="5966847"/>
            <a:ext cx="3291453" cy="329145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31799" t="0" r="-31799" b="0"/>
              </a:stretch>
            </a:blipFill>
          </p:spPr>
        </p:sp>
      </p:grpSp>
      <p:sp>
        <p:nvSpPr>
          <p:cNvPr name="TextBox 9" id="9"/>
          <p:cNvSpPr txBox="true"/>
          <p:nvPr/>
        </p:nvSpPr>
        <p:spPr>
          <a:xfrm rot="0">
            <a:off x="4741857" y="923925"/>
            <a:ext cx="8804286" cy="1903608"/>
          </a:xfrm>
          <a:prstGeom prst="rect">
            <a:avLst/>
          </a:prstGeom>
        </p:spPr>
        <p:txBody>
          <a:bodyPr anchor="t" rtlCol="false" tIns="0" lIns="0" bIns="0" rIns="0">
            <a:spAutoFit/>
          </a:bodyPr>
          <a:lstStyle/>
          <a:p>
            <a:pPr algn="ctr">
              <a:lnSpc>
                <a:spcPts val="7632"/>
              </a:lnSpc>
            </a:pPr>
            <a:r>
              <a:rPr lang="en-US" sz="5451">
                <a:solidFill>
                  <a:srgbClr val="000000"/>
                </a:solidFill>
                <a:latin typeface="Staatliches"/>
                <a:ea typeface="Staatliches"/>
                <a:cs typeface="Staatliches"/>
                <a:sym typeface="Staatliches"/>
              </a:rPr>
              <a:t> 1. DECLIVE DE LOS IMPERIOS COLONIALES</a:t>
            </a:r>
          </a:p>
        </p:txBody>
      </p:sp>
      <p:sp>
        <p:nvSpPr>
          <p:cNvPr name="TextBox 10" id="10"/>
          <p:cNvSpPr txBox="true"/>
          <p:nvPr/>
        </p:nvSpPr>
        <p:spPr>
          <a:xfrm rot="0">
            <a:off x="4270622" y="3486727"/>
            <a:ext cx="9746756" cy="1773301"/>
          </a:xfrm>
          <a:prstGeom prst="rect">
            <a:avLst/>
          </a:prstGeom>
        </p:spPr>
        <p:txBody>
          <a:bodyPr anchor="t" rtlCol="false" tIns="0" lIns="0" bIns="0" rIns="0">
            <a:spAutoFit/>
          </a:bodyPr>
          <a:lstStyle/>
          <a:p>
            <a:pPr algn="just">
              <a:lnSpc>
                <a:spcPts val="3583"/>
              </a:lnSpc>
            </a:pPr>
            <a:r>
              <a:rPr lang="en-US" sz="2559">
                <a:solidFill>
                  <a:srgbClr val="000000"/>
                </a:solidFill>
                <a:latin typeface="Open Sans"/>
                <a:ea typeface="Open Sans"/>
                <a:cs typeface="Open Sans"/>
                <a:sym typeface="Open Sans"/>
              </a:rPr>
              <a:t>- La guerra debilitó a las potencias coloniales europeas, como Reino Unido, Francia y los Países Bajos.</a:t>
            </a:r>
          </a:p>
          <a:p>
            <a:pPr algn="just">
              <a:lnSpc>
                <a:spcPts val="3583"/>
              </a:lnSpc>
              <a:spcBef>
                <a:spcPct val="0"/>
              </a:spcBef>
            </a:pPr>
            <a:r>
              <a:rPr lang="en-US" sz="2559">
                <a:solidFill>
                  <a:srgbClr val="000000"/>
                </a:solidFill>
                <a:latin typeface="Open Sans"/>
                <a:ea typeface="Open Sans"/>
                <a:cs typeface="Open Sans"/>
                <a:sym typeface="Open Sans"/>
              </a:rPr>
              <a:t>   - Surgieron movimientos de independencia en Asia, África y el Caribe, llevando a la descolonización.</a:t>
            </a:r>
          </a:p>
        </p:txBody>
      </p:sp>
      <p:sp>
        <p:nvSpPr>
          <p:cNvPr name="Freeform 11" id="11"/>
          <p:cNvSpPr/>
          <p:nvPr/>
        </p:nvSpPr>
        <p:spPr>
          <a:xfrm flipH="true" flipV="false" rot="-5222564">
            <a:off x="14308868" y="-156155"/>
            <a:ext cx="5462160" cy="4449177"/>
          </a:xfrm>
          <a:custGeom>
            <a:avLst/>
            <a:gdLst/>
            <a:ahLst/>
            <a:cxnLst/>
            <a:rect r="r" b="b" t="t" l="l"/>
            <a:pathLst>
              <a:path h="4449177" w="5462160">
                <a:moveTo>
                  <a:pt x="5462160" y="0"/>
                </a:moveTo>
                <a:lnTo>
                  <a:pt x="0" y="0"/>
                </a:lnTo>
                <a:lnTo>
                  <a:pt x="0" y="4449177"/>
                </a:lnTo>
                <a:lnTo>
                  <a:pt x="5462160" y="4449177"/>
                </a:lnTo>
                <a:lnTo>
                  <a:pt x="546216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TextBox 3" id="3"/>
          <p:cNvSpPr txBox="true"/>
          <p:nvPr/>
        </p:nvSpPr>
        <p:spPr>
          <a:xfrm rot="0">
            <a:off x="1028700" y="3138984"/>
            <a:ext cx="8757747" cy="2668651"/>
          </a:xfrm>
          <a:prstGeom prst="rect">
            <a:avLst/>
          </a:prstGeom>
        </p:spPr>
        <p:txBody>
          <a:bodyPr anchor="t" rtlCol="false" tIns="0" lIns="0" bIns="0" rIns="0">
            <a:spAutoFit/>
          </a:bodyPr>
          <a:lstStyle/>
          <a:p>
            <a:pPr algn="r">
              <a:lnSpc>
                <a:spcPts val="3583"/>
              </a:lnSpc>
            </a:pPr>
          </a:p>
          <a:p>
            <a:pPr algn="r">
              <a:lnSpc>
                <a:spcPts val="3583"/>
              </a:lnSpc>
            </a:pPr>
            <a:r>
              <a:rPr lang="en-US" sz="2559">
                <a:solidFill>
                  <a:srgbClr val="000000"/>
                </a:solidFill>
                <a:latin typeface="Open Sans"/>
                <a:ea typeface="Open Sans"/>
                <a:cs typeface="Open Sans"/>
                <a:sym typeface="Open Sans"/>
              </a:rPr>
              <a:t> - Estados Unidos y la Unión Soviética emergieron como las dos superpotencias dominantes.</a:t>
            </a:r>
          </a:p>
          <a:p>
            <a:pPr algn="r">
              <a:lnSpc>
                <a:spcPts val="3583"/>
              </a:lnSpc>
              <a:spcBef>
                <a:spcPct val="0"/>
              </a:spcBef>
            </a:pPr>
            <a:r>
              <a:rPr lang="en-US" sz="2559">
                <a:solidFill>
                  <a:srgbClr val="000000"/>
                </a:solidFill>
                <a:latin typeface="Open Sans"/>
                <a:ea typeface="Open Sans"/>
                <a:cs typeface="Open Sans"/>
                <a:sym typeface="Open Sans"/>
              </a:rPr>
              <a:t>   - Este nuevo orden mundial dio lugar a la Guerra Fría, caracterizada por la rivalidad ideológica y militar entre el capitalismo y el comunismo.</a:t>
            </a:r>
          </a:p>
        </p:txBody>
      </p:sp>
      <p:grpSp>
        <p:nvGrpSpPr>
          <p:cNvPr name="Group 4" id="4"/>
          <p:cNvGrpSpPr/>
          <p:nvPr/>
        </p:nvGrpSpPr>
        <p:grpSpPr>
          <a:xfrm rot="0">
            <a:off x="11220868" y="0"/>
            <a:ext cx="7067132" cy="10287000"/>
            <a:chOff x="0" y="0"/>
            <a:chExt cx="1094884" cy="1593725"/>
          </a:xfrm>
        </p:grpSpPr>
        <p:sp>
          <p:nvSpPr>
            <p:cNvPr name="Freeform 5" id="5"/>
            <p:cNvSpPr/>
            <p:nvPr/>
          </p:nvSpPr>
          <p:spPr>
            <a:xfrm flipH="false" flipV="false" rot="0">
              <a:off x="0" y="0"/>
              <a:ext cx="1094884" cy="1593725"/>
            </a:xfrm>
            <a:custGeom>
              <a:avLst/>
              <a:gdLst/>
              <a:ahLst/>
              <a:cxnLst/>
              <a:rect r="r" b="b" t="t" l="l"/>
              <a:pathLst>
                <a:path h="1593725" w="1094884">
                  <a:moveTo>
                    <a:pt x="0" y="0"/>
                  </a:moveTo>
                  <a:lnTo>
                    <a:pt x="1094884" y="0"/>
                  </a:lnTo>
                  <a:lnTo>
                    <a:pt x="1094884" y="1593725"/>
                  </a:lnTo>
                  <a:lnTo>
                    <a:pt x="0" y="1593725"/>
                  </a:lnTo>
                  <a:close/>
                </a:path>
              </a:pathLst>
            </a:custGeom>
            <a:blipFill>
              <a:blip r:embed="rId3"/>
              <a:stretch>
                <a:fillRect l="-59857" t="0" r="-59857" b="0"/>
              </a:stretch>
            </a:blipFill>
          </p:spPr>
        </p:sp>
      </p:grpSp>
      <p:sp>
        <p:nvSpPr>
          <p:cNvPr name="Freeform 6" id="6"/>
          <p:cNvSpPr/>
          <p:nvPr/>
        </p:nvSpPr>
        <p:spPr>
          <a:xfrm flipH="true" flipV="false" rot="5400000">
            <a:off x="-2524586" y="5442144"/>
            <a:ext cx="5462160" cy="4449177"/>
          </a:xfrm>
          <a:custGeom>
            <a:avLst/>
            <a:gdLst/>
            <a:ahLst/>
            <a:cxnLst/>
            <a:rect r="r" b="b" t="t" l="l"/>
            <a:pathLst>
              <a:path h="4449177" w="5462160">
                <a:moveTo>
                  <a:pt x="5462160" y="0"/>
                </a:moveTo>
                <a:lnTo>
                  <a:pt x="0" y="0"/>
                </a:lnTo>
                <a:lnTo>
                  <a:pt x="0" y="4449178"/>
                </a:lnTo>
                <a:lnTo>
                  <a:pt x="5462160" y="4449178"/>
                </a:lnTo>
                <a:lnTo>
                  <a:pt x="54621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982161" y="1791689"/>
            <a:ext cx="9913087" cy="1890351"/>
          </a:xfrm>
          <a:prstGeom prst="rect">
            <a:avLst/>
          </a:prstGeom>
        </p:spPr>
        <p:txBody>
          <a:bodyPr anchor="t" rtlCol="false" tIns="0" lIns="0" bIns="0" rIns="0">
            <a:spAutoFit/>
          </a:bodyPr>
          <a:lstStyle/>
          <a:p>
            <a:pPr algn="r">
              <a:lnSpc>
                <a:spcPts val="7632"/>
              </a:lnSpc>
            </a:pPr>
            <a:r>
              <a:rPr lang="en-US" sz="5451">
                <a:solidFill>
                  <a:srgbClr val="000000"/>
                </a:solidFill>
                <a:latin typeface="Staatliches"/>
                <a:ea typeface="Staatliches"/>
                <a:cs typeface="Staatliches"/>
                <a:sym typeface="Staatliches"/>
              </a:rPr>
              <a:t>SURGIMIENTO DE SUPERPOTENCIAS</a:t>
            </a:r>
          </a:p>
          <a:p>
            <a:pPr algn="r">
              <a:lnSpc>
                <a:spcPts val="7632"/>
              </a:lnSpc>
            </a:pPr>
          </a:p>
        </p:txBody>
      </p:sp>
      <p:sp>
        <p:nvSpPr>
          <p:cNvPr name="TextBox 8" id="8"/>
          <p:cNvSpPr txBox="true"/>
          <p:nvPr/>
        </p:nvSpPr>
        <p:spPr>
          <a:xfrm rot="0">
            <a:off x="451030" y="6349527"/>
            <a:ext cx="9913087" cy="928326"/>
          </a:xfrm>
          <a:prstGeom prst="rect">
            <a:avLst/>
          </a:prstGeom>
        </p:spPr>
        <p:txBody>
          <a:bodyPr anchor="t" rtlCol="false" tIns="0" lIns="0" bIns="0" rIns="0">
            <a:spAutoFit/>
          </a:bodyPr>
          <a:lstStyle/>
          <a:p>
            <a:pPr algn="r">
              <a:lnSpc>
                <a:spcPts val="7632"/>
              </a:lnSpc>
            </a:pPr>
            <a:r>
              <a:rPr lang="en-US" sz="5451">
                <a:solidFill>
                  <a:srgbClr val="000000"/>
                </a:solidFill>
                <a:latin typeface="Staatliches"/>
                <a:ea typeface="Staatliches"/>
                <a:cs typeface="Staatliches"/>
                <a:sym typeface="Staatliches"/>
              </a:rPr>
              <a:t>RECONFIGURACIÓN DE ALIANZAS</a:t>
            </a:r>
          </a:p>
        </p:txBody>
      </p:sp>
      <p:sp>
        <p:nvSpPr>
          <p:cNvPr name="TextBox 9" id="9"/>
          <p:cNvSpPr txBox="true"/>
          <p:nvPr/>
        </p:nvSpPr>
        <p:spPr>
          <a:xfrm rot="0">
            <a:off x="2112631" y="7876894"/>
            <a:ext cx="8757747" cy="2220976"/>
          </a:xfrm>
          <a:prstGeom prst="rect">
            <a:avLst/>
          </a:prstGeom>
        </p:spPr>
        <p:txBody>
          <a:bodyPr anchor="t" rtlCol="false" tIns="0" lIns="0" bIns="0" rIns="0">
            <a:spAutoFit/>
          </a:bodyPr>
          <a:lstStyle/>
          <a:p>
            <a:pPr algn="r">
              <a:lnSpc>
                <a:spcPts val="3583"/>
              </a:lnSpc>
            </a:pPr>
            <a:r>
              <a:rPr lang="en-US" sz="2559">
                <a:solidFill>
                  <a:srgbClr val="000000"/>
                </a:solidFill>
                <a:latin typeface="Open Sans"/>
                <a:ea typeface="Open Sans"/>
                <a:cs typeface="Open Sans"/>
                <a:sym typeface="Open Sans"/>
              </a:rPr>
              <a:t> - Se formaron nuevas alianzas militares y políticas, como la OTAN (1949) y el Pacto de Varsovia (1955).</a:t>
            </a:r>
          </a:p>
          <a:p>
            <a:pPr algn="r">
              <a:lnSpc>
                <a:spcPts val="3583"/>
              </a:lnSpc>
            </a:pPr>
            <a:r>
              <a:rPr lang="en-US" sz="2559">
                <a:solidFill>
                  <a:srgbClr val="000000"/>
                </a:solidFill>
                <a:latin typeface="Open Sans"/>
                <a:ea typeface="Open Sans"/>
                <a:cs typeface="Open Sans"/>
                <a:sym typeface="Open Sans"/>
              </a:rPr>
              <a:t>   - Estas alianzas reflejaron la división del mundo en bloques opuestos.</a:t>
            </a:r>
          </a:p>
          <a:p>
            <a:pPr algn="r">
              <a:lnSpc>
                <a:spcPts val="3583"/>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TextBox 3" id="3"/>
          <p:cNvSpPr txBox="true"/>
          <p:nvPr/>
        </p:nvSpPr>
        <p:spPr>
          <a:xfrm rot="0">
            <a:off x="3451243" y="6648372"/>
            <a:ext cx="11385514" cy="2220976"/>
          </a:xfrm>
          <a:prstGeom prst="rect">
            <a:avLst/>
          </a:prstGeom>
        </p:spPr>
        <p:txBody>
          <a:bodyPr anchor="t" rtlCol="false" tIns="0" lIns="0" bIns="0" rIns="0">
            <a:spAutoFit/>
          </a:bodyPr>
          <a:lstStyle/>
          <a:p>
            <a:pPr algn="just" marL="0" indent="0" lvl="0">
              <a:lnSpc>
                <a:spcPts val="3583"/>
              </a:lnSpc>
              <a:spcBef>
                <a:spcPct val="0"/>
              </a:spcBef>
            </a:pPr>
            <a:r>
              <a:rPr lang="en-US" sz="2559">
                <a:solidFill>
                  <a:srgbClr val="000000"/>
                </a:solidFill>
                <a:latin typeface="Open Sans"/>
                <a:ea typeface="Open Sans"/>
                <a:cs typeface="Open Sans"/>
                <a:sym typeface="Open Sans"/>
              </a:rPr>
              <a:t>Los cambios de poder que se produjeron tras la Segunda Guerra Mundial tuvieron un impacto profundo y duradero en la configuración del mundo. Su importancia radica en la reestructuración del orden mundial, la redefinición de las relaciones internacionales y la creación de nuevos desafíos y oportunidades para la humanidad.</a:t>
            </a:r>
          </a:p>
        </p:txBody>
      </p:sp>
      <p:pic>
        <p:nvPicPr>
          <p:cNvPr name="Picture 4" id="4"/>
          <p:cNvPicPr>
            <a:picLocks noChangeAspect="true"/>
          </p:cNvPicPr>
          <p:nvPr/>
        </p:nvPicPr>
        <p:blipFill>
          <a:blip r:embed="rId3"/>
          <a:stretch>
            <a:fillRect/>
          </a:stretch>
        </p:blipFill>
        <p:spPr>
          <a:xfrm rot="0">
            <a:off x="3025834" y="4013890"/>
            <a:ext cx="12236333" cy="3397002"/>
          </a:xfrm>
          <a:prstGeom prst="rect">
            <a:avLst/>
          </a:prstGeom>
        </p:spPr>
      </p:pic>
      <p:sp>
        <p:nvSpPr>
          <p:cNvPr name="TextBox 5" id="5"/>
          <p:cNvSpPr txBox="true"/>
          <p:nvPr/>
        </p:nvSpPr>
        <p:spPr>
          <a:xfrm rot="0">
            <a:off x="0" y="2336389"/>
            <a:ext cx="16897994" cy="3376002"/>
          </a:xfrm>
          <a:prstGeom prst="rect">
            <a:avLst/>
          </a:prstGeom>
        </p:spPr>
        <p:txBody>
          <a:bodyPr anchor="t" rtlCol="false" tIns="0" lIns="0" bIns="0" rIns="0">
            <a:spAutoFit/>
          </a:bodyPr>
          <a:lstStyle/>
          <a:p>
            <a:pPr algn="ctr">
              <a:lnSpc>
                <a:spcPts val="8969"/>
              </a:lnSpc>
            </a:pPr>
            <a:r>
              <a:rPr lang="en-US" sz="6406" b="true">
                <a:solidFill>
                  <a:srgbClr val="000000"/>
                </a:solidFill>
                <a:latin typeface="Open Sans Bold"/>
                <a:ea typeface="Open Sans Bold"/>
                <a:cs typeface="Open Sans Bold"/>
                <a:sym typeface="Open Sans Bold"/>
              </a:rPr>
              <a:t>Importancia, Características y Consecuencias de los Cambios de Poder de la Posguerra</a:t>
            </a:r>
          </a:p>
        </p:txBody>
      </p:sp>
      <p:sp>
        <p:nvSpPr>
          <p:cNvPr name="Freeform 6" id="6"/>
          <p:cNvSpPr/>
          <p:nvPr/>
        </p:nvSpPr>
        <p:spPr>
          <a:xfrm flipH="true" flipV="false" rot="-5399999">
            <a:off x="13502333" y="-226884"/>
            <a:ext cx="5462160" cy="4449177"/>
          </a:xfrm>
          <a:custGeom>
            <a:avLst/>
            <a:gdLst/>
            <a:ahLst/>
            <a:cxnLst/>
            <a:rect r="r" b="b" t="t" l="l"/>
            <a:pathLst>
              <a:path h="4449177" w="5462160">
                <a:moveTo>
                  <a:pt x="5462160" y="0"/>
                </a:moveTo>
                <a:lnTo>
                  <a:pt x="0" y="0"/>
                </a:lnTo>
                <a:lnTo>
                  <a:pt x="0" y="4449177"/>
                </a:lnTo>
                <a:lnTo>
                  <a:pt x="5462160" y="4449177"/>
                </a:lnTo>
                <a:lnTo>
                  <a:pt x="54621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5292248">
            <a:off x="-1702380" y="5493378"/>
            <a:ext cx="5462160" cy="4449177"/>
          </a:xfrm>
          <a:custGeom>
            <a:avLst/>
            <a:gdLst/>
            <a:ahLst/>
            <a:cxnLst/>
            <a:rect r="r" b="b" t="t" l="l"/>
            <a:pathLst>
              <a:path h="4449177" w="5462160">
                <a:moveTo>
                  <a:pt x="5462160" y="0"/>
                </a:moveTo>
                <a:lnTo>
                  <a:pt x="0" y="0"/>
                </a:lnTo>
                <a:lnTo>
                  <a:pt x="0" y="4449177"/>
                </a:lnTo>
                <a:lnTo>
                  <a:pt x="5462160" y="4449177"/>
                </a:lnTo>
                <a:lnTo>
                  <a:pt x="546216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TextBox 3" id="3"/>
          <p:cNvSpPr txBox="true"/>
          <p:nvPr/>
        </p:nvSpPr>
        <p:spPr>
          <a:xfrm rot="0">
            <a:off x="3795568" y="1227088"/>
            <a:ext cx="10696863" cy="928326"/>
          </a:xfrm>
          <a:prstGeom prst="rect">
            <a:avLst/>
          </a:prstGeom>
        </p:spPr>
        <p:txBody>
          <a:bodyPr anchor="t" rtlCol="false" tIns="0" lIns="0" bIns="0" rIns="0">
            <a:spAutoFit/>
          </a:bodyPr>
          <a:lstStyle/>
          <a:p>
            <a:pPr algn="ctr">
              <a:lnSpc>
                <a:spcPts val="7632"/>
              </a:lnSpc>
            </a:pPr>
            <a:r>
              <a:rPr lang="en-US" sz="5451">
                <a:solidFill>
                  <a:srgbClr val="000000"/>
                </a:solidFill>
                <a:latin typeface="Staatliches"/>
                <a:ea typeface="Staatliches"/>
                <a:cs typeface="Staatliches"/>
                <a:sym typeface="Staatliches"/>
              </a:rPr>
              <a:t>IMPORTANCIA</a:t>
            </a:r>
          </a:p>
        </p:txBody>
      </p:sp>
      <p:grpSp>
        <p:nvGrpSpPr>
          <p:cNvPr name="Group 4" id="4"/>
          <p:cNvGrpSpPr/>
          <p:nvPr/>
        </p:nvGrpSpPr>
        <p:grpSpPr>
          <a:xfrm rot="0">
            <a:off x="3223493" y="2925130"/>
            <a:ext cx="5613412" cy="2533141"/>
            <a:chOff x="0" y="0"/>
            <a:chExt cx="1323396" cy="597203"/>
          </a:xfrm>
        </p:grpSpPr>
        <p:sp>
          <p:nvSpPr>
            <p:cNvPr name="Freeform 5" id="5"/>
            <p:cNvSpPr/>
            <p:nvPr/>
          </p:nvSpPr>
          <p:spPr>
            <a:xfrm flipH="false" flipV="false" rot="0">
              <a:off x="0" y="0"/>
              <a:ext cx="1323396" cy="597203"/>
            </a:xfrm>
            <a:custGeom>
              <a:avLst/>
              <a:gdLst/>
              <a:ahLst/>
              <a:cxnLst/>
              <a:rect r="r" b="b" t="t" l="l"/>
              <a:pathLst>
                <a:path h="597203" w="1323396">
                  <a:moveTo>
                    <a:pt x="0" y="0"/>
                  </a:moveTo>
                  <a:lnTo>
                    <a:pt x="1323396" y="0"/>
                  </a:lnTo>
                  <a:lnTo>
                    <a:pt x="1323396" y="597203"/>
                  </a:lnTo>
                  <a:lnTo>
                    <a:pt x="0" y="597203"/>
                  </a:lnTo>
                  <a:close/>
                </a:path>
              </a:pathLst>
            </a:custGeom>
            <a:solidFill>
              <a:srgbClr val="FFFFFF"/>
            </a:solidFill>
            <a:ln cap="sq">
              <a:noFill/>
              <a:prstDash val="solid"/>
              <a:miter/>
            </a:ln>
          </p:spPr>
        </p:sp>
        <p:sp>
          <p:nvSpPr>
            <p:cNvPr name="TextBox 6" id="6"/>
            <p:cNvSpPr txBox="true"/>
            <p:nvPr/>
          </p:nvSpPr>
          <p:spPr>
            <a:xfrm>
              <a:off x="0" y="-38100"/>
              <a:ext cx="1323396" cy="635303"/>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3416716" y="3180158"/>
            <a:ext cx="5074218" cy="2055224"/>
          </a:xfrm>
          <a:prstGeom prst="rect">
            <a:avLst/>
          </a:prstGeom>
        </p:spPr>
        <p:txBody>
          <a:bodyPr anchor="t" rtlCol="false" tIns="0" lIns="0" bIns="0" rIns="0">
            <a:spAutoFit/>
          </a:bodyPr>
          <a:lstStyle/>
          <a:p>
            <a:pPr algn="just" marL="0" indent="0" lvl="0">
              <a:lnSpc>
                <a:spcPts val="2744"/>
              </a:lnSpc>
              <a:spcBef>
                <a:spcPct val="0"/>
              </a:spcBef>
            </a:pPr>
            <a:r>
              <a:rPr lang="en-US" sz="1960">
                <a:solidFill>
                  <a:srgbClr val="000000"/>
                </a:solidFill>
                <a:latin typeface="Open Sans"/>
                <a:ea typeface="Open Sans"/>
                <a:cs typeface="Open Sans"/>
                <a:sym typeface="Open Sans"/>
              </a:rPr>
              <a:t>* Nuevo Orden Mundial:  La caída de las potencias coloniales y el surgimiento de dos superpotencias, Estados Unidos y la Unión Soviética, dieron lugar a un nuevo orden mundial bipolar, caracterizado por la Guerra Fría.</a:t>
            </a:r>
          </a:p>
        </p:txBody>
      </p:sp>
      <p:grpSp>
        <p:nvGrpSpPr>
          <p:cNvPr name="Group 8" id="8"/>
          <p:cNvGrpSpPr/>
          <p:nvPr/>
        </p:nvGrpSpPr>
        <p:grpSpPr>
          <a:xfrm rot="0">
            <a:off x="3223493" y="6124058"/>
            <a:ext cx="5613412" cy="2533141"/>
            <a:chOff x="0" y="0"/>
            <a:chExt cx="1323396" cy="597203"/>
          </a:xfrm>
        </p:grpSpPr>
        <p:sp>
          <p:nvSpPr>
            <p:cNvPr name="Freeform 9" id="9"/>
            <p:cNvSpPr/>
            <p:nvPr/>
          </p:nvSpPr>
          <p:spPr>
            <a:xfrm flipH="false" flipV="false" rot="0">
              <a:off x="0" y="0"/>
              <a:ext cx="1323396" cy="597203"/>
            </a:xfrm>
            <a:custGeom>
              <a:avLst/>
              <a:gdLst/>
              <a:ahLst/>
              <a:cxnLst/>
              <a:rect r="r" b="b" t="t" l="l"/>
              <a:pathLst>
                <a:path h="597203" w="1323396">
                  <a:moveTo>
                    <a:pt x="0" y="0"/>
                  </a:moveTo>
                  <a:lnTo>
                    <a:pt x="1323396" y="0"/>
                  </a:lnTo>
                  <a:lnTo>
                    <a:pt x="1323396" y="597203"/>
                  </a:lnTo>
                  <a:lnTo>
                    <a:pt x="0" y="597203"/>
                  </a:lnTo>
                  <a:close/>
                </a:path>
              </a:pathLst>
            </a:custGeom>
            <a:solidFill>
              <a:srgbClr val="FFFFFF"/>
            </a:solidFill>
            <a:ln cap="sq">
              <a:noFill/>
              <a:prstDash val="solid"/>
              <a:miter/>
            </a:ln>
          </p:spPr>
        </p:sp>
        <p:sp>
          <p:nvSpPr>
            <p:cNvPr name="TextBox 10" id="10"/>
            <p:cNvSpPr txBox="true"/>
            <p:nvPr/>
          </p:nvSpPr>
          <p:spPr>
            <a:xfrm>
              <a:off x="0" y="-38100"/>
              <a:ext cx="1323396" cy="635303"/>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3493090" y="6388610"/>
            <a:ext cx="5074218" cy="1934044"/>
          </a:xfrm>
          <a:prstGeom prst="rect">
            <a:avLst/>
          </a:prstGeom>
        </p:spPr>
        <p:txBody>
          <a:bodyPr anchor="t" rtlCol="false" tIns="0" lIns="0" bIns="0" rIns="0">
            <a:spAutoFit/>
          </a:bodyPr>
          <a:lstStyle/>
          <a:p>
            <a:pPr algn="just" marL="0" indent="0" lvl="0">
              <a:lnSpc>
                <a:spcPts val="2599"/>
              </a:lnSpc>
              <a:spcBef>
                <a:spcPct val="0"/>
              </a:spcBef>
            </a:pPr>
            <a:r>
              <a:rPr lang="en-US" sz="1856">
                <a:solidFill>
                  <a:srgbClr val="000000"/>
                </a:solidFill>
                <a:latin typeface="Open Sans"/>
                <a:ea typeface="Open Sans"/>
                <a:cs typeface="Open Sans"/>
                <a:sym typeface="Open Sans"/>
              </a:rPr>
              <a:t>* Redefinición de las Relaciones Internacionales: Las alianzas militares y políticas se reconfiguraron, con la formación de la OTAN y el Pacto de Varsovia. La diplomacia internacional se centró en la contención y la disuasión nuclear.</a:t>
            </a:r>
          </a:p>
        </p:txBody>
      </p:sp>
      <p:grpSp>
        <p:nvGrpSpPr>
          <p:cNvPr name="Group 12" id="12"/>
          <p:cNvGrpSpPr/>
          <p:nvPr/>
        </p:nvGrpSpPr>
        <p:grpSpPr>
          <a:xfrm rot="0">
            <a:off x="9451095" y="2925130"/>
            <a:ext cx="5613412" cy="2533141"/>
            <a:chOff x="0" y="0"/>
            <a:chExt cx="1323396" cy="597203"/>
          </a:xfrm>
        </p:grpSpPr>
        <p:sp>
          <p:nvSpPr>
            <p:cNvPr name="Freeform 13" id="13"/>
            <p:cNvSpPr/>
            <p:nvPr/>
          </p:nvSpPr>
          <p:spPr>
            <a:xfrm flipH="false" flipV="false" rot="0">
              <a:off x="0" y="0"/>
              <a:ext cx="1323396" cy="597203"/>
            </a:xfrm>
            <a:custGeom>
              <a:avLst/>
              <a:gdLst/>
              <a:ahLst/>
              <a:cxnLst/>
              <a:rect r="r" b="b" t="t" l="l"/>
              <a:pathLst>
                <a:path h="597203" w="1323396">
                  <a:moveTo>
                    <a:pt x="0" y="0"/>
                  </a:moveTo>
                  <a:lnTo>
                    <a:pt x="1323396" y="0"/>
                  </a:lnTo>
                  <a:lnTo>
                    <a:pt x="1323396" y="597203"/>
                  </a:lnTo>
                  <a:lnTo>
                    <a:pt x="0" y="597203"/>
                  </a:lnTo>
                  <a:close/>
                </a:path>
              </a:pathLst>
            </a:custGeom>
            <a:solidFill>
              <a:srgbClr val="FFFFFF"/>
            </a:solidFill>
            <a:ln cap="sq">
              <a:noFill/>
              <a:prstDash val="solid"/>
              <a:miter/>
            </a:ln>
          </p:spPr>
        </p:sp>
        <p:sp>
          <p:nvSpPr>
            <p:cNvPr name="TextBox 14" id="14"/>
            <p:cNvSpPr txBox="true"/>
            <p:nvPr/>
          </p:nvSpPr>
          <p:spPr>
            <a:xfrm>
              <a:off x="0" y="-38100"/>
              <a:ext cx="1323396" cy="635303"/>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9726266" y="3051471"/>
            <a:ext cx="5063069" cy="2147953"/>
          </a:xfrm>
          <a:prstGeom prst="rect">
            <a:avLst/>
          </a:prstGeom>
        </p:spPr>
        <p:txBody>
          <a:bodyPr anchor="t" rtlCol="false" tIns="0" lIns="0" bIns="0" rIns="0">
            <a:spAutoFit/>
          </a:bodyPr>
          <a:lstStyle/>
          <a:p>
            <a:pPr algn="just" marL="0" indent="0" lvl="0">
              <a:lnSpc>
                <a:spcPts val="2883"/>
              </a:lnSpc>
              <a:spcBef>
                <a:spcPct val="0"/>
              </a:spcBef>
            </a:pPr>
            <a:r>
              <a:rPr lang="en-US" sz="2059">
                <a:solidFill>
                  <a:srgbClr val="000000"/>
                </a:solidFill>
                <a:latin typeface="Open Sans"/>
                <a:ea typeface="Open Sans"/>
                <a:cs typeface="Open Sans"/>
                <a:sym typeface="Open Sans"/>
              </a:rPr>
              <a:t>* Descolonización y Surgimiento de Nuevos Estados:  La descolonización de Asia, África y América Latina llevó a la formación de nuevos estados independientes, ampliando la participación en el escenario global.</a:t>
            </a:r>
          </a:p>
        </p:txBody>
      </p:sp>
      <p:grpSp>
        <p:nvGrpSpPr>
          <p:cNvPr name="Group 16" id="16"/>
          <p:cNvGrpSpPr/>
          <p:nvPr/>
        </p:nvGrpSpPr>
        <p:grpSpPr>
          <a:xfrm rot="0">
            <a:off x="9451095" y="6124058"/>
            <a:ext cx="5613412" cy="2533141"/>
            <a:chOff x="0" y="0"/>
            <a:chExt cx="1323396" cy="597203"/>
          </a:xfrm>
        </p:grpSpPr>
        <p:sp>
          <p:nvSpPr>
            <p:cNvPr name="Freeform 17" id="17"/>
            <p:cNvSpPr/>
            <p:nvPr/>
          </p:nvSpPr>
          <p:spPr>
            <a:xfrm flipH="false" flipV="false" rot="0">
              <a:off x="0" y="0"/>
              <a:ext cx="1323396" cy="597203"/>
            </a:xfrm>
            <a:custGeom>
              <a:avLst/>
              <a:gdLst/>
              <a:ahLst/>
              <a:cxnLst/>
              <a:rect r="r" b="b" t="t" l="l"/>
              <a:pathLst>
                <a:path h="597203" w="1323396">
                  <a:moveTo>
                    <a:pt x="0" y="0"/>
                  </a:moveTo>
                  <a:lnTo>
                    <a:pt x="1323396" y="0"/>
                  </a:lnTo>
                  <a:lnTo>
                    <a:pt x="1323396" y="597203"/>
                  </a:lnTo>
                  <a:lnTo>
                    <a:pt x="0" y="597203"/>
                  </a:lnTo>
                  <a:close/>
                </a:path>
              </a:pathLst>
            </a:custGeom>
            <a:solidFill>
              <a:srgbClr val="FFFFFF"/>
            </a:solidFill>
            <a:ln cap="sq">
              <a:noFill/>
              <a:prstDash val="solid"/>
              <a:miter/>
            </a:ln>
          </p:spPr>
        </p:sp>
        <p:sp>
          <p:nvSpPr>
            <p:cNvPr name="TextBox 18" id="18"/>
            <p:cNvSpPr txBox="true"/>
            <p:nvPr/>
          </p:nvSpPr>
          <p:spPr>
            <a:xfrm>
              <a:off x="0" y="-38100"/>
              <a:ext cx="1323396" cy="635303"/>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9726266" y="6191696"/>
            <a:ext cx="5063069" cy="2269238"/>
          </a:xfrm>
          <a:prstGeom prst="rect">
            <a:avLst/>
          </a:prstGeom>
        </p:spPr>
        <p:txBody>
          <a:bodyPr anchor="t" rtlCol="false" tIns="0" lIns="0" bIns="0" rIns="0">
            <a:spAutoFit/>
          </a:bodyPr>
          <a:lstStyle/>
          <a:p>
            <a:pPr algn="just" marL="0" indent="0" lvl="0">
              <a:lnSpc>
                <a:spcPts val="3023"/>
              </a:lnSpc>
              <a:spcBef>
                <a:spcPct val="0"/>
              </a:spcBef>
            </a:pPr>
            <a:r>
              <a:rPr lang="en-US" sz="2159">
                <a:solidFill>
                  <a:srgbClr val="000000"/>
                </a:solidFill>
                <a:latin typeface="Open Sans"/>
                <a:ea typeface="Open Sans"/>
                <a:cs typeface="Open Sans"/>
                <a:sym typeface="Open Sans"/>
              </a:rPr>
              <a:t>* Crecimiento Económico y Desarrollo Social:  El Plan Marshall y otros programas de reconstrucción impulsaron el crecimiento económico en Europa y el desarrollo social en muchas partes del mundo.</a:t>
            </a:r>
          </a:p>
        </p:txBody>
      </p:sp>
      <p:sp>
        <p:nvSpPr>
          <p:cNvPr name="Freeform 20" id="20"/>
          <p:cNvSpPr/>
          <p:nvPr/>
        </p:nvSpPr>
        <p:spPr>
          <a:xfrm flipH="false" flipV="false" rot="-5400000">
            <a:off x="14558015" y="5649991"/>
            <a:ext cx="5462160" cy="4449177"/>
          </a:xfrm>
          <a:custGeom>
            <a:avLst/>
            <a:gdLst/>
            <a:ahLst/>
            <a:cxnLst/>
            <a:rect r="r" b="b" t="t" l="l"/>
            <a:pathLst>
              <a:path h="4449177" w="5462160">
                <a:moveTo>
                  <a:pt x="0" y="0"/>
                </a:moveTo>
                <a:lnTo>
                  <a:pt x="5462160" y="0"/>
                </a:lnTo>
                <a:lnTo>
                  <a:pt x="5462160" y="4449177"/>
                </a:lnTo>
                <a:lnTo>
                  <a:pt x="0" y="44491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5400000">
            <a:off x="-1538953" y="-763968"/>
            <a:ext cx="5462160" cy="4449177"/>
          </a:xfrm>
          <a:custGeom>
            <a:avLst/>
            <a:gdLst/>
            <a:ahLst/>
            <a:cxnLst/>
            <a:rect r="r" b="b" t="t" l="l"/>
            <a:pathLst>
              <a:path h="4449177" w="5462160">
                <a:moveTo>
                  <a:pt x="0" y="0"/>
                </a:moveTo>
                <a:lnTo>
                  <a:pt x="5462160" y="0"/>
                </a:lnTo>
                <a:lnTo>
                  <a:pt x="5462160" y="4449178"/>
                </a:lnTo>
                <a:lnTo>
                  <a:pt x="0" y="44491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TextBox 3" id="3"/>
          <p:cNvSpPr txBox="true"/>
          <p:nvPr/>
        </p:nvSpPr>
        <p:spPr>
          <a:xfrm rot="0">
            <a:off x="3795568" y="1227088"/>
            <a:ext cx="10696863" cy="928326"/>
          </a:xfrm>
          <a:prstGeom prst="rect">
            <a:avLst/>
          </a:prstGeom>
        </p:spPr>
        <p:txBody>
          <a:bodyPr anchor="t" rtlCol="false" tIns="0" lIns="0" bIns="0" rIns="0">
            <a:spAutoFit/>
          </a:bodyPr>
          <a:lstStyle/>
          <a:p>
            <a:pPr algn="ctr">
              <a:lnSpc>
                <a:spcPts val="7632"/>
              </a:lnSpc>
            </a:pPr>
            <a:r>
              <a:rPr lang="en-US" sz="5451">
                <a:solidFill>
                  <a:srgbClr val="000000"/>
                </a:solidFill>
                <a:latin typeface="Staatliches"/>
                <a:ea typeface="Staatliches"/>
                <a:cs typeface="Staatliches"/>
                <a:sym typeface="Staatliches"/>
              </a:rPr>
              <a:t>CARACTERÍSTICAS</a:t>
            </a:r>
          </a:p>
        </p:txBody>
      </p:sp>
      <p:sp>
        <p:nvSpPr>
          <p:cNvPr name="TextBox 4" id="4"/>
          <p:cNvSpPr txBox="true"/>
          <p:nvPr/>
        </p:nvSpPr>
        <p:spPr>
          <a:xfrm rot="0">
            <a:off x="2557568" y="2560574"/>
            <a:ext cx="12581664" cy="6697726"/>
          </a:xfrm>
          <a:prstGeom prst="rect">
            <a:avLst/>
          </a:prstGeom>
        </p:spPr>
        <p:txBody>
          <a:bodyPr anchor="t" rtlCol="false" tIns="0" lIns="0" bIns="0" rIns="0">
            <a:spAutoFit/>
          </a:bodyPr>
          <a:lstStyle/>
          <a:p>
            <a:pPr algn="l">
              <a:lnSpc>
                <a:spcPts val="3583"/>
              </a:lnSpc>
            </a:pPr>
            <a:r>
              <a:rPr lang="en-US" sz="2559">
                <a:solidFill>
                  <a:srgbClr val="000000"/>
                </a:solidFill>
                <a:latin typeface="Open Sans"/>
                <a:ea typeface="Open Sans"/>
                <a:cs typeface="Open Sans"/>
                <a:sym typeface="Open Sans"/>
              </a:rPr>
              <a:t>* Rivalidad Ideológica y Militar:  La Guerra Fría se caracterizó por la rivalidad ideológica entre el capitalismo y el comunismo, que se tradujo en una carrera armamentista nuclear y la constante amenaza de conflicto.</a:t>
            </a:r>
          </a:p>
          <a:p>
            <a:pPr algn="l">
              <a:lnSpc>
                <a:spcPts val="3583"/>
              </a:lnSpc>
            </a:pPr>
          </a:p>
          <a:p>
            <a:pPr algn="l">
              <a:lnSpc>
                <a:spcPts val="3583"/>
              </a:lnSpc>
            </a:pPr>
            <a:r>
              <a:rPr lang="en-US" sz="2559">
                <a:solidFill>
                  <a:srgbClr val="000000"/>
                </a:solidFill>
                <a:latin typeface="Open Sans"/>
                <a:ea typeface="Open Sans"/>
                <a:cs typeface="Open Sans"/>
                <a:sym typeface="Open Sans"/>
              </a:rPr>
              <a:t>* División del Mundo en Bloques:  El mundo se dividió en dos bloques opuestos: el bloque occidental liderado por Estados Unidos y el bloque oriental liderado por la Unión Soviética.</a:t>
            </a:r>
          </a:p>
          <a:p>
            <a:pPr algn="l">
              <a:lnSpc>
                <a:spcPts val="3583"/>
              </a:lnSpc>
            </a:pPr>
          </a:p>
          <a:p>
            <a:pPr algn="l">
              <a:lnSpc>
                <a:spcPts val="3583"/>
              </a:lnSpc>
            </a:pPr>
            <a:r>
              <a:rPr lang="en-US" sz="2559">
                <a:solidFill>
                  <a:srgbClr val="000000"/>
                </a:solidFill>
                <a:latin typeface="Open Sans"/>
                <a:ea typeface="Open Sans"/>
                <a:cs typeface="Open Sans"/>
                <a:sym typeface="Open Sans"/>
              </a:rPr>
              <a:t>* Desplazamiento del Poder:  Las potencias europeas perdieron su posición dominante, mientras que Estados Unidos y la Unión Soviética se convirtieron en las principales potencias mundiales.</a:t>
            </a:r>
          </a:p>
          <a:p>
            <a:pPr algn="l">
              <a:lnSpc>
                <a:spcPts val="3583"/>
              </a:lnSpc>
            </a:pPr>
          </a:p>
          <a:p>
            <a:pPr algn="just" marL="0" indent="0" lvl="0">
              <a:lnSpc>
                <a:spcPts val="3583"/>
              </a:lnSpc>
              <a:spcBef>
                <a:spcPct val="0"/>
              </a:spcBef>
            </a:pPr>
            <a:r>
              <a:rPr lang="en-US" sz="2559">
                <a:solidFill>
                  <a:srgbClr val="000000"/>
                </a:solidFill>
                <a:latin typeface="Open Sans"/>
                <a:ea typeface="Open Sans"/>
                <a:cs typeface="Open Sans"/>
                <a:sym typeface="Open Sans"/>
              </a:rPr>
              <a:t>* Emergencia de Nuevos Actores:  Países como China e India emergieron como actores importantes en la política internacional, desafiando el orden bipolar establecido.</a:t>
            </a:r>
          </a:p>
        </p:txBody>
      </p:sp>
      <p:sp>
        <p:nvSpPr>
          <p:cNvPr name="Freeform 5" id="5"/>
          <p:cNvSpPr/>
          <p:nvPr/>
        </p:nvSpPr>
        <p:spPr>
          <a:xfrm flipH="true" flipV="false" rot="-10800000">
            <a:off x="-721887" y="-1073391"/>
            <a:ext cx="5462160" cy="4449177"/>
          </a:xfrm>
          <a:custGeom>
            <a:avLst/>
            <a:gdLst/>
            <a:ahLst/>
            <a:cxnLst/>
            <a:rect r="r" b="b" t="t" l="l"/>
            <a:pathLst>
              <a:path h="4449177" w="5462160">
                <a:moveTo>
                  <a:pt x="5462160" y="0"/>
                </a:moveTo>
                <a:lnTo>
                  <a:pt x="0" y="0"/>
                </a:lnTo>
                <a:lnTo>
                  <a:pt x="0" y="4449178"/>
                </a:lnTo>
                <a:lnTo>
                  <a:pt x="5462160" y="4449178"/>
                </a:lnTo>
                <a:lnTo>
                  <a:pt x="546216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5400000">
            <a:off x="14865372" y="5946230"/>
            <a:ext cx="5462160" cy="4449177"/>
          </a:xfrm>
          <a:custGeom>
            <a:avLst/>
            <a:gdLst/>
            <a:ahLst/>
            <a:cxnLst/>
            <a:rect r="r" b="b" t="t" l="l"/>
            <a:pathLst>
              <a:path h="4449177" w="5462160">
                <a:moveTo>
                  <a:pt x="0" y="0"/>
                </a:moveTo>
                <a:lnTo>
                  <a:pt x="5462160" y="0"/>
                </a:lnTo>
                <a:lnTo>
                  <a:pt x="5462160" y="4449177"/>
                </a:lnTo>
                <a:lnTo>
                  <a:pt x="0" y="44491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2145" t="-21206" r="0" b="-13063"/>
            </a:stretch>
          </a:blipFill>
        </p:spPr>
      </p:sp>
      <p:sp>
        <p:nvSpPr>
          <p:cNvPr name="TextBox 3" id="3"/>
          <p:cNvSpPr txBox="true"/>
          <p:nvPr/>
        </p:nvSpPr>
        <p:spPr>
          <a:xfrm rot="0">
            <a:off x="4830272" y="3270130"/>
            <a:ext cx="5604168" cy="4011676"/>
          </a:xfrm>
          <a:prstGeom prst="rect">
            <a:avLst/>
          </a:prstGeom>
        </p:spPr>
        <p:txBody>
          <a:bodyPr anchor="t" rtlCol="false" tIns="0" lIns="0" bIns="0" rIns="0">
            <a:spAutoFit/>
          </a:bodyPr>
          <a:lstStyle/>
          <a:p>
            <a:pPr algn="r">
              <a:lnSpc>
                <a:spcPts val="3583"/>
              </a:lnSpc>
            </a:pPr>
            <a:r>
              <a:rPr lang="en-US" sz="2559">
                <a:solidFill>
                  <a:srgbClr val="000000"/>
                </a:solidFill>
                <a:latin typeface="Open Sans"/>
                <a:ea typeface="Open Sans"/>
                <a:cs typeface="Open Sans"/>
                <a:sym typeface="Open Sans"/>
              </a:rPr>
              <a:t>   * Mayor cooperación internacional en áreas como la salud, la educación y el desarrollo.</a:t>
            </a:r>
          </a:p>
          <a:p>
            <a:pPr algn="r">
              <a:lnSpc>
                <a:spcPts val="3583"/>
              </a:lnSpc>
            </a:pPr>
            <a:r>
              <a:rPr lang="en-US" sz="2559">
                <a:solidFill>
                  <a:srgbClr val="000000"/>
                </a:solidFill>
                <a:latin typeface="Open Sans"/>
                <a:ea typeface="Open Sans"/>
                <a:cs typeface="Open Sans"/>
                <a:sym typeface="Open Sans"/>
              </a:rPr>
              <a:t>    * Surgimiento de nuevas instituciones internacionales, como las Naciones Unidas, para promover la paz y la seguridad global.</a:t>
            </a:r>
          </a:p>
          <a:p>
            <a:pPr algn="r" marL="0" indent="0" lvl="0">
              <a:lnSpc>
                <a:spcPts val="3583"/>
              </a:lnSpc>
              <a:spcBef>
                <a:spcPct val="0"/>
              </a:spcBef>
            </a:pPr>
            <a:r>
              <a:rPr lang="en-US" sz="2559">
                <a:solidFill>
                  <a:srgbClr val="000000"/>
                </a:solidFill>
                <a:latin typeface="Open Sans"/>
                <a:ea typeface="Open Sans"/>
                <a:cs typeface="Open Sans"/>
                <a:sym typeface="Open Sans"/>
              </a:rPr>
              <a:t>    * Desarrollo económico y social en muchas partes del mundo.</a:t>
            </a:r>
          </a:p>
        </p:txBody>
      </p:sp>
      <p:sp>
        <p:nvSpPr>
          <p:cNvPr name="Freeform 4" id="4"/>
          <p:cNvSpPr/>
          <p:nvPr/>
        </p:nvSpPr>
        <p:spPr>
          <a:xfrm flipH="false" flipV="false" rot="0">
            <a:off x="-156338" y="5990909"/>
            <a:ext cx="5462160" cy="4449177"/>
          </a:xfrm>
          <a:custGeom>
            <a:avLst/>
            <a:gdLst/>
            <a:ahLst/>
            <a:cxnLst/>
            <a:rect r="r" b="b" t="t" l="l"/>
            <a:pathLst>
              <a:path h="4449177" w="5462160">
                <a:moveTo>
                  <a:pt x="0" y="0"/>
                </a:moveTo>
                <a:lnTo>
                  <a:pt x="5462160" y="0"/>
                </a:lnTo>
                <a:lnTo>
                  <a:pt x="5462160" y="4449177"/>
                </a:lnTo>
                <a:lnTo>
                  <a:pt x="0" y="44491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647958" y="743019"/>
            <a:ext cx="8992084" cy="928326"/>
          </a:xfrm>
          <a:prstGeom prst="rect">
            <a:avLst/>
          </a:prstGeom>
        </p:spPr>
        <p:txBody>
          <a:bodyPr anchor="t" rtlCol="false" tIns="0" lIns="0" bIns="0" rIns="0">
            <a:spAutoFit/>
          </a:bodyPr>
          <a:lstStyle/>
          <a:p>
            <a:pPr algn="r">
              <a:lnSpc>
                <a:spcPts val="7632"/>
              </a:lnSpc>
            </a:pPr>
            <a:r>
              <a:rPr lang="en-US" sz="5451">
                <a:solidFill>
                  <a:srgbClr val="000000"/>
                </a:solidFill>
                <a:latin typeface="Staatliches"/>
                <a:ea typeface="Staatliches"/>
                <a:cs typeface="Staatliches"/>
                <a:sym typeface="Staatliches"/>
              </a:rPr>
              <a:t>CONSECUENCIAS</a:t>
            </a:r>
          </a:p>
        </p:txBody>
      </p:sp>
      <p:sp>
        <p:nvSpPr>
          <p:cNvPr name="TextBox 6" id="6"/>
          <p:cNvSpPr txBox="true"/>
          <p:nvPr/>
        </p:nvSpPr>
        <p:spPr>
          <a:xfrm rot="0">
            <a:off x="3788433" y="2014245"/>
            <a:ext cx="6646007" cy="855836"/>
          </a:xfrm>
          <a:prstGeom prst="rect">
            <a:avLst/>
          </a:prstGeom>
        </p:spPr>
        <p:txBody>
          <a:bodyPr anchor="t" rtlCol="false" tIns="0" lIns="0" bIns="0" rIns="0">
            <a:spAutoFit/>
          </a:bodyPr>
          <a:lstStyle/>
          <a:p>
            <a:pPr algn="r" marL="0" indent="0" lvl="0">
              <a:lnSpc>
                <a:spcPts val="7034"/>
              </a:lnSpc>
              <a:spcBef>
                <a:spcPct val="0"/>
              </a:spcBef>
            </a:pPr>
            <a:r>
              <a:rPr lang="en-US" b="true" sz="5024">
                <a:solidFill>
                  <a:srgbClr val="000000"/>
                </a:solidFill>
                <a:latin typeface="Open Sans Bold"/>
                <a:ea typeface="Open Sans Bold"/>
                <a:cs typeface="Open Sans Bold"/>
                <a:sym typeface="Open Sans Bold"/>
              </a:rPr>
              <a:t>Positivas</a:t>
            </a:r>
          </a:p>
        </p:txBody>
      </p:sp>
      <p:sp>
        <p:nvSpPr>
          <p:cNvPr name="TextBox 7" id="7"/>
          <p:cNvSpPr txBox="true"/>
          <p:nvPr/>
        </p:nvSpPr>
        <p:spPr>
          <a:xfrm rot="0">
            <a:off x="10613293" y="2014245"/>
            <a:ext cx="6646007" cy="855836"/>
          </a:xfrm>
          <a:prstGeom prst="rect">
            <a:avLst/>
          </a:prstGeom>
        </p:spPr>
        <p:txBody>
          <a:bodyPr anchor="t" rtlCol="false" tIns="0" lIns="0" bIns="0" rIns="0">
            <a:spAutoFit/>
          </a:bodyPr>
          <a:lstStyle/>
          <a:p>
            <a:pPr algn="r" marL="0" indent="0" lvl="0">
              <a:lnSpc>
                <a:spcPts val="7034"/>
              </a:lnSpc>
              <a:spcBef>
                <a:spcPct val="0"/>
              </a:spcBef>
            </a:pPr>
            <a:r>
              <a:rPr lang="en-US" b="true" sz="5024">
                <a:solidFill>
                  <a:srgbClr val="000000"/>
                </a:solidFill>
                <a:latin typeface="Open Sans Bold"/>
                <a:ea typeface="Open Sans Bold"/>
                <a:cs typeface="Open Sans Bold"/>
                <a:sym typeface="Open Sans Bold"/>
              </a:rPr>
              <a:t> Negativas</a:t>
            </a:r>
          </a:p>
        </p:txBody>
      </p:sp>
      <p:sp>
        <p:nvSpPr>
          <p:cNvPr name="TextBox 8" id="8"/>
          <p:cNvSpPr txBox="true"/>
          <p:nvPr/>
        </p:nvSpPr>
        <p:spPr>
          <a:xfrm rot="0">
            <a:off x="12035880" y="3270130"/>
            <a:ext cx="5604168" cy="4907026"/>
          </a:xfrm>
          <a:prstGeom prst="rect">
            <a:avLst/>
          </a:prstGeom>
        </p:spPr>
        <p:txBody>
          <a:bodyPr anchor="t" rtlCol="false" tIns="0" lIns="0" bIns="0" rIns="0">
            <a:spAutoFit/>
          </a:bodyPr>
          <a:lstStyle/>
          <a:p>
            <a:pPr algn="r">
              <a:lnSpc>
                <a:spcPts val="3583"/>
              </a:lnSpc>
            </a:pPr>
            <a:r>
              <a:rPr lang="en-US" sz="2559">
                <a:solidFill>
                  <a:srgbClr val="000000"/>
                </a:solidFill>
                <a:latin typeface="Open Sans"/>
                <a:ea typeface="Open Sans"/>
                <a:cs typeface="Open Sans"/>
                <a:sym typeface="Open Sans"/>
              </a:rPr>
              <a:t>La Guerra Fría generó una carrera armamentista y una constante amenaza de conflicto nuclear.</a:t>
            </a:r>
          </a:p>
          <a:p>
            <a:pPr algn="r">
              <a:lnSpc>
                <a:spcPts val="3583"/>
              </a:lnSpc>
            </a:pPr>
            <a:r>
              <a:rPr lang="en-US" sz="2559">
                <a:solidFill>
                  <a:srgbClr val="000000"/>
                </a:solidFill>
                <a:latin typeface="Open Sans"/>
                <a:ea typeface="Open Sans"/>
                <a:cs typeface="Open Sans"/>
                <a:sym typeface="Open Sans"/>
              </a:rPr>
              <a:t>    * La división del mundo en bloques impidió la cooperación y la resolución de problemas globales.</a:t>
            </a:r>
          </a:p>
          <a:p>
            <a:pPr algn="r">
              <a:lnSpc>
                <a:spcPts val="3583"/>
              </a:lnSpc>
            </a:pPr>
            <a:r>
              <a:rPr lang="en-US" sz="2559">
                <a:solidFill>
                  <a:srgbClr val="000000"/>
                </a:solidFill>
                <a:latin typeface="Open Sans"/>
                <a:ea typeface="Open Sans"/>
                <a:cs typeface="Open Sans"/>
                <a:sym typeface="Open Sans"/>
              </a:rPr>
              <a:t>    * La descolonización a veces se produjo de manera violenta, con conflictos y guerras civiles en muchos países.</a:t>
            </a:r>
          </a:p>
          <a:p>
            <a:pPr algn="r" marL="0" indent="0" lvl="0">
              <a:lnSpc>
                <a:spcPts val="3583"/>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CF2"/>
        </a:solidFill>
      </p:bgPr>
    </p:bg>
    <p:spTree>
      <p:nvGrpSpPr>
        <p:cNvPr id="1" name=""/>
        <p:cNvGrpSpPr/>
        <p:nvPr/>
      </p:nvGrpSpPr>
      <p:grpSpPr>
        <a:xfrm>
          <a:off x="0" y="0"/>
          <a:ext cx="0" cy="0"/>
          <a:chOff x="0" y="0"/>
          <a:chExt cx="0" cy="0"/>
        </a:xfrm>
      </p:grpSpPr>
      <p:sp>
        <p:nvSpPr>
          <p:cNvPr name="TextBox 2" id="2"/>
          <p:cNvSpPr txBox="true"/>
          <p:nvPr/>
        </p:nvSpPr>
        <p:spPr>
          <a:xfrm rot="0">
            <a:off x="3142517" y="3237139"/>
            <a:ext cx="11984273" cy="3688897"/>
          </a:xfrm>
          <a:prstGeom prst="rect">
            <a:avLst/>
          </a:prstGeom>
        </p:spPr>
        <p:txBody>
          <a:bodyPr anchor="t" rtlCol="false" tIns="0" lIns="0" bIns="0" rIns="0">
            <a:spAutoFit/>
          </a:bodyPr>
          <a:lstStyle/>
          <a:p>
            <a:pPr algn="ctr" marL="0" indent="0" lvl="0">
              <a:lnSpc>
                <a:spcPts val="13435"/>
              </a:lnSpc>
            </a:pPr>
            <a:r>
              <a:rPr lang="en-US" sz="12214">
                <a:solidFill>
                  <a:srgbClr val="A64C44"/>
                </a:solidFill>
                <a:latin typeface="Unique"/>
                <a:ea typeface="Unique"/>
                <a:cs typeface="Unique"/>
                <a:sym typeface="Unique"/>
              </a:rPr>
              <a:t>Democracia y Autocracia</a:t>
            </a:r>
          </a:p>
        </p:txBody>
      </p:sp>
      <p:sp>
        <p:nvSpPr>
          <p:cNvPr name="Freeform 3" id="3"/>
          <p:cNvSpPr/>
          <p:nvPr/>
        </p:nvSpPr>
        <p:spPr>
          <a:xfrm flipH="false" flipV="false" rot="580556">
            <a:off x="14051639" y="5976475"/>
            <a:ext cx="3015778" cy="3427021"/>
          </a:xfrm>
          <a:custGeom>
            <a:avLst/>
            <a:gdLst/>
            <a:ahLst/>
            <a:cxnLst/>
            <a:rect r="r" b="b" t="t" l="l"/>
            <a:pathLst>
              <a:path h="3427021" w="3015778">
                <a:moveTo>
                  <a:pt x="0" y="0"/>
                </a:moveTo>
                <a:lnTo>
                  <a:pt x="3015778" y="0"/>
                </a:lnTo>
                <a:lnTo>
                  <a:pt x="3015778" y="3427021"/>
                </a:lnTo>
                <a:lnTo>
                  <a:pt x="0" y="3427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667935">
            <a:off x="1250185" y="1166882"/>
            <a:ext cx="1670847" cy="2457127"/>
          </a:xfrm>
          <a:custGeom>
            <a:avLst/>
            <a:gdLst/>
            <a:ahLst/>
            <a:cxnLst/>
            <a:rect r="r" b="b" t="t" l="l"/>
            <a:pathLst>
              <a:path h="2457127" w="1670847">
                <a:moveTo>
                  <a:pt x="0" y="0"/>
                </a:moveTo>
                <a:lnTo>
                  <a:pt x="1670847" y="0"/>
                </a:lnTo>
                <a:lnTo>
                  <a:pt x="1670847" y="2457128"/>
                </a:lnTo>
                <a:lnTo>
                  <a:pt x="0" y="24571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294834">
            <a:off x="12438004" y="-1500205"/>
            <a:ext cx="8736686" cy="4634515"/>
          </a:xfrm>
          <a:custGeom>
            <a:avLst/>
            <a:gdLst/>
            <a:ahLst/>
            <a:cxnLst/>
            <a:rect r="r" b="b" t="t" l="l"/>
            <a:pathLst>
              <a:path h="4634515" w="8736686">
                <a:moveTo>
                  <a:pt x="0" y="0"/>
                </a:moveTo>
                <a:lnTo>
                  <a:pt x="8736687" y="0"/>
                </a:lnTo>
                <a:lnTo>
                  <a:pt x="8736687" y="4634515"/>
                </a:lnTo>
                <a:lnTo>
                  <a:pt x="0" y="46345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3635266">
            <a:off x="-2709770" y="6567664"/>
            <a:ext cx="6474605" cy="5485756"/>
          </a:xfrm>
          <a:custGeom>
            <a:avLst/>
            <a:gdLst/>
            <a:ahLst/>
            <a:cxnLst/>
            <a:rect r="r" b="b" t="t" l="l"/>
            <a:pathLst>
              <a:path h="5485756" w="6474605">
                <a:moveTo>
                  <a:pt x="0" y="0"/>
                </a:moveTo>
                <a:lnTo>
                  <a:pt x="6474605" y="0"/>
                </a:lnTo>
                <a:lnTo>
                  <a:pt x="6474605" y="5485757"/>
                </a:lnTo>
                <a:lnTo>
                  <a:pt x="0" y="548575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882673" y="4294684"/>
            <a:ext cx="3822745" cy="6588981"/>
          </a:xfrm>
          <a:custGeom>
            <a:avLst/>
            <a:gdLst/>
            <a:ahLst/>
            <a:cxnLst/>
            <a:rect r="r" b="b" t="t" l="l"/>
            <a:pathLst>
              <a:path h="6588981" w="3822745">
                <a:moveTo>
                  <a:pt x="0" y="0"/>
                </a:moveTo>
                <a:lnTo>
                  <a:pt x="3822746" y="0"/>
                </a:lnTo>
                <a:lnTo>
                  <a:pt x="3822746" y="6588981"/>
                </a:lnTo>
                <a:lnTo>
                  <a:pt x="0" y="658898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1179335">
            <a:off x="15937136" y="-1163250"/>
            <a:ext cx="2644328" cy="6635434"/>
          </a:xfrm>
          <a:custGeom>
            <a:avLst/>
            <a:gdLst/>
            <a:ahLst/>
            <a:cxnLst/>
            <a:rect r="r" b="b" t="t" l="l"/>
            <a:pathLst>
              <a:path h="6635434" w="2644328">
                <a:moveTo>
                  <a:pt x="0" y="0"/>
                </a:moveTo>
                <a:lnTo>
                  <a:pt x="2644328" y="0"/>
                </a:lnTo>
                <a:lnTo>
                  <a:pt x="2644328" y="6635433"/>
                </a:lnTo>
                <a:lnTo>
                  <a:pt x="0" y="663543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DAGYwuKG_4c</dc:identifier>
  <dcterms:modified xsi:type="dcterms:W3CDTF">2011-08-01T06:04:30Z</dcterms:modified>
  <cp:revision>1</cp:revision>
  <dc:title>Los Cambios de Poder de la Posguerra</dc:title>
</cp:coreProperties>
</file>