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2" r:id="rId7"/>
    <p:sldId id="261" r:id="rId8"/>
    <p:sldId id="263" r:id="rId9"/>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990"/>
    <p:restoredTop sz="93284"/>
  </p:normalViewPr>
  <p:slideViewPr>
    <p:cSldViewPr snapToGrid="0">
      <p:cViewPr varScale="1">
        <p:scale>
          <a:sx n="57" d="100"/>
          <a:sy n="57" d="100"/>
        </p:scale>
        <p:origin x="184"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8EB555-8D36-AC05-49CD-0F2FB11D8052}"/>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endParaRPr lang="es-EC"/>
          </a:p>
        </p:txBody>
      </p:sp>
      <p:sp>
        <p:nvSpPr>
          <p:cNvPr id="3" name="Subtítulo 2">
            <a:extLst>
              <a:ext uri="{FF2B5EF4-FFF2-40B4-BE49-F238E27FC236}">
                <a16:creationId xmlns:a16="http://schemas.microsoft.com/office/drawing/2014/main" id="{2EE51DBE-8C21-A266-E83F-EE95508373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EC"/>
          </a:p>
        </p:txBody>
      </p:sp>
      <p:sp>
        <p:nvSpPr>
          <p:cNvPr id="4" name="Marcador de fecha 3">
            <a:extLst>
              <a:ext uri="{FF2B5EF4-FFF2-40B4-BE49-F238E27FC236}">
                <a16:creationId xmlns:a16="http://schemas.microsoft.com/office/drawing/2014/main" id="{8496A1B1-AB09-D63D-C23D-D859621317A4}"/>
              </a:ext>
            </a:extLst>
          </p:cNvPr>
          <p:cNvSpPr>
            <a:spLocks noGrp="1"/>
          </p:cNvSpPr>
          <p:nvPr>
            <p:ph type="dt" sz="half" idx="10"/>
          </p:nvPr>
        </p:nvSpPr>
        <p:spPr/>
        <p:txBody>
          <a:bodyPr/>
          <a:lstStyle/>
          <a:p>
            <a:fld id="{DE727819-F93D-A245-A541-E2CB97E5D8F7}" type="datetimeFigureOut">
              <a:rPr lang="es-EC" smtClean="0"/>
              <a:t>6/6/25</a:t>
            </a:fld>
            <a:endParaRPr lang="es-EC"/>
          </a:p>
        </p:txBody>
      </p:sp>
      <p:sp>
        <p:nvSpPr>
          <p:cNvPr id="5" name="Marcador de pie de página 4">
            <a:extLst>
              <a:ext uri="{FF2B5EF4-FFF2-40B4-BE49-F238E27FC236}">
                <a16:creationId xmlns:a16="http://schemas.microsoft.com/office/drawing/2014/main" id="{6A2E9643-45AF-D6A0-673E-D4C3CA50E83F}"/>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E30FD1A4-ACC0-F13A-12B7-984459DAE5D3}"/>
              </a:ext>
            </a:extLst>
          </p:cNvPr>
          <p:cNvSpPr>
            <a:spLocks noGrp="1"/>
          </p:cNvSpPr>
          <p:nvPr>
            <p:ph type="sldNum" sz="quarter" idx="12"/>
          </p:nvPr>
        </p:nvSpPr>
        <p:spPr/>
        <p:txBody>
          <a:bodyPr/>
          <a:lstStyle/>
          <a:p>
            <a:fld id="{7E2DC212-E5D8-0F48-A446-ECC1E39A12BC}" type="slidenum">
              <a:rPr lang="es-EC" smtClean="0"/>
              <a:t>‹Nº›</a:t>
            </a:fld>
            <a:endParaRPr lang="es-EC"/>
          </a:p>
        </p:txBody>
      </p:sp>
    </p:spTree>
    <p:extLst>
      <p:ext uri="{BB962C8B-B14F-4D97-AF65-F5344CB8AC3E}">
        <p14:creationId xmlns:p14="http://schemas.microsoft.com/office/powerpoint/2010/main" val="4189018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1EF462-F083-2ACB-6BBE-CA6DCE693712}"/>
              </a:ext>
            </a:extLst>
          </p:cNvPr>
          <p:cNvSpPr>
            <a:spLocks noGrp="1"/>
          </p:cNvSpPr>
          <p:nvPr>
            <p:ph type="title"/>
          </p:nvPr>
        </p:nvSpPr>
        <p:spPr/>
        <p:txBody>
          <a:bodyPr/>
          <a:lstStyle/>
          <a:p>
            <a:r>
              <a:rPr lang="es-MX"/>
              <a:t>Haz clic para modificar el estilo de título del patrón</a:t>
            </a:r>
            <a:endParaRPr lang="es-EC"/>
          </a:p>
        </p:txBody>
      </p:sp>
      <p:sp>
        <p:nvSpPr>
          <p:cNvPr id="3" name="Marcador de texto vertical 2">
            <a:extLst>
              <a:ext uri="{FF2B5EF4-FFF2-40B4-BE49-F238E27FC236}">
                <a16:creationId xmlns:a16="http://schemas.microsoft.com/office/drawing/2014/main" id="{0662EC42-C511-EACD-241F-E3640603937F}"/>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4" name="Marcador de fecha 3">
            <a:extLst>
              <a:ext uri="{FF2B5EF4-FFF2-40B4-BE49-F238E27FC236}">
                <a16:creationId xmlns:a16="http://schemas.microsoft.com/office/drawing/2014/main" id="{396FF27D-8118-AAB8-5BE1-35F59BD0404C}"/>
              </a:ext>
            </a:extLst>
          </p:cNvPr>
          <p:cNvSpPr>
            <a:spLocks noGrp="1"/>
          </p:cNvSpPr>
          <p:nvPr>
            <p:ph type="dt" sz="half" idx="10"/>
          </p:nvPr>
        </p:nvSpPr>
        <p:spPr/>
        <p:txBody>
          <a:bodyPr/>
          <a:lstStyle/>
          <a:p>
            <a:fld id="{DE727819-F93D-A245-A541-E2CB97E5D8F7}" type="datetimeFigureOut">
              <a:rPr lang="es-EC" smtClean="0"/>
              <a:t>6/6/25</a:t>
            </a:fld>
            <a:endParaRPr lang="es-EC"/>
          </a:p>
        </p:txBody>
      </p:sp>
      <p:sp>
        <p:nvSpPr>
          <p:cNvPr id="5" name="Marcador de pie de página 4">
            <a:extLst>
              <a:ext uri="{FF2B5EF4-FFF2-40B4-BE49-F238E27FC236}">
                <a16:creationId xmlns:a16="http://schemas.microsoft.com/office/drawing/2014/main" id="{9EFFA318-D3C3-1F49-38A4-A2F26F7E9052}"/>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5325EF17-173B-243F-A6BD-321175145666}"/>
              </a:ext>
            </a:extLst>
          </p:cNvPr>
          <p:cNvSpPr>
            <a:spLocks noGrp="1"/>
          </p:cNvSpPr>
          <p:nvPr>
            <p:ph type="sldNum" sz="quarter" idx="12"/>
          </p:nvPr>
        </p:nvSpPr>
        <p:spPr/>
        <p:txBody>
          <a:bodyPr/>
          <a:lstStyle/>
          <a:p>
            <a:fld id="{7E2DC212-E5D8-0F48-A446-ECC1E39A12BC}" type="slidenum">
              <a:rPr lang="es-EC" smtClean="0"/>
              <a:t>‹Nº›</a:t>
            </a:fld>
            <a:endParaRPr lang="es-EC"/>
          </a:p>
        </p:txBody>
      </p:sp>
    </p:spTree>
    <p:extLst>
      <p:ext uri="{BB962C8B-B14F-4D97-AF65-F5344CB8AC3E}">
        <p14:creationId xmlns:p14="http://schemas.microsoft.com/office/powerpoint/2010/main" val="2354121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49425A2-6FEB-7279-AAEC-E196D0FF671C}"/>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endParaRPr lang="es-EC"/>
          </a:p>
        </p:txBody>
      </p:sp>
      <p:sp>
        <p:nvSpPr>
          <p:cNvPr id="3" name="Marcador de texto vertical 2">
            <a:extLst>
              <a:ext uri="{FF2B5EF4-FFF2-40B4-BE49-F238E27FC236}">
                <a16:creationId xmlns:a16="http://schemas.microsoft.com/office/drawing/2014/main" id="{C4E981B8-D9A4-6565-1E53-904545DBF943}"/>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4" name="Marcador de fecha 3">
            <a:extLst>
              <a:ext uri="{FF2B5EF4-FFF2-40B4-BE49-F238E27FC236}">
                <a16:creationId xmlns:a16="http://schemas.microsoft.com/office/drawing/2014/main" id="{BD53F61D-D232-3226-7042-9313376C04D5}"/>
              </a:ext>
            </a:extLst>
          </p:cNvPr>
          <p:cNvSpPr>
            <a:spLocks noGrp="1"/>
          </p:cNvSpPr>
          <p:nvPr>
            <p:ph type="dt" sz="half" idx="10"/>
          </p:nvPr>
        </p:nvSpPr>
        <p:spPr/>
        <p:txBody>
          <a:bodyPr/>
          <a:lstStyle/>
          <a:p>
            <a:fld id="{DE727819-F93D-A245-A541-E2CB97E5D8F7}" type="datetimeFigureOut">
              <a:rPr lang="es-EC" smtClean="0"/>
              <a:t>6/6/25</a:t>
            </a:fld>
            <a:endParaRPr lang="es-EC"/>
          </a:p>
        </p:txBody>
      </p:sp>
      <p:sp>
        <p:nvSpPr>
          <p:cNvPr id="5" name="Marcador de pie de página 4">
            <a:extLst>
              <a:ext uri="{FF2B5EF4-FFF2-40B4-BE49-F238E27FC236}">
                <a16:creationId xmlns:a16="http://schemas.microsoft.com/office/drawing/2014/main" id="{5BA7A610-B32F-EDF6-9224-CB736C03D7E8}"/>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65AC9E8F-0B21-4438-4A36-C07DBCD56D1A}"/>
              </a:ext>
            </a:extLst>
          </p:cNvPr>
          <p:cNvSpPr>
            <a:spLocks noGrp="1"/>
          </p:cNvSpPr>
          <p:nvPr>
            <p:ph type="sldNum" sz="quarter" idx="12"/>
          </p:nvPr>
        </p:nvSpPr>
        <p:spPr/>
        <p:txBody>
          <a:bodyPr/>
          <a:lstStyle/>
          <a:p>
            <a:fld id="{7E2DC212-E5D8-0F48-A446-ECC1E39A12BC}" type="slidenum">
              <a:rPr lang="es-EC" smtClean="0"/>
              <a:t>‹Nº›</a:t>
            </a:fld>
            <a:endParaRPr lang="es-EC"/>
          </a:p>
        </p:txBody>
      </p:sp>
    </p:spTree>
    <p:extLst>
      <p:ext uri="{BB962C8B-B14F-4D97-AF65-F5344CB8AC3E}">
        <p14:creationId xmlns:p14="http://schemas.microsoft.com/office/powerpoint/2010/main" val="207689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943206-5D52-0381-77A0-82FB23C8AE28}"/>
              </a:ext>
            </a:extLst>
          </p:cNvPr>
          <p:cNvSpPr>
            <a:spLocks noGrp="1"/>
          </p:cNvSpPr>
          <p:nvPr>
            <p:ph type="title"/>
          </p:nvPr>
        </p:nvSpPr>
        <p:spPr/>
        <p:txBody>
          <a:bodyPr/>
          <a:lstStyle/>
          <a:p>
            <a:r>
              <a:rPr lang="es-MX"/>
              <a:t>Haz clic para modificar el estilo de título del patrón</a:t>
            </a:r>
            <a:endParaRPr lang="es-EC"/>
          </a:p>
        </p:txBody>
      </p:sp>
      <p:sp>
        <p:nvSpPr>
          <p:cNvPr id="3" name="Marcador de contenido 2">
            <a:extLst>
              <a:ext uri="{FF2B5EF4-FFF2-40B4-BE49-F238E27FC236}">
                <a16:creationId xmlns:a16="http://schemas.microsoft.com/office/drawing/2014/main" id="{99699C41-C5D5-5398-F616-1C7E8614D43D}"/>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4" name="Marcador de fecha 3">
            <a:extLst>
              <a:ext uri="{FF2B5EF4-FFF2-40B4-BE49-F238E27FC236}">
                <a16:creationId xmlns:a16="http://schemas.microsoft.com/office/drawing/2014/main" id="{E88B58CD-16A9-7EB9-3144-F790971C2857}"/>
              </a:ext>
            </a:extLst>
          </p:cNvPr>
          <p:cNvSpPr>
            <a:spLocks noGrp="1"/>
          </p:cNvSpPr>
          <p:nvPr>
            <p:ph type="dt" sz="half" idx="10"/>
          </p:nvPr>
        </p:nvSpPr>
        <p:spPr/>
        <p:txBody>
          <a:bodyPr/>
          <a:lstStyle/>
          <a:p>
            <a:fld id="{DE727819-F93D-A245-A541-E2CB97E5D8F7}" type="datetimeFigureOut">
              <a:rPr lang="es-EC" smtClean="0"/>
              <a:t>6/6/25</a:t>
            </a:fld>
            <a:endParaRPr lang="es-EC"/>
          </a:p>
        </p:txBody>
      </p:sp>
      <p:sp>
        <p:nvSpPr>
          <p:cNvPr id="5" name="Marcador de pie de página 4">
            <a:extLst>
              <a:ext uri="{FF2B5EF4-FFF2-40B4-BE49-F238E27FC236}">
                <a16:creationId xmlns:a16="http://schemas.microsoft.com/office/drawing/2014/main" id="{A9C55DC4-D281-78B5-9075-D0D297E706C3}"/>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3816E185-9A3B-77CD-32AF-07DD961D3AD2}"/>
              </a:ext>
            </a:extLst>
          </p:cNvPr>
          <p:cNvSpPr>
            <a:spLocks noGrp="1"/>
          </p:cNvSpPr>
          <p:nvPr>
            <p:ph type="sldNum" sz="quarter" idx="12"/>
          </p:nvPr>
        </p:nvSpPr>
        <p:spPr/>
        <p:txBody>
          <a:bodyPr/>
          <a:lstStyle/>
          <a:p>
            <a:fld id="{7E2DC212-E5D8-0F48-A446-ECC1E39A12BC}" type="slidenum">
              <a:rPr lang="es-EC" smtClean="0"/>
              <a:t>‹Nº›</a:t>
            </a:fld>
            <a:endParaRPr lang="es-EC"/>
          </a:p>
        </p:txBody>
      </p:sp>
    </p:spTree>
    <p:extLst>
      <p:ext uri="{BB962C8B-B14F-4D97-AF65-F5344CB8AC3E}">
        <p14:creationId xmlns:p14="http://schemas.microsoft.com/office/powerpoint/2010/main" val="3162051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6BAFA9-C338-1167-BE62-CF8949B7D003}"/>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endParaRPr lang="es-EC"/>
          </a:p>
        </p:txBody>
      </p:sp>
      <p:sp>
        <p:nvSpPr>
          <p:cNvPr id="3" name="Marcador de texto 2">
            <a:extLst>
              <a:ext uri="{FF2B5EF4-FFF2-40B4-BE49-F238E27FC236}">
                <a16:creationId xmlns:a16="http://schemas.microsoft.com/office/drawing/2014/main" id="{A57DB3E6-7E68-EB23-CEEA-BD283CB87B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86403E8D-D835-C535-3660-611228F31133}"/>
              </a:ext>
            </a:extLst>
          </p:cNvPr>
          <p:cNvSpPr>
            <a:spLocks noGrp="1"/>
          </p:cNvSpPr>
          <p:nvPr>
            <p:ph type="dt" sz="half" idx="10"/>
          </p:nvPr>
        </p:nvSpPr>
        <p:spPr/>
        <p:txBody>
          <a:bodyPr/>
          <a:lstStyle/>
          <a:p>
            <a:fld id="{DE727819-F93D-A245-A541-E2CB97E5D8F7}" type="datetimeFigureOut">
              <a:rPr lang="es-EC" smtClean="0"/>
              <a:t>6/6/25</a:t>
            </a:fld>
            <a:endParaRPr lang="es-EC"/>
          </a:p>
        </p:txBody>
      </p:sp>
      <p:sp>
        <p:nvSpPr>
          <p:cNvPr id="5" name="Marcador de pie de página 4">
            <a:extLst>
              <a:ext uri="{FF2B5EF4-FFF2-40B4-BE49-F238E27FC236}">
                <a16:creationId xmlns:a16="http://schemas.microsoft.com/office/drawing/2014/main" id="{F487CDE8-6836-1F56-0339-DFF5E77099DA}"/>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3FD87ADD-D03D-2F18-9367-C96CBDA12534}"/>
              </a:ext>
            </a:extLst>
          </p:cNvPr>
          <p:cNvSpPr>
            <a:spLocks noGrp="1"/>
          </p:cNvSpPr>
          <p:nvPr>
            <p:ph type="sldNum" sz="quarter" idx="12"/>
          </p:nvPr>
        </p:nvSpPr>
        <p:spPr/>
        <p:txBody>
          <a:bodyPr/>
          <a:lstStyle/>
          <a:p>
            <a:fld id="{7E2DC212-E5D8-0F48-A446-ECC1E39A12BC}" type="slidenum">
              <a:rPr lang="es-EC" smtClean="0"/>
              <a:t>‹Nº›</a:t>
            </a:fld>
            <a:endParaRPr lang="es-EC"/>
          </a:p>
        </p:txBody>
      </p:sp>
    </p:spTree>
    <p:extLst>
      <p:ext uri="{BB962C8B-B14F-4D97-AF65-F5344CB8AC3E}">
        <p14:creationId xmlns:p14="http://schemas.microsoft.com/office/powerpoint/2010/main" val="1256205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4CB040-DCBF-3172-1427-66CFE3364578}"/>
              </a:ext>
            </a:extLst>
          </p:cNvPr>
          <p:cNvSpPr>
            <a:spLocks noGrp="1"/>
          </p:cNvSpPr>
          <p:nvPr>
            <p:ph type="title"/>
          </p:nvPr>
        </p:nvSpPr>
        <p:spPr/>
        <p:txBody>
          <a:bodyPr/>
          <a:lstStyle/>
          <a:p>
            <a:r>
              <a:rPr lang="es-MX"/>
              <a:t>Haz clic para modificar el estilo de título del patrón</a:t>
            </a:r>
            <a:endParaRPr lang="es-EC"/>
          </a:p>
        </p:txBody>
      </p:sp>
      <p:sp>
        <p:nvSpPr>
          <p:cNvPr id="3" name="Marcador de contenido 2">
            <a:extLst>
              <a:ext uri="{FF2B5EF4-FFF2-40B4-BE49-F238E27FC236}">
                <a16:creationId xmlns:a16="http://schemas.microsoft.com/office/drawing/2014/main" id="{859506FF-D0CE-622B-3B84-22508E3C04B0}"/>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4" name="Marcador de contenido 3">
            <a:extLst>
              <a:ext uri="{FF2B5EF4-FFF2-40B4-BE49-F238E27FC236}">
                <a16:creationId xmlns:a16="http://schemas.microsoft.com/office/drawing/2014/main" id="{5C3A803C-7010-1EBE-58DD-AAB87A81B1AB}"/>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5" name="Marcador de fecha 4">
            <a:extLst>
              <a:ext uri="{FF2B5EF4-FFF2-40B4-BE49-F238E27FC236}">
                <a16:creationId xmlns:a16="http://schemas.microsoft.com/office/drawing/2014/main" id="{6E474F0F-BAF1-DFEB-A0AE-F5706C4D19B9}"/>
              </a:ext>
            </a:extLst>
          </p:cNvPr>
          <p:cNvSpPr>
            <a:spLocks noGrp="1"/>
          </p:cNvSpPr>
          <p:nvPr>
            <p:ph type="dt" sz="half" idx="10"/>
          </p:nvPr>
        </p:nvSpPr>
        <p:spPr/>
        <p:txBody>
          <a:bodyPr/>
          <a:lstStyle/>
          <a:p>
            <a:fld id="{DE727819-F93D-A245-A541-E2CB97E5D8F7}" type="datetimeFigureOut">
              <a:rPr lang="es-EC" smtClean="0"/>
              <a:t>6/6/25</a:t>
            </a:fld>
            <a:endParaRPr lang="es-EC"/>
          </a:p>
        </p:txBody>
      </p:sp>
      <p:sp>
        <p:nvSpPr>
          <p:cNvPr id="6" name="Marcador de pie de página 5">
            <a:extLst>
              <a:ext uri="{FF2B5EF4-FFF2-40B4-BE49-F238E27FC236}">
                <a16:creationId xmlns:a16="http://schemas.microsoft.com/office/drawing/2014/main" id="{1C1FECCE-4E05-A9FA-5B1F-953095CBC40E}"/>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0ACD51F5-AC79-1D55-87C9-1B319B4A6FFF}"/>
              </a:ext>
            </a:extLst>
          </p:cNvPr>
          <p:cNvSpPr>
            <a:spLocks noGrp="1"/>
          </p:cNvSpPr>
          <p:nvPr>
            <p:ph type="sldNum" sz="quarter" idx="12"/>
          </p:nvPr>
        </p:nvSpPr>
        <p:spPr/>
        <p:txBody>
          <a:bodyPr/>
          <a:lstStyle/>
          <a:p>
            <a:fld id="{7E2DC212-E5D8-0F48-A446-ECC1E39A12BC}" type="slidenum">
              <a:rPr lang="es-EC" smtClean="0"/>
              <a:t>‹Nº›</a:t>
            </a:fld>
            <a:endParaRPr lang="es-EC"/>
          </a:p>
        </p:txBody>
      </p:sp>
    </p:spTree>
    <p:extLst>
      <p:ext uri="{BB962C8B-B14F-4D97-AF65-F5344CB8AC3E}">
        <p14:creationId xmlns:p14="http://schemas.microsoft.com/office/powerpoint/2010/main" val="1121354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A91C6F-E9DC-C872-8203-2C612F72C14F}"/>
              </a:ext>
            </a:extLst>
          </p:cNvPr>
          <p:cNvSpPr>
            <a:spLocks noGrp="1"/>
          </p:cNvSpPr>
          <p:nvPr>
            <p:ph type="title"/>
          </p:nvPr>
        </p:nvSpPr>
        <p:spPr>
          <a:xfrm>
            <a:off x="839788" y="365125"/>
            <a:ext cx="10515600" cy="1325563"/>
          </a:xfrm>
        </p:spPr>
        <p:txBody>
          <a:bodyPr/>
          <a:lstStyle/>
          <a:p>
            <a:r>
              <a:rPr lang="es-MX"/>
              <a:t>Haz clic para modificar el estilo de título del patrón</a:t>
            </a:r>
            <a:endParaRPr lang="es-EC"/>
          </a:p>
        </p:txBody>
      </p:sp>
      <p:sp>
        <p:nvSpPr>
          <p:cNvPr id="3" name="Marcador de texto 2">
            <a:extLst>
              <a:ext uri="{FF2B5EF4-FFF2-40B4-BE49-F238E27FC236}">
                <a16:creationId xmlns:a16="http://schemas.microsoft.com/office/drawing/2014/main" id="{4CEDDFE2-A979-3165-E741-92E415700B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DBC1270B-29AB-ACF1-1B81-4F67A03F680E}"/>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5" name="Marcador de texto 4">
            <a:extLst>
              <a:ext uri="{FF2B5EF4-FFF2-40B4-BE49-F238E27FC236}">
                <a16:creationId xmlns:a16="http://schemas.microsoft.com/office/drawing/2014/main" id="{ADED7832-438C-AD7A-9A54-72EE43AA67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74E2F35B-2A5B-23C6-8006-6900053BA410}"/>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7" name="Marcador de fecha 6">
            <a:extLst>
              <a:ext uri="{FF2B5EF4-FFF2-40B4-BE49-F238E27FC236}">
                <a16:creationId xmlns:a16="http://schemas.microsoft.com/office/drawing/2014/main" id="{866054C0-C62F-F366-7330-585B3353C7E2}"/>
              </a:ext>
            </a:extLst>
          </p:cNvPr>
          <p:cNvSpPr>
            <a:spLocks noGrp="1"/>
          </p:cNvSpPr>
          <p:nvPr>
            <p:ph type="dt" sz="half" idx="10"/>
          </p:nvPr>
        </p:nvSpPr>
        <p:spPr/>
        <p:txBody>
          <a:bodyPr/>
          <a:lstStyle/>
          <a:p>
            <a:fld id="{DE727819-F93D-A245-A541-E2CB97E5D8F7}" type="datetimeFigureOut">
              <a:rPr lang="es-EC" smtClean="0"/>
              <a:t>6/6/25</a:t>
            </a:fld>
            <a:endParaRPr lang="es-EC"/>
          </a:p>
        </p:txBody>
      </p:sp>
      <p:sp>
        <p:nvSpPr>
          <p:cNvPr id="8" name="Marcador de pie de página 7">
            <a:extLst>
              <a:ext uri="{FF2B5EF4-FFF2-40B4-BE49-F238E27FC236}">
                <a16:creationId xmlns:a16="http://schemas.microsoft.com/office/drawing/2014/main" id="{941287C5-0A1E-E5D0-9C9E-81B9AC77E1D8}"/>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5ED8112C-5340-E7CD-0415-0D4E5F6A2FB0}"/>
              </a:ext>
            </a:extLst>
          </p:cNvPr>
          <p:cNvSpPr>
            <a:spLocks noGrp="1"/>
          </p:cNvSpPr>
          <p:nvPr>
            <p:ph type="sldNum" sz="quarter" idx="12"/>
          </p:nvPr>
        </p:nvSpPr>
        <p:spPr/>
        <p:txBody>
          <a:bodyPr/>
          <a:lstStyle/>
          <a:p>
            <a:fld id="{7E2DC212-E5D8-0F48-A446-ECC1E39A12BC}" type="slidenum">
              <a:rPr lang="es-EC" smtClean="0"/>
              <a:t>‹Nº›</a:t>
            </a:fld>
            <a:endParaRPr lang="es-EC"/>
          </a:p>
        </p:txBody>
      </p:sp>
    </p:spTree>
    <p:extLst>
      <p:ext uri="{BB962C8B-B14F-4D97-AF65-F5344CB8AC3E}">
        <p14:creationId xmlns:p14="http://schemas.microsoft.com/office/powerpoint/2010/main" val="3322657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057A2F-6F75-7B0B-72E1-C42BE51F0CF9}"/>
              </a:ext>
            </a:extLst>
          </p:cNvPr>
          <p:cNvSpPr>
            <a:spLocks noGrp="1"/>
          </p:cNvSpPr>
          <p:nvPr>
            <p:ph type="title"/>
          </p:nvPr>
        </p:nvSpPr>
        <p:spPr/>
        <p:txBody>
          <a:bodyPr/>
          <a:lstStyle/>
          <a:p>
            <a:r>
              <a:rPr lang="es-MX"/>
              <a:t>Haz clic para modificar el estilo de título del patrón</a:t>
            </a:r>
            <a:endParaRPr lang="es-EC"/>
          </a:p>
        </p:txBody>
      </p:sp>
      <p:sp>
        <p:nvSpPr>
          <p:cNvPr id="3" name="Marcador de fecha 2">
            <a:extLst>
              <a:ext uri="{FF2B5EF4-FFF2-40B4-BE49-F238E27FC236}">
                <a16:creationId xmlns:a16="http://schemas.microsoft.com/office/drawing/2014/main" id="{359C6ADD-AC1C-CD25-AB76-3874E5153F6D}"/>
              </a:ext>
            </a:extLst>
          </p:cNvPr>
          <p:cNvSpPr>
            <a:spLocks noGrp="1"/>
          </p:cNvSpPr>
          <p:nvPr>
            <p:ph type="dt" sz="half" idx="10"/>
          </p:nvPr>
        </p:nvSpPr>
        <p:spPr/>
        <p:txBody>
          <a:bodyPr/>
          <a:lstStyle/>
          <a:p>
            <a:fld id="{DE727819-F93D-A245-A541-E2CB97E5D8F7}" type="datetimeFigureOut">
              <a:rPr lang="es-EC" smtClean="0"/>
              <a:t>6/6/25</a:t>
            </a:fld>
            <a:endParaRPr lang="es-EC"/>
          </a:p>
        </p:txBody>
      </p:sp>
      <p:sp>
        <p:nvSpPr>
          <p:cNvPr id="4" name="Marcador de pie de página 3">
            <a:extLst>
              <a:ext uri="{FF2B5EF4-FFF2-40B4-BE49-F238E27FC236}">
                <a16:creationId xmlns:a16="http://schemas.microsoft.com/office/drawing/2014/main" id="{DF54980F-2BB3-373C-5FB2-FAA5CC0C2C18}"/>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8E848447-2B80-2C48-4CF8-2BB82B6ABA5C}"/>
              </a:ext>
            </a:extLst>
          </p:cNvPr>
          <p:cNvSpPr>
            <a:spLocks noGrp="1"/>
          </p:cNvSpPr>
          <p:nvPr>
            <p:ph type="sldNum" sz="quarter" idx="12"/>
          </p:nvPr>
        </p:nvSpPr>
        <p:spPr/>
        <p:txBody>
          <a:bodyPr/>
          <a:lstStyle/>
          <a:p>
            <a:fld id="{7E2DC212-E5D8-0F48-A446-ECC1E39A12BC}" type="slidenum">
              <a:rPr lang="es-EC" smtClean="0"/>
              <a:t>‹Nº›</a:t>
            </a:fld>
            <a:endParaRPr lang="es-EC"/>
          </a:p>
        </p:txBody>
      </p:sp>
    </p:spTree>
    <p:extLst>
      <p:ext uri="{BB962C8B-B14F-4D97-AF65-F5344CB8AC3E}">
        <p14:creationId xmlns:p14="http://schemas.microsoft.com/office/powerpoint/2010/main" val="2788846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34B5827-E640-88F2-29AA-71EC3F84817F}"/>
              </a:ext>
            </a:extLst>
          </p:cNvPr>
          <p:cNvSpPr>
            <a:spLocks noGrp="1"/>
          </p:cNvSpPr>
          <p:nvPr>
            <p:ph type="dt" sz="half" idx="10"/>
          </p:nvPr>
        </p:nvSpPr>
        <p:spPr/>
        <p:txBody>
          <a:bodyPr/>
          <a:lstStyle/>
          <a:p>
            <a:fld id="{DE727819-F93D-A245-A541-E2CB97E5D8F7}" type="datetimeFigureOut">
              <a:rPr lang="es-EC" smtClean="0"/>
              <a:t>6/6/25</a:t>
            </a:fld>
            <a:endParaRPr lang="es-EC"/>
          </a:p>
        </p:txBody>
      </p:sp>
      <p:sp>
        <p:nvSpPr>
          <p:cNvPr id="3" name="Marcador de pie de página 2">
            <a:extLst>
              <a:ext uri="{FF2B5EF4-FFF2-40B4-BE49-F238E27FC236}">
                <a16:creationId xmlns:a16="http://schemas.microsoft.com/office/drawing/2014/main" id="{617404AD-93A5-28D0-8E92-9BCEC80C2BE8}"/>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942B3E42-D345-AA2D-2AC7-C92FA02A031C}"/>
              </a:ext>
            </a:extLst>
          </p:cNvPr>
          <p:cNvSpPr>
            <a:spLocks noGrp="1"/>
          </p:cNvSpPr>
          <p:nvPr>
            <p:ph type="sldNum" sz="quarter" idx="12"/>
          </p:nvPr>
        </p:nvSpPr>
        <p:spPr/>
        <p:txBody>
          <a:bodyPr/>
          <a:lstStyle/>
          <a:p>
            <a:fld id="{7E2DC212-E5D8-0F48-A446-ECC1E39A12BC}" type="slidenum">
              <a:rPr lang="es-EC" smtClean="0"/>
              <a:t>‹Nº›</a:t>
            </a:fld>
            <a:endParaRPr lang="es-EC"/>
          </a:p>
        </p:txBody>
      </p:sp>
    </p:spTree>
    <p:extLst>
      <p:ext uri="{BB962C8B-B14F-4D97-AF65-F5344CB8AC3E}">
        <p14:creationId xmlns:p14="http://schemas.microsoft.com/office/powerpoint/2010/main" val="159555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36E018-87CE-56B7-A81E-ADA04B22ECA4}"/>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EC"/>
          </a:p>
        </p:txBody>
      </p:sp>
      <p:sp>
        <p:nvSpPr>
          <p:cNvPr id="3" name="Marcador de contenido 2">
            <a:extLst>
              <a:ext uri="{FF2B5EF4-FFF2-40B4-BE49-F238E27FC236}">
                <a16:creationId xmlns:a16="http://schemas.microsoft.com/office/drawing/2014/main" id="{292BEB67-2D4A-6824-161C-D9812B8A77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4" name="Marcador de texto 3">
            <a:extLst>
              <a:ext uri="{FF2B5EF4-FFF2-40B4-BE49-F238E27FC236}">
                <a16:creationId xmlns:a16="http://schemas.microsoft.com/office/drawing/2014/main" id="{5675CA2C-42A8-A118-6A14-50A31470F9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A2E5CA92-24D3-CC5B-1087-6426CDD6E80A}"/>
              </a:ext>
            </a:extLst>
          </p:cNvPr>
          <p:cNvSpPr>
            <a:spLocks noGrp="1"/>
          </p:cNvSpPr>
          <p:nvPr>
            <p:ph type="dt" sz="half" idx="10"/>
          </p:nvPr>
        </p:nvSpPr>
        <p:spPr/>
        <p:txBody>
          <a:bodyPr/>
          <a:lstStyle/>
          <a:p>
            <a:fld id="{DE727819-F93D-A245-A541-E2CB97E5D8F7}" type="datetimeFigureOut">
              <a:rPr lang="es-EC" smtClean="0"/>
              <a:t>6/6/25</a:t>
            </a:fld>
            <a:endParaRPr lang="es-EC"/>
          </a:p>
        </p:txBody>
      </p:sp>
      <p:sp>
        <p:nvSpPr>
          <p:cNvPr id="6" name="Marcador de pie de página 5">
            <a:extLst>
              <a:ext uri="{FF2B5EF4-FFF2-40B4-BE49-F238E27FC236}">
                <a16:creationId xmlns:a16="http://schemas.microsoft.com/office/drawing/2014/main" id="{D476AD3B-6E5A-C393-15CA-A5D92F181348}"/>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0FE2C7DC-2998-08D5-DDDD-2047EDF2472B}"/>
              </a:ext>
            </a:extLst>
          </p:cNvPr>
          <p:cNvSpPr>
            <a:spLocks noGrp="1"/>
          </p:cNvSpPr>
          <p:nvPr>
            <p:ph type="sldNum" sz="quarter" idx="12"/>
          </p:nvPr>
        </p:nvSpPr>
        <p:spPr/>
        <p:txBody>
          <a:bodyPr/>
          <a:lstStyle/>
          <a:p>
            <a:fld id="{7E2DC212-E5D8-0F48-A446-ECC1E39A12BC}" type="slidenum">
              <a:rPr lang="es-EC" smtClean="0"/>
              <a:t>‹Nº›</a:t>
            </a:fld>
            <a:endParaRPr lang="es-EC"/>
          </a:p>
        </p:txBody>
      </p:sp>
    </p:spTree>
    <p:extLst>
      <p:ext uri="{BB962C8B-B14F-4D97-AF65-F5344CB8AC3E}">
        <p14:creationId xmlns:p14="http://schemas.microsoft.com/office/powerpoint/2010/main" val="1810089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612388-6A5E-6C20-8359-C39DC822C6B3}"/>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EC"/>
          </a:p>
        </p:txBody>
      </p:sp>
      <p:sp>
        <p:nvSpPr>
          <p:cNvPr id="3" name="Marcador de posición de imagen 2">
            <a:extLst>
              <a:ext uri="{FF2B5EF4-FFF2-40B4-BE49-F238E27FC236}">
                <a16:creationId xmlns:a16="http://schemas.microsoft.com/office/drawing/2014/main" id="{A2C981F6-EB4A-5F37-C26E-AD7A12A103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6C2C25B5-91D1-171C-FA5B-FB864D52D8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15B62447-36E7-DD9F-31D8-472257941BA5}"/>
              </a:ext>
            </a:extLst>
          </p:cNvPr>
          <p:cNvSpPr>
            <a:spLocks noGrp="1"/>
          </p:cNvSpPr>
          <p:nvPr>
            <p:ph type="dt" sz="half" idx="10"/>
          </p:nvPr>
        </p:nvSpPr>
        <p:spPr/>
        <p:txBody>
          <a:bodyPr/>
          <a:lstStyle/>
          <a:p>
            <a:fld id="{DE727819-F93D-A245-A541-E2CB97E5D8F7}" type="datetimeFigureOut">
              <a:rPr lang="es-EC" smtClean="0"/>
              <a:t>6/6/25</a:t>
            </a:fld>
            <a:endParaRPr lang="es-EC"/>
          </a:p>
        </p:txBody>
      </p:sp>
      <p:sp>
        <p:nvSpPr>
          <p:cNvPr id="6" name="Marcador de pie de página 5">
            <a:extLst>
              <a:ext uri="{FF2B5EF4-FFF2-40B4-BE49-F238E27FC236}">
                <a16:creationId xmlns:a16="http://schemas.microsoft.com/office/drawing/2014/main" id="{0035DD2D-683D-DFD1-DCDE-E18D07C2B878}"/>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6ED59861-486F-4EB1-0994-97A75520D7E0}"/>
              </a:ext>
            </a:extLst>
          </p:cNvPr>
          <p:cNvSpPr>
            <a:spLocks noGrp="1"/>
          </p:cNvSpPr>
          <p:nvPr>
            <p:ph type="sldNum" sz="quarter" idx="12"/>
          </p:nvPr>
        </p:nvSpPr>
        <p:spPr/>
        <p:txBody>
          <a:bodyPr/>
          <a:lstStyle/>
          <a:p>
            <a:fld id="{7E2DC212-E5D8-0F48-A446-ECC1E39A12BC}" type="slidenum">
              <a:rPr lang="es-EC" smtClean="0"/>
              <a:t>‹Nº›</a:t>
            </a:fld>
            <a:endParaRPr lang="es-EC"/>
          </a:p>
        </p:txBody>
      </p:sp>
    </p:spTree>
    <p:extLst>
      <p:ext uri="{BB962C8B-B14F-4D97-AF65-F5344CB8AC3E}">
        <p14:creationId xmlns:p14="http://schemas.microsoft.com/office/powerpoint/2010/main" val="525329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FDC21D8-25B0-F879-7CDE-EAF0B4281A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endParaRPr lang="es-EC"/>
          </a:p>
        </p:txBody>
      </p:sp>
      <p:sp>
        <p:nvSpPr>
          <p:cNvPr id="3" name="Marcador de texto 2">
            <a:extLst>
              <a:ext uri="{FF2B5EF4-FFF2-40B4-BE49-F238E27FC236}">
                <a16:creationId xmlns:a16="http://schemas.microsoft.com/office/drawing/2014/main" id="{B6F82980-4892-802D-C755-AE216B3BBC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4" name="Marcador de fecha 3">
            <a:extLst>
              <a:ext uri="{FF2B5EF4-FFF2-40B4-BE49-F238E27FC236}">
                <a16:creationId xmlns:a16="http://schemas.microsoft.com/office/drawing/2014/main" id="{E6DD3A5B-1F11-EEB8-8780-C12137AC1A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727819-F93D-A245-A541-E2CB97E5D8F7}" type="datetimeFigureOut">
              <a:rPr lang="es-EC" smtClean="0"/>
              <a:t>6/6/25</a:t>
            </a:fld>
            <a:endParaRPr lang="es-EC"/>
          </a:p>
        </p:txBody>
      </p:sp>
      <p:sp>
        <p:nvSpPr>
          <p:cNvPr id="5" name="Marcador de pie de página 4">
            <a:extLst>
              <a:ext uri="{FF2B5EF4-FFF2-40B4-BE49-F238E27FC236}">
                <a16:creationId xmlns:a16="http://schemas.microsoft.com/office/drawing/2014/main" id="{8A708858-B03B-189E-F0F3-B5BA33045B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3F082E50-D643-3690-0C40-6013FE862D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2DC212-E5D8-0F48-A446-ECC1E39A12BC}" type="slidenum">
              <a:rPr lang="es-EC" smtClean="0"/>
              <a:t>‹Nº›</a:t>
            </a:fld>
            <a:endParaRPr lang="es-EC"/>
          </a:p>
        </p:txBody>
      </p:sp>
    </p:spTree>
    <p:extLst>
      <p:ext uri="{BB962C8B-B14F-4D97-AF65-F5344CB8AC3E}">
        <p14:creationId xmlns:p14="http://schemas.microsoft.com/office/powerpoint/2010/main" val="2800303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90C946-9C12-7A60-189C-DA84C2FCACC2}"/>
              </a:ext>
            </a:extLst>
          </p:cNvPr>
          <p:cNvSpPr>
            <a:spLocks noGrp="1"/>
          </p:cNvSpPr>
          <p:nvPr>
            <p:ph type="ctrTitle"/>
          </p:nvPr>
        </p:nvSpPr>
        <p:spPr/>
        <p:txBody>
          <a:bodyPr/>
          <a:lstStyle/>
          <a:p>
            <a:r>
              <a:rPr lang="es-EC" sz="2800" dirty="0">
                <a:effectLst/>
                <a:latin typeface="ArialNormal"/>
              </a:rPr>
              <a:t>Redacción académica científica </a:t>
            </a:r>
            <a:br>
              <a:rPr lang="es-EC" dirty="0">
                <a:effectLst/>
              </a:rPr>
            </a:br>
            <a:br>
              <a:rPr lang="es-EC" dirty="0">
                <a:effectLst/>
              </a:rPr>
            </a:br>
            <a:endParaRPr lang="es-EC" dirty="0"/>
          </a:p>
        </p:txBody>
      </p:sp>
      <p:sp>
        <p:nvSpPr>
          <p:cNvPr id="3" name="Subtítulo 2">
            <a:extLst>
              <a:ext uri="{FF2B5EF4-FFF2-40B4-BE49-F238E27FC236}">
                <a16:creationId xmlns:a16="http://schemas.microsoft.com/office/drawing/2014/main" id="{CDC39861-93B7-2822-1408-AE646F4709D7}"/>
              </a:ext>
            </a:extLst>
          </p:cNvPr>
          <p:cNvSpPr>
            <a:spLocks noGrp="1"/>
          </p:cNvSpPr>
          <p:nvPr>
            <p:ph type="subTitle" idx="1"/>
          </p:nvPr>
        </p:nvSpPr>
        <p:spPr/>
        <p:txBody>
          <a:bodyPr/>
          <a:lstStyle/>
          <a:p>
            <a:endParaRPr lang="es-EC"/>
          </a:p>
        </p:txBody>
      </p:sp>
    </p:spTree>
    <p:extLst>
      <p:ext uri="{BB962C8B-B14F-4D97-AF65-F5344CB8AC3E}">
        <p14:creationId xmlns:p14="http://schemas.microsoft.com/office/powerpoint/2010/main" val="2907585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56C92F-49F6-08C4-BDA8-68410F088A74}"/>
              </a:ext>
            </a:extLst>
          </p:cNvPr>
          <p:cNvSpPr>
            <a:spLocks noGrp="1"/>
          </p:cNvSpPr>
          <p:nvPr>
            <p:ph type="title"/>
          </p:nvPr>
        </p:nvSpPr>
        <p:spPr/>
        <p:txBody>
          <a:bodyPr>
            <a:noAutofit/>
          </a:bodyPr>
          <a:lstStyle/>
          <a:p>
            <a:pPr algn="ctr"/>
            <a:br>
              <a:rPr lang="es-EC" sz="3600" kern="100" dirty="0">
                <a:effectLst/>
                <a:latin typeface="+mn-lt"/>
                <a:ea typeface="Calibri" panose="020F0502020204030204" pitchFamily="34" charset="0"/>
                <a:cs typeface="Times New Roman" panose="02020603050405020304" pitchFamily="18" charset="0"/>
              </a:rPr>
            </a:br>
            <a:r>
              <a:rPr lang="es-EC" sz="3600" b="1" i="0" dirty="0">
                <a:solidFill>
                  <a:srgbClr val="000000"/>
                </a:solidFill>
                <a:effectLst/>
                <a:latin typeface="+mn-lt"/>
              </a:rPr>
              <a:t>Características principales de la redacción académica científica</a:t>
            </a:r>
            <a:endParaRPr lang="es-EC" sz="3600" dirty="0">
              <a:latin typeface="+mn-lt"/>
            </a:endParaRPr>
          </a:p>
        </p:txBody>
      </p:sp>
      <p:sp>
        <p:nvSpPr>
          <p:cNvPr id="5" name="Marcador de contenido 4">
            <a:extLst>
              <a:ext uri="{FF2B5EF4-FFF2-40B4-BE49-F238E27FC236}">
                <a16:creationId xmlns:a16="http://schemas.microsoft.com/office/drawing/2014/main" id="{B5E1B4D3-5655-79AC-C071-30FC99C20241}"/>
              </a:ext>
            </a:extLst>
          </p:cNvPr>
          <p:cNvSpPr>
            <a:spLocks noGrp="1"/>
          </p:cNvSpPr>
          <p:nvPr>
            <p:ph sz="half" idx="1"/>
          </p:nvPr>
        </p:nvSpPr>
        <p:spPr/>
        <p:txBody>
          <a:bodyPr>
            <a:normAutofit fontScale="85000" lnSpcReduction="10000"/>
          </a:bodyPr>
          <a:lstStyle/>
          <a:p>
            <a:pPr marL="342900" lvl="0" indent="-342900" algn="just">
              <a:buSzPts val="1000"/>
              <a:buFont typeface="Symbol" pitchFamily="2" charset="2"/>
              <a:buChar char=""/>
              <a:tabLst>
                <a:tab pos="457200" algn="l"/>
              </a:tabLst>
            </a:pPr>
            <a:r>
              <a:rPr lang="es-EC" sz="1800" b="1" kern="0" dirty="0">
                <a:effectLst/>
                <a:latin typeface="Times New Roman" panose="02020603050405020304" pitchFamily="18" charset="0"/>
                <a:ea typeface="Times New Roman" panose="02020603050405020304" pitchFamily="18" charset="0"/>
                <a:cs typeface="Times New Roman" panose="02020603050405020304" pitchFamily="18" charset="0"/>
              </a:rPr>
              <a:t>Objetividad:</a:t>
            </a:r>
            <a:r>
              <a:rPr lang="es-EC" sz="1800" kern="0" dirty="0">
                <a:effectLst/>
                <a:latin typeface="Times New Roman" panose="02020603050405020304" pitchFamily="18" charset="0"/>
                <a:ea typeface="Times New Roman" panose="02020603050405020304" pitchFamily="18" charset="0"/>
                <a:cs typeface="Times New Roman" panose="02020603050405020304" pitchFamily="18" charset="0"/>
              </a:rPr>
              <a:t> Se basa en hechos, datos y evidencias verificables, evitando opiniones personales, emociones o lenguaje subjetivo. Las afirmaciones deben estar respaldadas por pruebas.</a:t>
            </a: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SzPts val="1000"/>
              <a:buFont typeface="Symbol" pitchFamily="2" charset="2"/>
              <a:buChar char=""/>
              <a:tabLst>
                <a:tab pos="457200" algn="l"/>
              </a:tabLst>
            </a:pPr>
            <a:r>
              <a:rPr lang="es-EC" sz="1800" b="1" kern="0" dirty="0">
                <a:effectLst/>
                <a:latin typeface="Times New Roman" panose="02020603050405020304" pitchFamily="18" charset="0"/>
                <a:ea typeface="Times New Roman" panose="02020603050405020304" pitchFamily="18" charset="0"/>
                <a:cs typeface="Times New Roman" panose="02020603050405020304" pitchFamily="18" charset="0"/>
              </a:rPr>
              <a:t>Precisión:</a:t>
            </a:r>
            <a:r>
              <a:rPr lang="es-EC" sz="1800" kern="0" dirty="0">
                <a:effectLst/>
                <a:latin typeface="Times New Roman" panose="02020603050405020304" pitchFamily="18" charset="0"/>
                <a:ea typeface="Times New Roman" panose="02020603050405020304" pitchFamily="18" charset="0"/>
                <a:cs typeface="Times New Roman" panose="02020603050405020304" pitchFamily="18" charset="0"/>
              </a:rPr>
              <a:t> El lenguaje debe ser exacto y específico, evitando ambigüedades o interpretaciones erróneas. La terminología técnica se utiliza de manera correcta y consistente.</a:t>
            </a: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SzPts val="1000"/>
              <a:buFont typeface="Symbol" pitchFamily="2" charset="2"/>
              <a:buChar char=""/>
              <a:tabLst>
                <a:tab pos="457200" algn="l"/>
              </a:tabLst>
            </a:pPr>
            <a:r>
              <a:rPr lang="es-EC" sz="1800" b="1" kern="0" dirty="0">
                <a:effectLst/>
                <a:latin typeface="Times New Roman" panose="02020603050405020304" pitchFamily="18" charset="0"/>
                <a:ea typeface="Times New Roman" panose="02020603050405020304" pitchFamily="18" charset="0"/>
                <a:cs typeface="Times New Roman" panose="02020603050405020304" pitchFamily="18" charset="0"/>
              </a:rPr>
              <a:t>Claridad:</a:t>
            </a:r>
            <a:r>
              <a:rPr lang="es-EC" sz="1800" kern="0" dirty="0">
                <a:effectLst/>
                <a:latin typeface="Times New Roman" panose="02020603050405020304" pitchFamily="18" charset="0"/>
                <a:ea typeface="Times New Roman" panose="02020603050405020304" pitchFamily="18" charset="0"/>
                <a:cs typeface="Times New Roman" panose="02020603050405020304" pitchFamily="18" charset="0"/>
              </a:rPr>
              <a:t> Las ideas deben presentarse de forma lógica y organizada, con una estructura coherente y un lenguaje directo. Se evitan las construcciones sintácticas complejas y el vocabulario innecesariamente rebuscado.</a:t>
            </a: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EC" sz="1800" b="1" kern="0" dirty="0">
                <a:effectLst/>
                <a:latin typeface="Times New Roman" panose="02020603050405020304" pitchFamily="18" charset="0"/>
                <a:ea typeface="Times New Roman" panose="02020603050405020304" pitchFamily="18" charset="0"/>
              </a:rPr>
              <a:t>Concisión:</a:t>
            </a:r>
            <a:r>
              <a:rPr lang="es-EC" sz="1800" kern="0" dirty="0">
                <a:effectLst/>
                <a:latin typeface="Times New Roman" panose="02020603050405020304" pitchFamily="18" charset="0"/>
                <a:ea typeface="Times New Roman" panose="02020603050405020304" pitchFamily="18" charset="0"/>
              </a:rPr>
              <a:t> Se utiliza el menor número de palabras posible para expresar las ideas de manera clara y precisa, evitando redundancias y repeticiones innecesarias.</a:t>
            </a:r>
          </a:p>
          <a:p>
            <a:pPr algn="just"/>
            <a:r>
              <a:rPr lang="es-EC" sz="1800" b="1" kern="0" dirty="0">
                <a:latin typeface="Times New Roman" panose="02020603050405020304" pitchFamily="18" charset="0"/>
              </a:rPr>
              <a:t>Formalidad</a:t>
            </a:r>
            <a:r>
              <a:rPr lang="es-EC" sz="1800" kern="0" dirty="0">
                <a:latin typeface="Times New Roman" panose="02020603050405020304" pitchFamily="18" charset="0"/>
              </a:rPr>
              <a:t>: Se emplea un tono serio y respetuoso, evitando el lenguaje coloquial, las abreviaturas informales y las contracciones (a menos que sean estándar en un campo específico).</a:t>
            </a:r>
          </a:p>
          <a:p>
            <a:endParaRPr lang="es-EC" dirty="0"/>
          </a:p>
        </p:txBody>
      </p:sp>
      <p:sp>
        <p:nvSpPr>
          <p:cNvPr id="6" name="Marcador de contenido 5">
            <a:extLst>
              <a:ext uri="{FF2B5EF4-FFF2-40B4-BE49-F238E27FC236}">
                <a16:creationId xmlns:a16="http://schemas.microsoft.com/office/drawing/2014/main" id="{960B54AE-FD7E-A5B5-E3F0-9D2D2AFB30E4}"/>
              </a:ext>
            </a:extLst>
          </p:cNvPr>
          <p:cNvSpPr>
            <a:spLocks noGrp="1"/>
          </p:cNvSpPr>
          <p:nvPr>
            <p:ph sz="half" idx="2"/>
          </p:nvPr>
        </p:nvSpPr>
        <p:spPr/>
        <p:txBody>
          <a:bodyPr>
            <a:normAutofit fontScale="85000" lnSpcReduction="10000"/>
          </a:bodyPr>
          <a:lstStyle/>
          <a:p>
            <a:pPr marL="342900" lvl="0" indent="-342900" algn="just">
              <a:buSzPts val="1000"/>
              <a:buFont typeface="Symbol" pitchFamily="2" charset="2"/>
              <a:buChar char=""/>
              <a:tabLst>
                <a:tab pos="457200" algn="l"/>
              </a:tabLst>
            </a:pPr>
            <a:r>
              <a:rPr lang="es-EC" sz="1800" b="1" kern="0" dirty="0">
                <a:effectLst/>
                <a:latin typeface="Times New Roman" panose="02020603050405020304" pitchFamily="18" charset="0"/>
                <a:ea typeface="Times New Roman" panose="02020603050405020304" pitchFamily="18" charset="0"/>
                <a:cs typeface="Times New Roman" panose="02020603050405020304" pitchFamily="18" charset="0"/>
              </a:rPr>
              <a:t>Uso adecuado de la terminología técnica:</a:t>
            </a:r>
            <a:r>
              <a:rPr lang="es-EC" sz="1800" kern="0" dirty="0">
                <a:effectLst/>
                <a:latin typeface="Times New Roman" panose="02020603050405020304" pitchFamily="18" charset="0"/>
                <a:ea typeface="Times New Roman" panose="02020603050405020304" pitchFamily="18" charset="0"/>
                <a:cs typeface="Times New Roman" panose="02020603050405020304" pitchFamily="18" charset="0"/>
              </a:rPr>
              <a:t> Cada disciplina científica tiene su propio vocabulario especializado que debe utilizarse con precisión y coherencia.</a:t>
            </a: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SzPts val="1000"/>
              <a:buFont typeface="Symbol" pitchFamily="2" charset="2"/>
              <a:buChar char=""/>
              <a:tabLst>
                <a:tab pos="457200" algn="l"/>
              </a:tabLst>
            </a:pPr>
            <a:r>
              <a:rPr lang="es-EC" sz="1800" b="1" kern="0" dirty="0">
                <a:effectLst/>
                <a:latin typeface="Times New Roman" panose="02020603050405020304" pitchFamily="18" charset="0"/>
                <a:ea typeface="Times New Roman" panose="02020603050405020304" pitchFamily="18" charset="0"/>
                <a:cs typeface="Times New Roman" panose="02020603050405020304" pitchFamily="18" charset="0"/>
              </a:rPr>
              <a:t>Referenciación rigurosa:</a:t>
            </a:r>
            <a:r>
              <a:rPr lang="es-EC" sz="1800" kern="0" dirty="0">
                <a:effectLst/>
                <a:latin typeface="Times New Roman" panose="02020603050405020304" pitchFamily="18" charset="0"/>
                <a:ea typeface="Times New Roman" panose="02020603050405020304" pitchFamily="18" charset="0"/>
                <a:cs typeface="Times New Roman" panose="02020603050405020304" pitchFamily="18" charset="0"/>
              </a:rPr>
              <a:t> Todas las fuentes de información utilizadas deben citarse de manera adecuada y consistente, siguiendo un estilo de citación específico (APA, MLA, Chicago, Vancouver, etc.). Esto reconoce el trabajo de otros, evita el plagio y permite al lector verificar la información.</a:t>
            </a: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SzPts val="1000"/>
              <a:buFont typeface="Symbol" pitchFamily="2" charset="2"/>
              <a:buChar char=""/>
              <a:tabLst>
                <a:tab pos="457200" algn="l"/>
              </a:tabLst>
            </a:pPr>
            <a:r>
              <a:rPr lang="es-EC" sz="1800" b="1" kern="0" dirty="0">
                <a:effectLst/>
                <a:latin typeface="Times New Roman" panose="02020603050405020304" pitchFamily="18" charset="0"/>
                <a:ea typeface="Times New Roman" panose="02020603050405020304" pitchFamily="18" charset="0"/>
                <a:cs typeface="Times New Roman" panose="02020603050405020304" pitchFamily="18" charset="0"/>
              </a:rPr>
              <a:t>Estructura lógica:</a:t>
            </a:r>
            <a:r>
              <a:rPr lang="es-EC" sz="1800" kern="0" dirty="0">
                <a:effectLst/>
                <a:latin typeface="Times New Roman" panose="02020603050405020304" pitchFamily="18" charset="0"/>
                <a:ea typeface="Times New Roman" panose="02020603050405020304" pitchFamily="18" charset="0"/>
                <a:cs typeface="Times New Roman" panose="02020603050405020304" pitchFamily="18" charset="0"/>
              </a:rPr>
              <a:t> Los trabajos suelen seguir una estructura predefinida (introducción, metodología, resultados, discusión, conclusiones) que facilita la comprensión y la evaluación del contenido.</a:t>
            </a: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SzPts val="1000"/>
              <a:buFont typeface="Symbol" pitchFamily="2" charset="2"/>
              <a:buChar char=""/>
              <a:tabLst>
                <a:tab pos="457200" algn="l"/>
              </a:tabLst>
            </a:pPr>
            <a:r>
              <a:rPr lang="es-EC" sz="1800" b="1" kern="0" dirty="0">
                <a:effectLst/>
                <a:latin typeface="Times New Roman" panose="02020603050405020304" pitchFamily="18" charset="0"/>
                <a:ea typeface="Times New Roman" panose="02020603050405020304" pitchFamily="18" charset="0"/>
                <a:cs typeface="Times New Roman" panose="02020603050405020304" pitchFamily="18" charset="0"/>
              </a:rPr>
              <a:t>Impersonalidad (en algunos contextos):</a:t>
            </a:r>
            <a:r>
              <a:rPr lang="es-EC" sz="1800" kern="0" dirty="0">
                <a:effectLst/>
                <a:latin typeface="Times New Roman" panose="02020603050405020304" pitchFamily="18" charset="0"/>
                <a:ea typeface="Times New Roman" panose="02020603050405020304" pitchFamily="18" charset="0"/>
                <a:cs typeface="Times New Roman" panose="02020603050405020304" pitchFamily="18" charset="0"/>
              </a:rPr>
              <a:t> Aunque está evolucionando, tradicionalmente se prefiere el uso de la tercera persona (p. ej., "se observó", "los resultados indican") en lugar de la primera persona ("yo observé", "nosotros indicamos") para enfatizar la objetividad. Sin embargo, algunas disciplinas y estilos permiten un uso más limitado de la primera persona, especialmente en la sección de discusión.</a:t>
            </a: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sp>
        <p:nvSpPr>
          <p:cNvPr id="4" name="CuadroTexto 3">
            <a:extLst>
              <a:ext uri="{FF2B5EF4-FFF2-40B4-BE49-F238E27FC236}">
                <a16:creationId xmlns:a16="http://schemas.microsoft.com/office/drawing/2014/main" id="{6AF005E1-2D81-AB8E-D249-356B4AAA445C}"/>
              </a:ext>
            </a:extLst>
          </p:cNvPr>
          <p:cNvSpPr txBox="1"/>
          <p:nvPr/>
        </p:nvSpPr>
        <p:spPr>
          <a:xfrm>
            <a:off x="3952568" y="722671"/>
            <a:ext cx="184731" cy="369332"/>
          </a:xfrm>
          <a:prstGeom prst="rect">
            <a:avLst/>
          </a:prstGeom>
          <a:noFill/>
        </p:spPr>
        <p:txBody>
          <a:bodyPr wrap="none" rtlCol="0">
            <a:spAutoFit/>
          </a:bodyPr>
          <a:lstStyle/>
          <a:p>
            <a:endParaRPr lang="es-EC" dirty="0"/>
          </a:p>
        </p:txBody>
      </p:sp>
    </p:spTree>
    <p:extLst>
      <p:ext uri="{BB962C8B-B14F-4D97-AF65-F5344CB8AC3E}">
        <p14:creationId xmlns:p14="http://schemas.microsoft.com/office/powerpoint/2010/main" val="2661109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ECE95996-8012-AA2D-38C5-147424E37790}"/>
              </a:ext>
            </a:extLst>
          </p:cNvPr>
          <p:cNvSpPr>
            <a:spLocks noGrp="1"/>
          </p:cNvSpPr>
          <p:nvPr>
            <p:ph type="title"/>
          </p:nvPr>
        </p:nvSpPr>
        <p:spPr>
          <a:xfrm>
            <a:off x="838200" y="365126"/>
            <a:ext cx="10515600" cy="846158"/>
          </a:xfrm>
        </p:spPr>
        <p:txBody>
          <a:bodyPr>
            <a:normAutofit fontScale="90000"/>
          </a:bodyPr>
          <a:lstStyle/>
          <a:p>
            <a:pPr algn="ctr"/>
            <a:r>
              <a:rPr lang="es-EC" sz="3100" b="1" kern="0" dirty="0">
                <a:effectLst/>
                <a:latin typeface="Times New Roman" panose="02020603050405020304" pitchFamily="18" charset="0"/>
                <a:ea typeface="Times New Roman" panose="02020603050405020304" pitchFamily="18" charset="0"/>
                <a:cs typeface="Times New Roman" panose="02020603050405020304" pitchFamily="18" charset="0"/>
              </a:rPr>
              <a:t>Tipos Comunes de Redacción Académica Científica</a:t>
            </a:r>
            <a:br>
              <a:rPr lang="es-EC" sz="4400" kern="100" dirty="0">
                <a:effectLst/>
                <a:latin typeface="Calibri" panose="020F0502020204030204" pitchFamily="34" charset="0"/>
                <a:ea typeface="Calibri" panose="020F0502020204030204" pitchFamily="34" charset="0"/>
                <a:cs typeface="Times New Roman" panose="02020603050405020304" pitchFamily="18" charset="0"/>
              </a:rPr>
            </a:br>
            <a:endParaRPr lang="es-EC" dirty="0"/>
          </a:p>
        </p:txBody>
      </p:sp>
      <p:sp>
        <p:nvSpPr>
          <p:cNvPr id="6" name="Marcador de contenido 5">
            <a:extLst>
              <a:ext uri="{FF2B5EF4-FFF2-40B4-BE49-F238E27FC236}">
                <a16:creationId xmlns:a16="http://schemas.microsoft.com/office/drawing/2014/main" id="{F4271D34-12E9-DE14-A131-2FF0555E12E3}"/>
              </a:ext>
            </a:extLst>
          </p:cNvPr>
          <p:cNvSpPr>
            <a:spLocks noGrp="1"/>
          </p:cNvSpPr>
          <p:nvPr>
            <p:ph idx="1"/>
          </p:nvPr>
        </p:nvSpPr>
        <p:spPr>
          <a:xfrm>
            <a:off x="838200" y="1425039"/>
            <a:ext cx="10515600" cy="4751924"/>
          </a:xfrm>
        </p:spPr>
        <p:txBody>
          <a:bodyPr/>
          <a:lstStyle/>
          <a:p>
            <a:pPr marL="342900" lvl="0" indent="-342900">
              <a:buSzPts val="1000"/>
              <a:buFont typeface="Symbol" pitchFamily="2" charset="2"/>
              <a:buChar char=""/>
              <a:tabLst>
                <a:tab pos="457200" algn="l"/>
              </a:tabLst>
            </a:pPr>
            <a:r>
              <a:rPr lang="es-EC" sz="1800" b="1" kern="0" dirty="0">
                <a:effectLst/>
                <a:latin typeface="Times New Roman" panose="02020603050405020304" pitchFamily="18" charset="0"/>
                <a:ea typeface="Times New Roman" panose="02020603050405020304" pitchFamily="18" charset="0"/>
                <a:cs typeface="Times New Roman" panose="02020603050405020304" pitchFamily="18" charset="0"/>
              </a:rPr>
              <a:t>Artículos de Investigación:</a:t>
            </a:r>
            <a:r>
              <a:rPr lang="es-EC" sz="1800" kern="0" dirty="0">
                <a:effectLst/>
                <a:latin typeface="Times New Roman" panose="02020603050405020304" pitchFamily="18" charset="0"/>
                <a:ea typeface="Times New Roman" panose="02020603050405020304" pitchFamily="18" charset="0"/>
                <a:cs typeface="Times New Roman" panose="02020603050405020304" pitchFamily="18" charset="0"/>
              </a:rPr>
              <a:t> Presentan los resultados originales de una investigación.</a:t>
            </a: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es-EC" sz="1800" b="1" kern="0" dirty="0">
                <a:effectLst/>
                <a:latin typeface="Times New Roman" panose="02020603050405020304" pitchFamily="18" charset="0"/>
                <a:ea typeface="Times New Roman" panose="02020603050405020304" pitchFamily="18" charset="0"/>
                <a:cs typeface="Times New Roman" panose="02020603050405020304" pitchFamily="18" charset="0"/>
              </a:rPr>
              <a:t>Tesis y Disertaciones:</a:t>
            </a:r>
            <a:r>
              <a:rPr lang="es-EC" sz="1800" kern="0" dirty="0">
                <a:effectLst/>
                <a:latin typeface="Times New Roman" panose="02020603050405020304" pitchFamily="18" charset="0"/>
                <a:ea typeface="Times New Roman" panose="02020603050405020304" pitchFamily="18" charset="0"/>
                <a:cs typeface="Times New Roman" panose="02020603050405020304" pitchFamily="18" charset="0"/>
              </a:rPr>
              <a:t> Trabajos de investigación extensos requeridos para obtener grados académicos.</a:t>
            </a: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es-EC" sz="1800" b="1" kern="0" dirty="0">
                <a:effectLst/>
                <a:latin typeface="Times New Roman" panose="02020603050405020304" pitchFamily="18" charset="0"/>
                <a:ea typeface="Times New Roman" panose="02020603050405020304" pitchFamily="18" charset="0"/>
                <a:cs typeface="Times New Roman" panose="02020603050405020304" pitchFamily="18" charset="0"/>
              </a:rPr>
              <a:t>Informes de Laboratorio:</a:t>
            </a:r>
            <a:r>
              <a:rPr lang="es-EC" sz="1800" kern="0" dirty="0">
                <a:effectLst/>
                <a:latin typeface="Times New Roman" panose="02020603050405020304" pitchFamily="18" charset="0"/>
                <a:ea typeface="Times New Roman" panose="02020603050405020304" pitchFamily="18" charset="0"/>
                <a:cs typeface="Times New Roman" panose="02020603050405020304" pitchFamily="18" charset="0"/>
              </a:rPr>
              <a:t> Documentan los procedimientos, resultados y análisis de experimentos científicos.</a:t>
            </a: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es-EC" sz="1800" b="1" kern="0" dirty="0">
                <a:effectLst/>
                <a:latin typeface="Times New Roman" panose="02020603050405020304" pitchFamily="18" charset="0"/>
                <a:ea typeface="Times New Roman" panose="02020603050405020304" pitchFamily="18" charset="0"/>
                <a:cs typeface="Times New Roman" panose="02020603050405020304" pitchFamily="18" charset="0"/>
              </a:rPr>
              <a:t>Revisiones de Literatura:</a:t>
            </a:r>
            <a:r>
              <a:rPr lang="es-EC" sz="1800" kern="0" dirty="0">
                <a:effectLst/>
                <a:latin typeface="Times New Roman" panose="02020603050405020304" pitchFamily="18" charset="0"/>
                <a:ea typeface="Times New Roman" panose="02020603050405020304" pitchFamily="18" charset="0"/>
                <a:cs typeface="Times New Roman" panose="02020603050405020304" pitchFamily="18" charset="0"/>
              </a:rPr>
              <a:t> Analizan y sintetizan el conocimiento existente sobre un tema específico.</a:t>
            </a: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es-EC" sz="1800" b="1" kern="0" dirty="0">
                <a:effectLst/>
                <a:latin typeface="Times New Roman" panose="02020603050405020304" pitchFamily="18" charset="0"/>
                <a:ea typeface="Times New Roman" panose="02020603050405020304" pitchFamily="18" charset="0"/>
                <a:cs typeface="Times New Roman" panose="02020603050405020304" pitchFamily="18" charset="0"/>
              </a:rPr>
              <a:t>Comunicaciones Cortas o Cartas al Editor:</a:t>
            </a:r>
            <a:r>
              <a:rPr lang="es-EC" sz="1800" kern="0" dirty="0">
                <a:effectLst/>
                <a:latin typeface="Times New Roman" panose="02020603050405020304" pitchFamily="18" charset="0"/>
                <a:ea typeface="Times New Roman" panose="02020603050405020304" pitchFamily="18" charset="0"/>
                <a:cs typeface="Times New Roman" panose="02020603050405020304" pitchFamily="18" charset="0"/>
              </a:rPr>
              <a:t> Presentan hallazgos preliminares o comentarios sobre trabajos publicados.</a:t>
            </a: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es-EC" sz="1800" b="1" kern="0" dirty="0">
                <a:effectLst/>
                <a:latin typeface="Times New Roman" panose="02020603050405020304" pitchFamily="18" charset="0"/>
                <a:ea typeface="Times New Roman" panose="02020603050405020304" pitchFamily="18" charset="0"/>
                <a:cs typeface="Times New Roman" panose="02020603050405020304" pitchFamily="18" charset="0"/>
              </a:rPr>
              <a:t>Propuestas de Investigación:</a:t>
            </a:r>
            <a:r>
              <a:rPr lang="es-EC" sz="1800" kern="0" dirty="0">
                <a:effectLst/>
                <a:latin typeface="Times New Roman" panose="02020603050405020304" pitchFamily="18" charset="0"/>
                <a:ea typeface="Times New Roman" panose="02020603050405020304" pitchFamily="18" charset="0"/>
                <a:cs typeface="Times New Roman" panose="02020603050405020304" pitchFamily="18" charset="0"/>
              </a:rPr>
              <a:t> Describen un proyecto de investigación que se planea llevar a cabo.</a:t>
            </a: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es-EC" sz="1800" b="1" kern="0" dirty="0">
                <a:effectLst/>
                <a:latin typeface="Times New Roman" panose="02020603050405020304" pitchFamily="18" charset="0"/>
                <a:ea typeface="Times New Roman" panose="02020603050405020304" pitchFamily="18" charset="0"/>
                <a:cs typeface="Times New Roman" panose="02020603050405020304" pitchFamily="18" charset="0"/>
              </a:rPr>
              <a:t>Libros y Capítulos de Libros Académicos:</a:t>
            </a:r>
            <a:r>
              <a:rPr lang="es-EC" sz="1800" kern="0" dirty="0">
                <a:effectLst/>
                <a:latin typeface="Times New Roman" panose="02020603050405020304" pitchFamily="18" charset="0"/>
                <a:ea typeface="Times New Roman" panose="02020603050405020304" pitchFamily="18" charset="0"/>
                <a:cs typeface="Times New Roman" panose="02020603050405020304" pitchFamily="18" charset="0"/>
              </a:rPr>
              <a:t> Presentan análisis profundos y extensos sobre un tema.</a:t>
            </a: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spTree>
    <p:extLst>
      <p:ext uri="{BB962C8B-B14F-4D97-AF65-F5344CB8AC3E}">
        <p14:creationId xmlns:p14="http://schemas.microsoft.com/office/powerpoint/2010/main" val="2530921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6A219B-0914-957E-A6E3-63C44D77565C}"/>
              </a:ext>
            </a:extLst>
          </p:cNvPr>
          <p:cNvSpPr>
            <a:spLocks noGrp="1"/>
          </p:cNvSpPr>
          <p:nvPr>
            <p:ph type="title"/>
          </p:nvPr>
        </p:nvSpPr>
        <p:spPr/>
        <p:txBody>
          <a:bodyPr>
            <a:normAutofit fontScale="90000"/>
          </a:bodyPr>
          <a:lstStyle/>
          <a:p>
            <a:r>
              <a:rPr lang="es-EC" sz="4400" b="1" kern="0" dirty="0">
                <a:effectLst/>
                <a:latin typeface="Times New Roman" panose="02020603050405020304" pitchFamily="18" charset="0"/>
                <a:ea typeface="Times New Roman" panose="02020603050405020304" pitchFamily="18" charset="0"/>
                <a:cs typeface="Times New Roman" panose="02020603050405020304" pitchFamily="18" charset="0"/>
              </a:rPr>
              <a:t>Proceso de Redacción Académica Científica:</a:t>
            </a:r>
            <a:br>
              <a:rPr lang="es-EC" sz="4400" kern="100" dirty="0">
                <a:effectLst/>
                <a:latin typeface="Calibri" panose="020F0502020204030204" pitchFamily="34" charset="0"/>
                <a:ea typeface="Calibri" panose="020F0502020204030204" pitchFamily="34" charset="0"/>
                <a:cs typeface="Times New Roman" panose="02020603050405020304" pitchFamily="18" charset="0"/>
              </a:rPr>
            </a:br>
            <a:endParaRPr lang="es-EC" dirty="0"/>
          </a:p>
        </p:txBody>
      </p:sp>
      <p:sp>
        <p:nvSpPr>
          <p:cNvPr id="3" name="Marcador de contenido 2">
            <a:extLst>
              <a:ext uri="{FF2B5EF4-FFF2-40B4-BE49-F238E27FC236}">
                <a16:creationId xmlns:a16="http://schemas.microsoft.com/office/drawing/2014/main" id="{4F8B868D-8368-A606-D78D-3DC4A1D49D63}"/>
              </a:ext>
            </a:extLst>
          </p:cNvPr>
          <p:cNvSpPr>
            <a:spLocks noGrp="1"/>
          </p:cNvSpPr>
          <p:nvPr>
            <p:ph idx="1"/>
          </p:nvPr>
        </p:nvSpPr>
        <p:spPr>
          <a:xfrm>
            <a:off x="838200" y="1371600"/>
            <a:ext cx="10515600" cy="5121275"/>
          </a:xfrm>
        </p:spPr>
        <p:txBody>
          <a:bodyPr>
            <a:normAutofit fontScale="92500" lnSpcReduction="20000"/>
          </a:bodyPr>
          <a:lstStyle/>
          <a:p>
            <a:pPr marL="342900" lvl="0" indent="-342900">
              <a:buFont typeface="+mj-lt"/>
              <a:buAutoNum type="arabicPeriod"/>
              <a:tabLst>
                <a:tab pos="457200" algn="l"/>
              </a:tabLst>
            </a:pPr>
            <a:r>
              <a:rPr lang="es-EC" sz="1800" b="1" kern="0" dirty="0">
                <a:latin typeface="Times New Roman" panose="02020603050405020304" pitchFamily="18" charset="0"/>
                <a:cs typeface="Times New Roman" panose="02020603050405020304" pitchFamily="18" charset="0"/>
              </a:rPr>
              <a:t>Planificación:</a:t>
            </a:r>
          </a:p>
          <a:p>
            <a:pPr marL="742950" lvl="1" indent="-285750">
              <a:buSzPts val="1000"/>
              <a:buFont typeface="Courier New" panose="02070309020205020404" pitchFamily="49" charset="0"/>
              <a:buChar char="o"/>
              <a:tabLst>
                <a:tab pos="914400" algn="l"/>
              </a:tabLst>
            </a:pPr>
            <a:r>
              <a:rPr lang="es-EC" sz="1800" b="1" kern="0" dirty="0">
                <a:latin typeface="Times New Roman" panose="02020603050405020304" pitchFamily="18" charset="0"/>
                <a:cs typeface="Times New Roman" panose="02020603050405020304" pitchFamily="18" charset="0"/>
              </a:rPr>
              <a:t>Definir el tema y el objetivo del escrito.</a:t>
            </a:r>
          </a:p>
          <a:p>
            <a:pPr marL="742950" lvl="1" indent="-285750">
              <a:buSzPts val="1000"/>
              <a:buFont typeface="Courier New" panose="02070309020205020404" pitchFamily="49" charset="0"/>
              <a:buChar char="o"/>
              <a:tabLst>
                <a:tab pos="914400" algn="l"/>
              </a:tabLst>
            </a:pPr>
            <a:r>
              <a:rPr lang="es-EC" sz="1800" b="1" kern="0" dirty="0">
                <a:latin typeface="Times New Roman" panose="02020603050405020304" pitchFamily="18" charset="0"/>
                <a:cs typeface="Times New Roman" panose="02020603050405020304" pitchFamily="18" charset="0"/>
              </a:rPr>
              <a:t>Realizar una investigación exhaustiva y recopilar la información necesaria.</a:t>
            </a:r>
          </a:p>
          <a:p>
            <a:pPr marL="742950" lvl="1" indent="-285750">
              <a:buSzPts val="1000"/>
              <a:buFont typeface="Courier New" panose="02070309020205020404" pitchFamily="49" charset="0"/>
              <a:buChar char="o"/>
              <a:tabLst>
                <a:tab pos="914400" algn="l"/>
              </a:tabLst>
            </a:pPr>
            <a:r>
              <a:rPr lang="es-EC" sz="1800" b="1" kern="0" dirty="0">
                <a:latin typeface="Times New Roman" panose="02020603050405020304" pitchFamily="18" charset="0"/>
                <a:cs typeface="Times New Roman" panose="02020603050405020304" pitchFamily="18" charset="0"/>
              </a:rPr>
              <a:t>Desarrollar un esquema o estructura lógica del trabajo.</a:t>
            </a:r>
          </a:p>
          <a:p>
            <a:pPr marL="742950" lvl="1" indent="-285750">
              <a:buSzPts val="1000"/>
              <a:buFont typeface="Courier New" panose="02070309020205020404" pitchFamily="49" charset="0"/>
              <a:buChar char="o"/>
              <a:tabLst>
                <a:tab pos="914400" algn="l"/>
              </a:tabLst>
            </a:pPr>
            <a:r>
              <a:rPr lang="es-EC" sz="1800" b="1" kern="0" dirty="0">
                <a:latin typeface="Times New Roman" panose="02020603050405020304" pitchFamily="18" charset="0"/>
                <a:cs typeface="Times New Roman" panose="02020603050405020304" pitchFamily="18" charset="0"/>
              </a:rPr>
              <a:t>Identificar la audiencia a la que va dirigido el escrito.</a:t>
            </a:r>
          </a:p>
          <a:p>
            <a:pPr marL="342900" lvl="0" indent="-342900">
              <a:buFont typeface="+mj-lt"/>
              <a:buAutoNum type="arabicPeriod"/>
              <a:tabLst>
                <a:tab pos="457200" algn="l"/>
              </a:tabLst>
            </a:pPr>
            <a:r>
              <a:rPr lang="es-EC" sz="1800" b="1" kern="0" dirty="0">
                <a:latin typeface="Times New Roman" panose="02020603050405020304" pitchFamily="18" charset="0"/>
                <a:cs typeface="Times New Roman" panose="02020603050405020304" pitchFamily="18" charset="0"/>
              </a:rPr>
              <a:t>Redacción del Borrador:</a:t>
            </a:r>
          </a:p>
          <a:p>
            <a:pPr marL="742950" lvl="1" indent="-285750">
              <a:buSzPts val="1000"/>
              <a:buFont typeface="Courier New" panose="02070309020205020404" pitchFamily="49" charset="0"/>
              <a:buChar char="o"/>
              <a:tabLst>
                <a:tab pos="914400" algn="l"/>
              </a:tabLst>
            </a:pPr>
            <a:r>
              <a:rPr lang="es-EC" sz="1800" b="1" kern="0" dirty="0">
                <a:latin typeface="Times New Roman" panose="02020603050405020304" pitchFamily="18" charset="0"/>
                <a:cs typeface="Times New Roman" panose="02020603050405020304" pitchFamily="18" charset="0"/>
              </a:rPr>
              <a:t>Escribir el primer borrador siguiendo el esquema planificado, enfocándose en plasmar las ideas de manera clara y organizada.</a:t>
            </a:r>
          </a:p>
          <a:p>
            <a:pPr marL="742950" lvl="1" indent="-285750">
              <a:buSzPts val="1000"/>
              <a:buFont typeface="Courier New" panose="02070309020205020404" pitchFamily="49" charset="0"/>
              <a:buChar char="o"/>
              <a:tabLst>
                <a:tab pos="914400" algn="l"/>
              </a:tabLst>
            </a:pPr>
            <a:r>
              <a:rPr lang="es-EC" sz="1800" b="1" kern="0" dirty="0">
                <a:latin typeface="Times New Roman" panose="02020603050405020304" pitchFamily="18" charset="0"/>
                <a:cs typeface="Times New Roman" panose="02020603050405020304" pitchFamily="18" charset="0"/>
              </a:rPr>
              <a:t>No preocuparse demasiado por la perfección gramatical o de estilo en esta etapa inicial.</a:t>
            </a:r>
          </a:p>
          <a:p>
            <a:pPr marL="342900" lvl="0" indent="-342900">
              <a:buFont typeface="+mj-lt"/>
              <a:buAutoNum type="arabicPeriod"/>
              <a:tabLst>
                <a:tab pos="457200" algn="l"/>
              </a:tabLst>
            </a:pPr>
            <a:r>
              <a:rPr lang="es-EC" sz="1800" b="1" kern="0" dirty="0">
                <a:latin typeface="Times New Roman" panose="02020603050405020304" pitchFamily="18" charset="0"/>
                <a:cs typeface="Times New Roman" panose="02020603050405020304" pitchFamily="18" charset="0"/>
              </a:rPr>
              <a:t>Revisión y Edición:</a:t>
            </a:r>
          </a:p>
          <a:p>
            <a:pPr marL="742950" lvl="1" indent="-285750">
              <a:buSzPts val="1000"/>
              <a:buFont typeface="Courier New" panose="02070309020205020404" pitchFamily="49" charset="0"/>
              <a:buChar char="o"/>
              <a:tabLst>
                <a:tab pos="914400" algn="l"/>
              </a:tabLst>
            </a:pPr>
            <a:r>
              <a:rPr lang="es-EC" sz="1800" b="1" kern="0" dirty="0">
                <a:latin typeface="Times New Roman" panose="02020603050405020304" pitchFamily="18" charset="0"/>
                <a:cs typeface="Times New Roman" panose="02020603050405020304" pitchFamily="18" charset="0"/>
              </a:rPr>
              <a:t>Revisar el borrador cuidadosamente para verificar la precisión de la información, la coherencia de los argumentos, la claridad del lenguaje y el cumplimiento de los objetivos.</a:t>
            </a:r>
          </a:p>
          <a:p>
            <a:pPr marL="742950" lvl="1" indent="-285750">
              <a:buSzPts val="1000"/>
              <a:buFont typeface="Courier New" panose="02070309020205020404" pitchFamily="49" charset="0"/>
              <a:buChar char="o"/>
              <a:tabLst>
                <a:tab pos="914400" algn="l"/>
              </a:tabLst>
            </a:pPr>
            <a:r>
              <a:rPr lang="es-EC" sz="1800" b="1" kern="0" dirty="0">
                <a:latin typeface="Times New Roman" panose="02020603050405020304" pitchFamily="18" charset="0"/>
                <a:cs typeface="Times New Roman" panose="02020603050405020304" pitchFamily="18" charset="0"/>
              </a:rPr>
              <a:t>Prestar atención a la gramática, la ortografía, la puntuación y el estilo.</a:t>
            </a:r>
          </a:p>
          <a:p>
            <a:pPr marL="742950" lvl="1" indent="-285750">
              <a:buSzPts val="1000"/>
              <a:buFont typeface="Courier New" panose="02070309020205020404" pitchFamily="49" charset="0"/>
              <a:buChar char="o"/>
              <a:tabLst>
                <a:tab pos="914400" algn="l"/>
              </a:tabLst>
            </a:pPr>
            <a:r>
              <a:rPr lang="es-EC" sz="1800" b="1" kern="0" dirty="0">
                <a:latin typeface="Times New Roman" panose="02020603050405020304" pitchFamily="18" charset="0"/>
                <a:cs typeface="Times New Roman" panose="02020603050405020304" pitchFamily="18" charset="0"/>
              </a:rPr>
              <a:t>Asegurarse de que las citas y referencias sean correctas y sigan el estilo requerido.</a:t>
            </a:r>
          </a:p>
          <a:p>
            <a:pPr marL="742950" lvl="1" indent="-285750">
              <a:buSzPts val="1000"/>
              <a:buFont typeface="Courier New" panose="02070309020205020404" pitchFamily="49" charset="0"/>
              <a:buChar char="o"/>
              <a:tabLst>
                <a:tab pos="914400" algn="l"/>
              </a:tabLst>
            </a:pPr>
            <a:r>
              <a:rPr lang="es-EC" sz="1800" b="1" kern="0" dirty="0">
                <a:latin typeface="Times New Roman" panose="02020603050405020304" pitchFamily="18" charset="0"/>
                <a:cs typeface="Times New Roman" panose="02020603050405020304" pitchFamily="18" charset="0"/>
              </a:rPr>
              <a:t>Considerar la retroalimentación de colegas, mentores o revisores.</a:t>
            </a:r>
          </a:p>
          <a:p>
            <a:pPr marL="342900" lvl="0" indent="-342900">
              <a:buFont typeface="+mj-lt"/>
              <a:buAutoNum type="arabicPeriod"/>
              <a:tabLst>
                <a:tab pos="457200" algn="l"/>
              </a:tabLst>
            </a:pPr>
            <a:r>
              <a:rPr lang="es-EC" sz="1800" b="1" kern="0" dirty="0">
                <a:latin typeface="Times New Roman" panose="02020603050405020304" pitchFamily="18" charset="0"/>
                <a:cs typeface="Times New Roman" panose="02020603050405020304" pitchFamily="18" charset="0"/>
              </a:rPr>
              <a:t>Formato y Presentación:</a:t>
            </a:r>
          </a:p>
          <a:p>
            <a:pPr marL="742950" lvl="1" indent="-285750">
              <a:buSzPts val="1000"/>
              <a:buFont typeface="Courier New" panose="02070309020205020404" pitchFamily="49" charset="0"/>
              <a:buChar char="o"/>
              <a:tabLst>
                <a:tab pos="914400" algn="l"/>
              </a:tabLst>
            </a:pPr>
            <a:r>
              <a:rPr lang="es-EC" sz="1800" b="1" kern="0" dirty="0">
                <a:latin typeface="Times New Roman" panose="02020603050405020304" pitchFamily="18" charset="0"/>
                <a:cs typeface="Times New Roman" panose="02020603050405020304" pitchFamily="18" charset="0"/>
              </a:rPr>
              <a:t>Dar formato al documento según las directrices específicas (tipo de letra, tamaño, márgenes, interlineado, etc.).</a:t>
            </a:r>
          </a:p>
          <a:p>
            <a:pPr marL="742950" lvl="1" indent="-285750">
              <a:buSzPts val="1000"/>
              <a:buFont typeface="Courier New" panose="02070309020205020404" pitchFamily="49" charset="0"/>
              <a:buChar char="o"/>
              <a:tabLst>
                <a:tab pos="914400" algn="l"/>
              </a:tabLst>
            </a:pPr>
            <a:r>
              <a:rPr lang="es-EC" sz="1800" b="1" kern="0" dirty="0">
                <a:latin typeface="Times New Roman" panose="02020603050405020304" pitchFamily="18" charset="0"/>
                <a:cs typeface="Times New Roman" panose="02020603050405020304" pitchFamily="18" charset="0"/>
              </a:rPr>
              <a:t>Incluir los elementos necesarios (portada, resumen, palabras clave, tablas, figuras, apéndices, bibliografía).</a:t>
            </a:r>
          </a:p>
          <a:p>
            <a:endParaRPr lang="es-EC" dirty="0"/>
          </a:p>
        </p:txBody>
      </p:sp>
    </p:spTree>
    <p:extLst>
      <p:ext uri="{BB962C8B-B14F-4D97-AF65-F5344CB8AC3E}">
        <p14:creationId xmlns:p14="http://schemas.microsoft.com/office/powerpoint/2010/main" val="2382219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D8A21F-E74A-7BB7-A1C9-CFD1F6942D48}"/>
              </a:ext>
            </a:extLst>
          </p:cNvPr>
          <p:cNvSpPr>
            <a:spLocks noGrp="1"/>
          </p:cNvSpPr>
          <p:nvPr>
            <p:ph type="title"/>
          </p:nvPr>
        </p:nvSpPr>
        <p:spPr/>
        <p:txBody>
          <a:bodyPr/>
          <a:lstStyle/>
          <a:p>
            <a:r>
              <a:rPr lang="es-EC" dirty="0"/>
              <a:t>Ejemplos </a:t>
            </a:r>
          </a:p>
        </p:txBody>
      </p:sp>
      <p:sp>
        <p:nvSpPr>
          <p:cNvPr id="3" name="Marcador de contenido 2">
            <a:extLst>
              <a:ext uri="{FF2B5EF4-FFF2-40B4-BE49-F238E27FC236}">
                <a16:creationId xmlns:a16="http://schemas.microsoft.com/office/drawing/2014/main" id="{22B9E429-0E65-D283-FBED-D4BFFE5594AF}"/>
              </a:ext>
            </a:extLst>
          </p:cNvPr>
          <p:cNvSpPr>
            <a:spLocks noGrp="1"/>
          </p:cNvSpPr>
          <p:nvPr>
            <p:ph idx="1"/>
          </p:nvPr>
        </p:nvSpPr>
        <p:spPr/>
        <p:txBody>
          <a:bodyPr/>
          <a:lstStyle/>
          <a:p>
            <a:pPr marL="0" indent="0" algn="just">
              <a:buNone/>
            </a:pPr>
            <a:r>
              <a:rPr lang="es-EC" dirty="0">
                <a:effectLst/>
                <a:ea typeface="Times New Roman" panose="02020603050405020304" pitchFamily="18" charset="0"/>
              </a:rPr>
              <a:t>Un grupo de estudiantes de biología en Riobamba, Chimborazo, Ecuador, está interesado en investigar si la altitud afecta la tasa de crecimiento de una planta nativa común en la región, digamos la "achupalla" (</a:t>
            </a:r>
            <a:r>
              <a:rPr lang="es-EC" i="1" dirty="0">
                <a:effectLst/>
                <a:ea typeface="Times New Roman" panose="02020603050405020304" pitchFamily="18" charset="0"/>
              </a:rPr>
              <a:t>Puya clava-herculis</a:t>
            </a:r>
            <a:r>
              <a:rPr lang="es-EC" dirty="0">
                <a:effectLst/>
                <a:ea typeface="Times New Roman" panose="02020603050405020304" pitchFamily="18" charset="0"/>
              </a:rPr>
              <a:t>). Realizan un experimento sencillo cultivando plántulas de achupalla a dos altitudes diferentes: una cerca del nivel de la ciudad (aproximadamente 2800 msnm) y otra en una zona más alta en las faldas del volcán Chimborazo (aproximadamente 3500 msnm). Miden la altura de las plántulas semanalmente durante un mes.</a:t>
            </a:r>
          </a:p>
          <a:p>
            <a:endParaRPr lang="es-EC" dirty="0"/>
          </a:p>
        </p:txBody>
      </p:sp>
    </p:spTree>
    <p:extLst>
      <p:ext uri="{BB962C8B-B14F-4D97-AF65-F5344CB8AC3E}">
        <p14:creationId xmlns:p14="http://schemas.microsoft.com/office/powerpoint/2010/main" val="1666651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89796B-E399-90F4-48C6-227B9BAB292D}"/>
              </a:ext>
            </a:extLst>
          </p:cNvPr>
          <p:cNvSpPr>
            <a:spLocks noGrp="1"/>
          </p:cNvSpPr>
          <p:nvPr>
            <p:ph type="title"/>
          </p:nvPr>
        </p:nvSpPr>
        <p:spPr/>
        <p:txBody>
          <a:bodyPr/>
          <a:lstStyle/>
          <a:p>
            <a:r>
              <a:rPr lang="es-EC" dirty="0"/>
              <a:t>Identificar </a:t>
            </a:r>
          </a:p>
        </p:txBody>
      </p:sp>
      <p:sp>
        <p:nvSpPr>
          <p:cNvPr id="3" name="Marcador de contenido 2">
            <a:extLst>
              <a:ext uri="{FF2B5EF4-FFF2-40B4-BE49-F238E27FC236}">
                <a16:creationId xmlns:a16="http://schemas.microsoft.com/office/drawing/2014/main" id="{8E72253C-8FA6-5440-E87E-FF74C79CD6B7}"/>
              </a:ext>
            </a:extLst>
          </p:cNvPr>
          <p:cNvSpPr>
            <a:spLocks noGrp="1"/>
          </p:cNvSpPr>
          <p:nvPr>
            <p:ph idx="1"/>
          </p:nvPr>
        </p:nvSpPr>
        <p:spPr/>
        <p:txBody>
          <a:bodyPr/>
          <a:lstStyle/>
          <a:p>
            <a:r>
              <a:rPr lang="es-EC" dirty="0"/>
              <a:t>Posible tema </a:t>
            </a:r>
          </a:p>
          <a:p>
            <a:r>
              <a:rPr lang="es-EC" dirty="0"/>
              <a:t>Objetivo</a:t>
            </a:r>
          </a:p>
          <a:p>
            <a:r>
              <a:rPr lang="es-EC" dirty="0"/>
              <a:t>Esquema Tentativo: </a:t>
            </a:r>
          </a:p>
          <a:p>
            <a:r>
              <a:rPr lang="es-EC" dirty="0"/>
              <a:t>Metodlogia de  trabajo </a:t>
            </a:r>
          </a:p>
          <a:p>
            <a:r>
              <a:rPr lang="es-EC" dirty="0"/>
              <a:t>Resultados </a:t>
            </a:r>
          </a:p>
        </p:txBody>
      </p:sp>
    </p:spTree>
    <p:extLst>
      <p:ext uri="{BB962C8B-B14F-4D97-AF65-F5344CB8AC3E}">
        <p14:creationId xmlns:p14="http://schemas.microsoft.com/office/powerpoint/2010/main" val="1164447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3C093B-A4F4-F462-2A8C-717ADE8F8202}"/>
              </a:ext>
            </a:extLst>
          </p:cNvPr>
          <p:cNvSpPr>
            <a:spLocks noGrp="1"/>
          </p:cNvSpPr>
          <p:nvPr>
            <p:ph type="title"/>
          </p:nvPr>
        </p:nvSpPr>
        <p:spPr>
          <a:xfrm>
            <a:off x="838200" y="365125"/>
            <a:ext cx="10515600" cy="860171"/>
          </a:xfrm>
        </p:spPr>
        <p:txBody>
          <a:bodyPr>
            <a:normAutofit fontScale="90000"/>
          </a:bodyPr>
          <a:lstStyle/>
          <a:p>
            <a:r>
              <a:rPr lang="es-EC" sz="4400" kern="100" dirty="0">
                <a:effectLst/>
                <a:latin typeface="Calibri" panose="020F0502020204030204" pitchFamily="34" charset="0"/>
                <a:ea typeface="Calibri" panose="020F0502020204030204" pitchFamily="34" charset="0"/>
                <a:cs typeface="Times New Roman" panose="02020603050405020304" pitchFamily="18" charset="0"/>
              </a:rPr>
              <a:t>Normas APA para tablas y figuras </a:t>
            </a:r>
            <a:br>
              <a:rPr lang="es-EC" sz="4400" kern="100" dirty="0">
                <a:effectLst/>
                <a:latin typeface="Calibri" panose="020F0502020204030204" pitchFamily="34" charset="0"/>
                <a:ea typeface="Calibri" panose="020F0502020204030204" pitchFamily="34" charset="0"/>
                <a:cs typeface="Times New Roman" panose="02020603050405020304" pitchFamily="18" charset="0"/>
              </a:rPr>
            </a:br>
            <a:endParaRPr lang="es-EC" dirty="0"/>
          </a:p>
        </p:txBody>
      </p:sp>
      <p:sp>
        <p:nvSpPr>
          <p:cNvPr id="3" name="Marcador de contenido 2">
            <a:extLst>
              <a:ext uri="{FF2B5EF4-FFF2-40B4-BE49-F238E27FC236}">
                <a16:creationId xmlns:a16="http://schemas.microsoft.com/office/drawing/2014/main" id="{681D8EBA-E79D-5E4B-C6A9-17A8D344A0CF}"/>
              </a:ext>
            </a:extLst>
          </p:cNvPr>
          <p:cNvSpPr>
            <a:spLocks noGrp="1"/>
          </p:cNvSpPr>
          <p:nvPr>
            <p:ph idx="1"/>
          </p:nvPr>
        </p:nvSpPr>
        <p:spPr>
          <a:xfrm>
            <a:off x="838200" y="1225296"/>
            <a:ext cx="10515600" cy="4951667"/>
          </a:xfrm>
        </p:spPr>
        <p:txBody>
          <a:bodyPr/>
          <a:lstStyle/>
          <a:p>
            <a:endParaRPr lang="es-EC" dirty="0"/>
          </a:p>
        </p:txBody>
      </p:sp>
    </p:spTree>
    <p:extLst>
      <p:ext uri="{BB962C8B-B14F-4D97-AF65-F5344CB8AC3E}">
        <p14:creationId xmlns:p14="http://schemas.microsoft.com/office/powerpoint/2010/main" val="2756033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854495-D3FE-E47F-F899-31F5F8A043FE}"/>
              </a:ext>
            </a:extLst>
          </p:cNvPr>
          <p:cNvSpPr>
            <a:spLocks noGrp="1"/>
          </p:cNvSpPr>
          <p:nvPr>
            <p:ph type="title"/>
          </p:nvPr>
        </p:nvSpPr>
        <p:spPr/>
        <p:txBody>
          <a:bodyPr/>
          <a:lstStyle/>
          <a:p>
            <a:r>
              <a:rPr lang="es-EC"/>
              <a:t>Normas APA  de escritura </a:t>
            </a:r>
          </a:p>
        </p:txBody>
      </p:sp>
      <p:sp>
        <p:nvSpPr>
          <p:cNvPr id="3" name="Marcador de contenido 2">
            <a:extLst>
              <a:ext uri="{FF2B5EF4-FFF2-40B4-BE49-F238E27FC236}">
                <a16:creationId xmlns:a16="http://schemas.microsoft.com/office/drawing/2014/main" id="{3D0114F4-393D-B61A-709D-BFE8898B916C}"/>
              </a:ext>
            </a:extLst>
          </p:cNvPr>
          <p:cNvSpPr>
            <a:spLocks noGrp="1"/>
          </p:cNvSpPr>
          <p:nvPr>
            <p:ph idx="1"/>
          </p:nvPr>
        </p:nvSpPr>
        <p:spPr/>
        <p:txBody>
          <a:bodyPr/>
          <a:lstStyle/>
          <a:p>
            <a:endParaRPr lang="es-EC"/>
          </a:p>
        </p:txBody>
      </p:sp>
    </p:spTree>
    <p:extLst>
      <p:ext uri="{BB962C8B-B14F-4D97-AF65-F5344CB8AC3E}">
        <p14:creationId xmlns:p14="http://schemas.microsoft.com/office/powerpoint/2010/main" val="16712800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2429</TotalTime>
  <Words>778</Words>
  <Application>Microsoft Macintosh PowerPoint</Application>
  <PresentationFormat>Panorámica</PresentationFormat>
  <Paragraphs>46</Paragraphs>
  <Slides>8</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vt:i4>
      </vt:variant>
    </vt:vector>
  </HeadingPairs>
  <TitlesOfParts>
    <vt:vector size="16" baseType="lpstr">
      <vt:lpstr>Arial</vt:lpstr>
      <vt:lpstr>ArialNormal</vt:lpstr>
      <vt:lpstr>Calibri</vt:lpstr>
      <vt:lpstr>Calibri Light</vt:lpstr>
      <vt:lpstr>Courier New</vt:lpstr>
      <vt:lpstr>Symbol</vt:lpstr>
      <vt:lpstr>Times New Roman</vt:lpstr>
      <vt:lpstr>Tema de Office</vt:lpstr>
      <vt:lpstr>Redacción académica científica   </vt:lpstr>
      <vt:lpstr> Características principales de la redacción académica científica</vt:lpstr>
      <vt:lpstr>Tipos Comunes de Redacción Académica Científica </vt:lpstr>
      <vt:lpstr>Proceso de Redacción Académica Científica: </vt:lpstr>
      <vt:lpstr>Ejemplos </vt:lpstr>
      <vt:lpstr>Identificar </vt:lpstr>
      <vt:lpstr>Normas APA para tablas y figuras  </vt:lpstr>
      <vt:lpstr>Normas APA  de escritura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Redacción académica científica   </dc:title>
  <dc:creator>Edda Lorenzo</dc:creator>
  <cp:lastModifiedBy>Edda Lorenzo Bertheau</cp:lastModifiedBy>
  <cp:revision>3</cp:revision>
  <dcterms:created xsi:type="dcterms:W3CDTF">2025-05-06T22:35:37Z</dcterms:created>
  <dcterms:modified xsi:type="dcterms:W3CDTF">2025-06-06T21:21:35Z</dcterms:modified>
</cp:coreProperties>
</file>