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90" r:id="rId2"/>
    <p:sldId id="291" r:id="rId3"/>
    <p:sldId id="29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4505-3463-4A07-B106-B7685787D619}" type="datetimeFigureOut">
              <a:rPr lang="es-EC" smtClean="0"/>
              <a:t>4/6/2025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EC6F9-4CE6-4708-B66D-F3E5296D18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55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9325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516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5869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2448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9867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7435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2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53720" r:id="rId1"/>
    <p:sldLayoutId id="2436853721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712" y="4444870"/>
            <a:ext cx="9008102" cy="223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766563" y="5101817"/>
            <a:ext cx="3554502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806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796381" y="19410"/>
            <a:ext cx="347620" cy="67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3357657" y="1419287"/>
            <a:ext cx="2586962" cy="9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8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175411" y="2500325"/>
            <a:ext cx="495145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600" dirty="0"/>
              <a:t>BIOTECNOLOGÍA</a:t>
            </a:r>
          </a:p>
          <a:p>
            <a:pPr algn="ctr">
              <a:defRPr/>
            </a:pPr>
            <a:r>
              <a:rPr lang="es-EC" dirty="0"/>
              <a:t> </a:t>
            </a:r>
            <a:endParaRPr lang="es-EC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#3 </a:t>
            </a:r>
          </a:p>
          <a:p>
            <a:pPr algn="ctr">
              <a:defRPr/>
            </a:pPr>
            <a:r>
              <a:rPr lang="es-EC" sz="1600" dirty="0"/>
              <a:t>ENZIMAS Y SU APLICACIÓN EN LA AGROINDUSTRIA</a:t>
            </a:r>
          </a:p>
          <a:p>
            <a:pPr algn="ctr">
              <a:defRPr/>
            </a:pPr>
            <a:endParaRPr lang="es-EC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8</a:t>
            </a: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/>
              <a:t>FUENTES DE OBTENCIÓN DE ENZIMAS </a:t>
            </a:r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4314019" y="5429810"/>
            <a:ext cx="674238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1016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1016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165682" y="475623"/>
            <a:ext cx="3095342" cy="69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806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806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9409"/>
            <a:ext cx="1461893" cy="146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6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907704" y="1441198"/>
            <a:ext cx="4251093" cy="178842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3200" dirty="0"/>
          </a:p>
          <a:p>
            <a:pPr>
              <a:defRPr/>
            </a:pP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800" dirty="0"/>
          </a:p>
          <a:p>
            <a:pPr>
              <a:defRPr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8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32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65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691680" y="1441198"/>
            <a:ext cx="6048672" cy="178842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C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defRPr/>
            </a:pPr>
            <a:r>
              <a:rPr lang="es-EC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 los </a:t>
            </a:r>
            <a:r>
              <a:rPr lang="es-EC" sz="2400" dirty="0"/>
              <a:t>microorganismos (bacterias, hongos o levaduras) seleccionados por </a:t>
            </a:r>
            <a:r>
              <a:rPr lang="es-EC" sz="2400" dirty="0" err="1"/>
              <a:t>screening</a:t>
            </a:r>
            <a:r>
              <a:rPr lang="es-EC" sz="2400" dirty="0"/>
              <a:t> y, posteriormente, cultivados por fermentación (en matraz o reactor)</a:t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74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6" descr="Slid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7" descr="Slid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8" descr="Sli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9" descr="Slid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0" descr="Slid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1" descr="Slid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2" descr="Slid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3" descr="Slid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" y="4677819"/>
            <a:ext cx="9143999" cy="21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488813" y="5740533"/>
            <a:ext cx="3550030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36653" y="3583"/>
            <a:ext cx="307347" cy="68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9" y="222935"/>
            <a:ext cx="1112502" cy="111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398791" y="426141"/>
            <a:ext cx="2572654" cy="3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694" b="1" dirty="0"/>
              <a:t>VIDEO</a:t>
            </a:r>
            <a:endParaRPr lang="es-EC" altLang="es-EC" sz="1182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A7D930-573B-0BD4-E21E-68DF8FB7C1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321" r="35038" b="12348"/>
          <a:stretch/>
        </p:blipFill>
        <p:spPr>
          <a:xfrm>
            <a:off x="1601924" y="891207"/>
            <a:ext cx="5940152" cy="35283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55BE2C-46DE-8610-1FCF-7B8E3D543EAD}"/>
              </a:ext>
            </a:extLst>
          </p:cNvPr>
          <p:cNvSpPr txBox="1"/>
          <p:nvPr/>
        </p:nvSpPr>
        <p:spPr>
          <a:xfrm>
            <a:off x="960360" y="4965092"/>
            <a:ext cx="7140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https://www.youtube.com/watch?v=GOofD4AJnjQ</a:t>
            </a:r>
          </a:p>
        </p:txBody>
      </p:sp>
    </p:spTree>
    <p:extLst>
      <p:ext uri="{BB962C8B-B14F-4D97-AF65-F5344CB8AC3E}">
        <p14:creationId xmlns:p14="http://schemas.microsoft.com/office/powerpoint/2010/main" val="2006183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38586" y="4604645"/>
            <a:ext cx="8856444" cy="224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45605" y="6266794"/>
            <a:ext cx="3550925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52307" y="3584"/>
            <a:ext cx="306351" cy="68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2" y="247232"/>
            <a:ext cx="1272032" cy="127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347864" y="592238"/>
            <a:ext cx="2572654" cy="5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2000" dirty="0"/>
          </a:p>
          <a:p>
            <a:pPr>
              <a:defRPr/>
            </a:pPr>
            <a:endParaRPr lang="es-EC" altLang="es-EC" sz="1182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B1D7AD-4464-B868-9078-30209756F6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38" t="9560" r="31888" b="43027"/>
          <a:stretch/>
        </p:blipFill>
        <p:spPr>
          <a:xfrm>
            <a:off x="929857" y="1001848"/>
            <a:ext cx="7128792" cy="32753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ABD1D6-978A-EB19-EFE0-254FBE2012B7}"/>
              </a:ext>
            </a:extLst>
          </p:cNvPr>
          <p:cNvSpPr txBox="1"/>
          <p:nvPr/>
        </p:nvSpPr>
        <p:spPr>
          <a:xfrm>
            <a:off x="901464" y="4789388"/>
            <a:ext cx="7270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https://dialnet.unirioja.es/servlet/articulo?codigo=8551247</a:t>
            </a:r>
          </a:p>
        </p:txBody>
      </p:sp>
    </p:spTree>
    <p:extLst>
      <p:ext uri="{BB962C8B-B14F-4D97-AF65-F5344CB8AC3E}">
        <p14:creationId xmlns:p14="http://schemas.microsoft.com/office/powerpoint/2010/main" val="50858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" y="4030957"/>
            <a:ext cx="9128193" cy="282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2124289" y="6507438"/>
            <a:ext cx="4729619" cy="3465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2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2031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21860" y="3584"/>
            <a:ext cx="306334" cy="685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1" y="161239"/>
            <a:ext cx="926386" cy="92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779912" y="642760"/>
            <a:ext cx="3426621" cy="6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31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BIBLIOGRAFIA</a:t>
            </a:r>
            <a:endParaRPr lang="es-EC" altLang="es-EC" sz="2031" dirty="0"/>
          </a:p>
          <a:p>
            <a:pPr>
              <a:defRPr/>
            </a:pPr>
            <a:endParaRPr lang="es-EC" altLang="es-EC" sz="1574" b="1" dirty="0"/>
          </a:p>
        </p:txBody>
      </p:sp>
      <p:sp>
        <p:nvSpPr>
          <p:cNvPr id="4" name="Rectángulo 3"/>
          <p:cNvSpPr/>
          <p:nvPr/>
        </p:nvSpPr>
        <p:spPr>
          <a:xfrm>
            <a:off x="1304238" y="1805566"/>
            <a:ext cx="701565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469" indent="-322469" algn="ctr">
              <a:buFont typeface="Arial" panose="020B0604020202020204" pitchFamily="34" charset="0"/>
              <a:buChar char="•"/>
            </a:pPr>
            <a:endParaRPr lang="es-EC" sz="2031" dirty="0">
              <a:solidFill>
                <a:srgbClr val="000000"/>
              </a:solidFill>
              <a:latin typeface="ff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79861" y="1292208"/>
            <a:ext cx="78644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EC" sz="2000" dirty="0"/>
            </a:br>
            <a:r>
              <a:rPr lang="es-EC" dirty="0" err="1"/>
              <a:t>Bárzana</a:t>
            </a:r>
            <a:r>
              <a:rPr lang="es-EC" dirty="0"/>
              <a:t>, E. y A. López-Munguía. 1995. La tecnología enzimática. En Biotecnología Alimentaria, pp. 103-123. </a:t>
            </a:r>
            <a:r>
              <a:rPr lang="es-EC" dirty="0" err="1"/>
              <a:t>Limusa</a:t>
            </a:r>
            <a:r>
              <a:rPr lang="es-EC" dirty="0"/>
              <a:t>, México D.F.</a:t>
            </a:r>
            <a:br>
              <a:rPr lang="es-EC" sz="2000" dirty="0"/>
            </a:br>
            <a:br>
              <a:rPr lang="es-EC" sz="2000" dirty="0"/>
            </a:br>
            <a:r>
              <a:rPr lang="es-EC" dirty="0" err="1"/>
              <a:t>Chandrasekaran</a:t>
            </a:r>
            <a:r>
              <a:rPr lang="es-EC" dirty="0"/>
              <a:t>, A 1997. Industrial </a:t>
            </a:r>
            <a:r>
              <a:rPr lang="es-EC" dirty="0" err="1"/>
              <a:t>enzymes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marine </a:t>
            </a:r>
            <a:r>
              <a:rPr lang="es-EC" dirty="0" err="1"/>
              <a:t>microorganisms</a:t>
            </a:r>
            <a:r>
              <a:rPr lang="es-EC" dirty="0"/>
              <a:t>: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Indian</a:t>
            </a:r>
            <a:r>
              <a:rPr lang="es-EC" dirty="0"/>
              <a:t> </a:t>
            </a:r>
            <a:r>
              <a:rPr lang="es-EC" dirty="0" err="1"/>
              <a:t>scenario</a:t>
            </a:r>
            <a:r>
              <a:rPr lang="es-EC" dirty="0"/>
              <a:t>. J. Mar. </a:t>
            </a:r>
            <a:r>
              <a:rPr lang="es-EC" dirty="0" err="1"/>
              <a:t>Biotechnol</a:t>
            </a:r>
            <a:r>
              <a:rPr lang="es-EC" dirty="0"/>
              <a:t>. 5: 86-89.</a:t>
            </a:r>
            <a:br>
              <a:rPr lang="es-EC" sz="2000" dirty="0"/>
            </a:br>
            <a:br>
              <a:rPr lang="es-EC" sz="2000" dirty="0"/>
            </a:br>
            <a:r>
              <a:rPr lang="es-EC" dirty="0" err="1"/>
              <a:t>Fenical</a:t>
            </a:r>
            <a:r>
              <a:rPr lang="es-EC" dirty="0"/>
              <a:t>, W. y PR. Jensen. 1993. Marine </a:t>
            </a:r>
            <a:r>
              <a:rPr lang="es-EC" dirty="0" err="1"/>
              <a:t>microorganisms</a:t>
            </a:r>
            <a:r>
              <a:rPr lang="es-EC" dirty="0"/>
              <a:t>: a new </a:t>
            </a:r>
            <a:r>
              <a:rPr lang="es-EC" dirty="0" err="1"/>
              <a:t>biomedical</a:t>
            </a:r>
            <a:r>
              <a:rPr lang="es-EC" dirty="0"/>
              <a:t> </a:t>
            </a:r>
            <a:r>
              <a:rPr lang="es-EC" dirty="0" err="1"/>
              <a:t>resource</a:t>
            </a:r>
            <a:r>
              <a:rPr lang="es-EC" dirty="0"/>
              <a:t>. In Marine </a:t>
            </a:r>
            <a:r>
              <a:rPr lang="es-EC" dirty="0" err="1"/>
              <a:t>Biotechnology</a:t>
            </a:r>
            <a:r>
              <a:rPr lang="es-EC" dirty="0"/>
              <a:t>. </a:t>
            </a:r>
            <a:r>
              <a:rPr lang="es-EC" dirty="0" err="1"/>
              <a:t>Pharmaceutical</a:t>
            </a:r>
            <a:r>
              <a:rPr lang="es-EC" dirty="0"/>
              <a:t> and </a:t>
            </a:r>
            <a:r>
              <a:rPr lang="es-EC" dirty="0" err="1"/>
              <a:t>Bioactive</a:t>
            </a:r>
            <a:r>
              <a:rPr lang="es-EC" dirty="0"/>
              <a:t> Natural </a:t>
            </a:r>
            <a:r>
              <a:rPr lang="es-EC" dirty="0" err="1"/>
              <a:t>Products</a:t>
            </a:r>
            <a:r>
              <a:rPr lang="es-EC" dirty="0"/>
              <a:t>. </a:t>
            </a:r>
            <a:r>
              <a:rPr lang="es-EC" dirty="0" err="1"/>
              <a:t>Edited</a:t>
            </a:r>
            <a:r>
              <a:rPr lang="es-EC" dirty="0"/>
              <a:t> </a:t>
            </a:r>
            <a:r>
              <a:rPr lang="es-EC" dirty="0" err="1"/>
              <a:t>by</a:t>
            </a:r>
            <a:r>
              <a:rPr lang="es-EC" dirty="0"/>
              <a:t> </a:t>
            </a:r>
            <a:r>
              <a:rPr lang="es-EC" dirty="0" err="1"/>
              <a:t>Attaway</a:t>
            </a:r>
            <a:r>
              <a:rPr lang="es-EC" dirty="0"/>
              <a:t> DH, </a:t>
            </a:r>
            <a:r>
              <a:rPr lang="es-EC" dirty="0" err="1"/>
              <a:t>Zaborsky</a:t>
            </a:r>
            <a:r>
              <a:rPr lang="es-EC" dirty="0"/>
              <a:t> OR, New York: </a:t>
            </a:r>
            <a:r>
              <a:rPr lang="es-EC" dirty="0" err="1"/>
              <a:t>Plenum</a:t>
            </a:r>
            <a:r>
              <a:rPr lang="es-EC" dirty="0"/>
              <a:t> </a:t>
            </a:r>
            <a:r>
              <a:rPr lang="es-EC" dirty="0" err="1"/>
              <a:t>Press</a:t>
            </a:r>
            <a:r>
              <a:rPr lang="es-EC" dirty="0"/>
              <a:t>, 1: 419-457.</a:t>
            </a:r>
            <a:br>
              <a:rPr lang="es-EC" sz="2000" dirty="0"/>
            </a:br>
            <a:br>
              <a:rPr lang="es-EC" sz="2000" dirty="0"/>
            </a:br>
            <a:r>
              <a:rPr lang="es-EC" dirty="0"/>
              <a:t>Harris, JM. 1993.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presence</a:t>
            </a:r>
            <a:r>
              <a:rPr lang="es-EC" dirty="0"/>
              <a:t>, </a:t>
            </a:r>
            <a:r>
              <a:rPr lang="es-EC" dirty="0" err="1"/>
              <a:t>nature</a:t>
            </a:r>
            <a:r>
              <a:rPr lang="es-EC" dirty="0"/>
              <a:t>, and role of </a:t>
            </a:r>
            <a:r>
              <a:rPr lang="es-EC" dirty="0" err="1"/>
              <a:t>gut</a:t>
            </a:r>
            <a:r>
              <a:rPr lang="es-EC" dirty="0"/>
              <a:t> </a:t>
            </a:r>
            <a:r>
              <a:rPr lang="es-EC" dirty="0" err="1"/>
              <a:t>microflora</a:t>
            </a:r>
            <a:r>
              <a:rPr lang="es-EC" dirty="0"/>
              <a:t> in </a:t>
            </a:r>
            <a:r>
              <a:rPr lang="es-EC" dirty="0" err="1"/>
              <a:t>aquatic</a:t>
            </a:r>
            <a:r>
              <a:rPr lang="es-EC" dirty="0"/>
              <a:t> </a:t>
            </a:r>
            <a:r>
              <a:rPr lang="es-EC" dirty="0" err="1"/>
              <a:t>invertebrates</a:t>
            </a:r>
            <a:r>
              <a:rPr lang="es-EC" dirty="0"/>
              <a:t>: a </a:t>
            </a:r>
            <a:r>
              <a:rPr lang="es-EC" dirty="0" err="1"/>
              <a:t>synthesis</a:t>
            </a:r>
            <a:r>
              <a:rPr lang="es-EC" dirty="0"/>
              <a:t>. </a:t>
            </a:r>
            <a:r>
              <a:rPr lang="es-EC" dirty="0" err="1"/>
              <a:t>Microb</a:t>
            </a:r>
            <a:r>
              <a:rPr lang="es-EC" dirty="0"/>
              <a:t>. Ecol. 25: 195-231.</a:t>
            </a:r>
            <a:br>
              <a:rPr lang="es-EC" sz="2000" dirty="0"/>
            </a:br>
            <a:endParaRPr lang="es-EC" sz="2000" dirty="0">
              <a:solidFill>
                <a:srgbClr val="58595B"/>
              </a:solidFill>
              <a:latin typeface="Istok Web"/>
            </a:endParaRPr>
          </a:p>
        </p:txBody>
      </p:sp>
    </p:spTree>
    <p:extLst>
      <p:ext uri="{BB962C8B-B14F-4D97-AF65-F5344CB8AC3E}">
        <p14:creationId xmlns:p14="http://schemas.microsoft.com/office/powerpoint/2010/main" val="2110640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3" descr="Slid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67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291</Words>
  <Application>Microsoft Office PowerPoint</Application>
  <PresentationFormat>Presentación en pantalla (4:3)</PresentationFormat>
  <Paragraphs>33</Paragraphs>
  <Slides>41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ff4</vt:lpstr>
      <vt:lpstr>Istok Web</vt:lpstr>
      <vt:lpstr>Trebuchet MS</vt:lpstr>
      <vt:lpstr>Theme64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Jose Antonio Escobar Machado</cp:lastModifiedBy>
  <cp:revision>2</cp:revision>
  <dcterms:created xsi:type="dcterms:W3CDTF">2025-05-21T14:24:06Z</dcterms:created>
  <dcterms:modified xsi:type="dcterms:W3CDTF">2025-06-04T05:32:33Z</dcterms:modified>
  <cp:category/>
  <cp:contentStatus/>
</cp:coreProperties>
</file>