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14"/>
  </p:notesMasterIdLst>
  <p:sldIdLst>
    <p:sldId id="256" r:id="rId2"/>
    <p:sldId id="270" r:id="rId3"/>
    <p:sldId id="262" r:id="rId4"/>
    <p:sldId id="263" r:id="rId5"/>
    <p:sldId id="264" r:id="rId6"/>
    <p:sldId id="265" r:id="rId7"/>
    <p:sldId id="271" r:id="rId8"/>
    <p:sldId id="272" r:id="rId9"/>
    <p:sldId id="266" r:id="rId10"/>
    <p:sldId id="267"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varScale="1">
        <p:scale>
          <a:sx n="62" d="100"/>
          <a:sy n="62" d="100"/>
        </p:scale>
        <p:origin x="80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7830D-9015-4D8F-AB25-16804DD52BD2}" type="datetimeFigureOut">
              <a:rPr lang="es-ES" smtClean="0"/>
              <a:t>21/05/2025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4D095-B6BE-4609-A59B-3C1D78807171}" type="slidenum">
              <a:rPr lang="es-ES" smtClean="0"/>
              <a:t>‹Nº›</a:t>
            </a:fld>
            <a:endParaRPr lang="es-ES"/>
          </a:p>
        </p:txBody>
      </p:sp>
    </p:spTree>
    <p:extLst>
      <p:ext uri="{BB962C8B-B14F-4D97-AF65-F5344CB8AC3E}">
        <p14:creationId xmlns:p14="http://schemas.microsoft.com/office/powerpoint/2010/main" val="3287014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8394D095-B6BE-4609-A59B-3C1D78807171}" type="slidenum">
              <a:rPr lang="es-ES" smtClean="0"/>
              <a:t>2</a:t>
            </a:fld>
            <a:endParaRPr lang="es-ES"/>
          </a:p>
        </p:txBody>
      </p:sp>
    </p:spTree>
    <p:extLst>
      <p:ext uri="{BB962C8B-B14F-4D97-AF65-F5344CB8AC3E}">
        <p14:creationId xmlns:p14="http://schemas.microsoft.com/office/powerpoint/2010/main" val="2871206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13F511DF-2978-EC47-9CAE-3754F7F461B5}" type="datetimeFigureOut">
              <a:rPr lang="es-EC" smtClean="0"/>
              <a:t>21/5/2025</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126818567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3F511DF-2978-EC47-9CAE-3754F7F461B5}" type="datetimeFigureOut">
              <a:rPr lang="es-EC" smtClean="0"/>
              <a:t>21/5/2025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77543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3F511DF-2978-EC47-9CAE-3754F7F461B5}" type="datetimeFigureOut">
              <a:rPr lang="es-EC" smtClean="0"/>
              <a:t>21/5/2025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2014260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3F511DF-2978-EC47-9CAE-3754F7F461B5}" type="datetimeFigureOut">
              <a:rPr lang="es-EC" smtClean="0"/>
              <a:t>21/5/2025</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4228718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13F511DF-2978-EC47-9CAE-3754F7F461B5}" type="datetimeFigureOut">
              <a:rPr lang="es-EC" smtClean="0"/>
              <a:t>21/5/2025</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27910337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13F511DF-2978-EC47-9CAE-3754F7F461B5}" type="datetimeFigureOut">
              <a:rPr lang="es-EC" smtClean="0"/>
              <a:t>21/5/2025</a:t>
            </a:fld>
            <a:endParaRPr lang="es-EC"/>
          </a:p>
        </p:txBody>
      </p:sp>
      <p:sp>
        <p:nvSpPr>
          <p:cNvPr id="9" name="Footer Placeholder 8"/>
          <p:cNvSpPr>
            <a:spLocks noGrp="1"/>
          </p:cNvSpPr>
          <p:nvPr>
            <p:ph type="ftr" sz="quarter" idx="11"/>
          </p:nvPr>
        </p:nvSpPr>
        <p:spPr/>
        <p:txBody>
          <a:bodyPr/>
          <a:lstStyle/>
          <a:p>
            <a:endParaRPr lang="es-EC"/>
          </a:p>
        </p:txBody>
      </p:sp>
      <p:sp>
        <p:nvSpPr>
          <p:cNvPr id="10" name="Slide Number Placeholder 9"/>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4096419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13F511DF-2978-EC47-9CAE-3754F7F461B5}" type="datetimeFigureOut">
              <a:rPr lang="es-EC" smtClean="0"/>
              <a:t>21/5/2025</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33946933-DC93-7A47-9E24-D008F891FD11}" type="slidenum">
              <a:rPr lang="es-EC" smtClean="0"/>
              <a:t>‹Nº›</a:t>
            </a:fld>
            <a:endParaRPr lang="es-EC"/>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3676766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3F511DF-2978-EC47-9CAE-3754F7F461B5}" type="datetimeFigureOut">
              <a:rPr lang="es-EC" smtClean="0"/>
              <a:t>21/5/2025</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1683447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F511DF-2978-EC47-9CAE-3754F7F461B5}" type="datetimeFigureOut">
              <a:rPr lang="es-EC" smtClean="0"/>
              <a:t>21/5/2025</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577979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3F511DF-2978-EC47-9CAE-3754F7F461B5}" type="datetimeFigureOut">
              <a:rPr lang="es-EC" smtClean="0"/>
              <a:t>21/5/2025</a:t>
            </a:fld>
            <a:endParaRPr lang="es-EC"/>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s-EC"/>
          </a:p>
        </p:txBody>
      </p:sp>
      <p:sp>
        <p:nvSpPr>
          <p:cNvPr id="7" name="Slide Number Placeholder 6"/>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4219761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3F511DF-2978-EC47-9CAE-3754F7F461B5}" type="datetimeFigureOut">
              <a:rPr lang="es-EC" smtClean="0"/>
              <a:t>21/5/2025</a:t>
            </a:fld>
            <a:endParaRPr lang="es-EC"/>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s-EC"/>
          </a:p>
        </p:txBody>
      </p:sp>
      <p:sp>
        <p:nvSpPr>
          <p:cNvPr id="7" name="Slide Number Placeholder 6"/>
          <p:cNvSpPr>
            <a:spLocks noGrp="1"/>
          </p:cNvSpPr>
          <p:nvPr>
            <p:ph type="sldNum" sz="quarter" idx="12"/>
          </p:nvPr>
        </p:nvSpPr>
        <p:spPr/>
        <p:txBody>
          <a:bodyPr/>
          <a:lstStyle/>
          <a:p>
            <a:fld id="{33946933-DC93-7A47-9E24-D008F891FD11}" type="slidenum">
              <a:rPr lang="es-EC" smtClean="0"/>
              <a:t>‹Nº›</a:t>
            </a:fld>
            <a:endParaRPr lang="es-EC"/>
          </a:p>
        </p:txBody>
      </p:sp>
    </p:spTree>
    <p:extLst>
      <p:ext uri="{BB962C8B-B14F-4D97-AF65-F5344CB8AC3E}">
        <p14:creationId xmlns:p14="http://schemas.microsoft.com/office/powerpoint/2010/main" val="182472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3F511DF-2978-EC47-9CAE-3754F7F461B5}" type="datetimeFigureOut">
              <a:rPr lang="es-EC" smtClean="0"/>
              <a:t>21/5/2025</a:t>
            </a:fld>
            <a:endParaRPr lang="es-EC"/>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EC"/>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3946933-DC93-7A47-9E24-D008F891FD11}" type="slidenum">
              <a:rPr lang="es-EC" smtClean="0"/>
              <a:t>‹Nº›</a:t>
            </a:fld>
            <a:endParaRPr lang="es-EC"/>
          </a:p>
        </p:txBody>
      </p:sp>
    </p:spTree>
    <p:extLst>
      <p:ext uri="{BB962C8B-B14F-4D97-AF65-F5344CB8AC3E}">
        <p14:creationId xmlns:p14="http://schemas.microsoft.com/office/powerpoint/2010/main" val="273797539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8AB4A6-4079-794E-B13F-F5A9467D32A9}"/>
              </a:ext>
            </a:extLst>
          </p:cNvPr>
          <p:cNvSpPr>
            <a:spLocks noGrp="1"/>
          </p:cNvSpPr>
          <p:nvPr>
            <p:ph type="ctrTitle"/>
          </p:nvPr>
        </p:nvSpPr>
        <p:spPr>
          <a:xfrm>
            <a:off x="1524000" y="1122363"/>
            <a:ext cx="9144000" cy="1168892"/>
          </a:xfrm>
        </p:spPr>
        <p:txBody>
          <a:bodyPr>
            <a:normAutofit/>
          </a:bodyPr>
          <a:lstStyle/>
          <a:p>
            <a:r>
              <a:rPr lang="es-EC" sz="4000" dirty="0"/>
              <a:t>CIENCIA AntropolÓGICA</a:t>
            </a:r>
          </a:p>
        </p:txBody>
      </p:sp>
      <p:sp>
        <p:nvSpPr>
          <p:cNvPr id="3" name="Subtítulo 2">
            <a:extLst>
              <a:ext uri="{FF2B5EF4-FFF2-40B4-BE49-F238E27FC236}">
                <a16:creationId xmlns:a16="http://schemas.microsoft.com/office/drawing/2014/main" id="{81035503-9103-0648-A31D-C76366953D4C}"/>
              </a:ext>
            </a:extLst>
          </p:cNvPr>
          <p:cNvSpPr>
            <a:spLocks noGrp="1"/>
          </p:cNvSpPr>
          <p:nvPr>
            <p:ph type="subTitle" idx="1"/>
          </p:nvPr>
        </p:nvSpPr>
        <p:spPr>
          <a:xfrm>
            <a:off x="1524000" y="2469931"/>
            <a:ext cx="9144000" cy="2787869"/>
          </a:xfrm>
        </p:spPr>
        <p:txBody>
          <a:bodyPr>
            <a:noAutofit/>
          </a:bodyPr>
          <a:lstStyle/>
          <a:p>
            <a:r>
              <a:rPr lang="es-EC" sz="3600"/>
              <a:t>.</a:t>
            </a:r>
            <a:endParaRPr lang="es-EC" sz="3600" dirty="0"/>
          </a:p>
          <a:p>
            <a:endParaRPr lang="es-EC" sz="3600" dirty="0"/>
          </a:p>
          <a:p>
            <a:r>
              <a:rPr lang="es-EC" sz="3600" i="1" dirty="0"/>
              <a:t>DOCENTE</a:t>
            </a:r>
            <a:r>
              <a:rPr lang="es-EC" sz="3600" dirty="0"/>
              <a:t>:  Juan Illicachi </a:t>
            </a:r>
          </a:p>
        </p:txBody>
      </p:sp>
    </p:spTree>
    <p:extLst>
      <p:ext uri="{BB962C8B-B14F-4D97-AF65-F5344CB8AC3E}">
        <p14:creationId xmlns:p14="http://schemas.microsoft.com/office/powerpoint/2010/main" val="426814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9D802E-68BC-1C4F-8C00-680B229E92D5}"/>
              </a:ext>
            </a:extLst>
          </p:cNvPr>
          <p:cNvSpPr>
            <a:spLocks noGrp="1"/>
          </p:cNvSpPr>
          <p:nvPr>
            <p:ph type="title"/>
          </p:nvPr>
        </p:nvSpPr>
        <p:spPr>
          <a:xfrm>
            <a:off x="1240221" y="0"/>
            <a:ext cx="9312165" cy="893852"/>
          </a:xfrm>
        </p:spPr>
        <p:txBody>
          <a:bodyPr>
            <a:normAutofit/>
          </a:bodyPr>
          <a:lstStyle/>
          <a:p>
            <a:r>
              <a:rPr lang="es-EC" dirty="0"/>
              <a:t>PROBLEMATIZACIONES: FECHA DE NACIMIENTO </a:t>
            </a:r>
          </a:p>
        </p:txBody>
      </p:sp>
      <p:sp>
        <p:nvSpPr>
          <p:cNvPr id="3" name="Marcador de contenido 2">
            <a:extLst>
              <a:ext uri="{FF2B5EF4-FFF2-40B4-BE49-F238E27FC236}">
                <a16:creationId xmlns:a16="http://schemas.microsoft.com/office/drawing/2014/main" id="{BCB800EE-63CC-7749-9E0B-1B6FD8CDA26E}"/>
              </a:ext>
            </a:extLst>
          </p:cNvPr>
          <p:cNvSpPr>
            <a:spLocks noGrp="1"/>
          </p:cNvSpPr>
          <p:nvPr>
            <p:ph idx="1"/>
          </p:nvPr>
        </p:nvSpPr>
        <p:spPr>
          <a:xfrm>
            <a:off x="0" y="893852"/>
            <a:ext cx="12192000" cy="6061752"/>
          </a:xfrm>
        </p:spPr>
        <p:txBody>
          <a:bodyPr>
            <a:noAutofit/>
          </a:bodyPr>
          <a:lstStyle/>
          <a:p>
            <a:pPr algn="just"/>
            <a:r>
              <a:rPr lang="es-EC" sz="2400" dirty="0"/>
              <a:t>Se ha repetido muchas veces que la antropología nace en el siglo XIX y que es una ciencia básicamente anglosajona, por el desarrollo notable que ha tenido en el mundo de habla inglesa. Tal afirmación debe rectificarse. </a:t>
            </a:r>
          </a:p>
          <a:p>
            <a:pPr algn="just"/>
            <a:r>
              <a:rPr lang="es-EC" sz="2400" dirty="0"/>
              <a:t> La antropología como ciencia o, al menos, como campo de conocimiento, nace cuando una sociedad se pone en contacto, escribe y reflexiona sobre las sociedades diferentes. En Occidente ya ocurrió esto cuando Grecia y Roma se pusieron en contacto con los bárbaros y hay buenas historias o antologías (Ángel Palerm 1974, Joan B. Llinares 1982, Caro Baroja 1983), que analizan bien el aporte de la antropología greco-romana): pero el caso más notable tiene lugar cuando los españoles llegan al Nuevo Mundo y conquistan, colonizan y evangelizan a los pueblos indígenas, sobre todo a las altas culturas azteca, maya e inca. Si es cierto que el marco ideológico de esa época no permitía el desarrollo de una ciencia autónoma, en el sentido que se da hoy al término, pues entonces la reflexión científica no se había  independizado de la filosofía y teología imperantes, también es cierto que hubo una descripción y una explicación de los hechos sociales, que es lo propio de la verdadera ciencia. Hay antropólogos anglosajones que no están de acuerdo con esta afirmación y así Kluckhohn en su Antropología (1949) escribe:  </a:t>
            </a:r>
          </a:p>
        </p:txBody>
      </p:sp>
    </p:spTree>
    <p:extLst>
      <p:ext uri="{BB962C8B-B14F-4D97-AF65-F5344CB8AC3E}">
        <p14:creationId xmlns:p14="http://schemas.microsoft.com/office/powerpoint/2010/main" val="2789262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8B0BF4E-D2A3-4C49-B6AE-0B4C6DBD440E}"/>
              </a:ext>
            </a:extLst>
          </p:cNvPr>
          <p:cNvSpPr>
            <a:spLocks noGrp="1"/>
          </p:cNvSpPr>
          <p:nvPr>
            <p:ph idx="1"/>
          </p:nvPr>
        </p:nvSpPr>
        <p:spPr>
          <a:xfrm>
            <a:off x="520862" y="162046"/>
            <a:ext cx="11262166" cy="6447097"/>
          </a:xfrm>
        </p:spPr>
        <p:txBody>
          <a:bodyPr>
            <a:noAutofit/>
          </a:bodyPr>
          <a:lstStyle/>
          <a:p>
            <a:pPr algn="just"/>
            <a:r>
              <a:rPr lang="es-EC" sz="2800" dirty="0"/>
              <a:t>“Aunque los antiguos aquí y allá mostraron que valía la pena ocuparse de los tipos y costumbres de los hombres, fueron los viajes y las exploraciones a partir del siglo XV los que estimularon los estudios de variabilidad humana. Los contrastes observados con el compacto mundo medieval hicieron necesaria la antropología. Por útiles que los escritos de este período (por ejemplo, las descripciones de viajes de Pedro Mártir), </a:t>
            </a:r>
            <a:r>
              <a:rPr lang="es-EC" sz="2800" dirty="0">
                <a:highlight>
                  <a:srgbClr val="FFFF00"/>
                </a:highlight>
              </a:rPr>
              <a:t>no</a:t>
            </a:r>
            <a:r>
              <a:rPr lang="es-EC" sz="2800" dirty="0"/>
              <a:t> pueden considerarse como </a:t>
            </a:r>
            <a:r>
              <a:rPr lang="es-EC" sz="2800" dirty="0">
                <a:highlight>
                  <a:srgbClr val="FFFF00"/>
                </a:highlight>
              </a:rPr>
              <a:t>documentos científicos</a:t>
            </a:r>
            <a:r>
              <a:rPr lang="es-EC" sz="2800" dirty="0"/>
              <a:t>. Con frecuencia </a:t>
            </a:r>
            <a:r>
              <a:rPr lang="es-EC" sz="2800" dirty="0">
                <a:highlight>
                  <a:srgbClr val="FFFF00"/>
                </a:highlight>
              </a:rPr>
              <a:t>fantásticos</a:t>
            </a:r>
            <a:r>
              <a:rPr lang="es-EC" sz="2800" dirty="0"/>
              <a:t>, se escribieron para divertir o con fines prácticos. Las relaciones minuciosas de observadores de primera mano se mezclaban con </a:t>
            </a:r>
            <a:r>
              <a:rPr lang="es-EC" sz="2800" dirty="0">
                <a:highlight>
                  <a:srgbClr val="FFFF00"/>
                </a:highlight>
              </a:rPr>
              <a:t>anécdotas</a:t>
            </a:r>
            <a:r>
              <a:rPr lang="es-EC" sz="2800" dirty="0"/>
              <a:t> embellecidas y a menudo de segunda procedencia. Ni los autores ni los observadores tenían una instrucción especial para interpretar o registrar lo que veían. Contemplaban a otros pueblos y sus costumbres a través de lentes toscos y deformadores, fabricados con todos los prejuicios y todas las ideas preconcebidas de los europeos cristianos” (Kluckhohn, 965: 13). </a:t>
            </a:r>
          </a:p>
        </p:txBody>
      </p:sp>
    </p:spTree>
    <p:extLst>
      <p:ext uri="{BB962C8B-B14F-4D97-AF65-F5344CB8AC3E}">
        <p14:creationId xmlns:p14="http://schemas.microsoft.com/office/powerpoint/2010/main" val="3873927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7AF973F-730A-2E45-95CA-B13E9DCFA836}"/>
              </a:ext>
            </a:extLst>
          </p:cNvPr>
          <p:cNvSpPr>
            <a:spLocks noGrp="1"/>
          </p:cNvSpPr>
          <p:nvPr>
            <p:ph idx="1"/>
          </p:nvPr>
        </p:nvSpPr>
        <p:spPr>
          <a:xfrm>
            <a:off x="1" y="210206"/>
            <a:ext cx="11508828" cy="6509093"/>
          </a:xfrm>
        </p:spPr>
        <p:txBody>
          <a:bodyPr>
            <a:noAutofit/>
          </a:bodyPr>
          <a:lstStyle/>
          <a:p>
            <a:pPr algn="just"/>
            <a:r>
              <a:rPr lang="es-EC" sz="2800" dirty="0"/>
              <a:t>Pero no se explica por qué Kluckhohn habla solo de Pedro Mártir de Anglería, quien no estuvo en contacto con los indígenas por no haber venido nunca a América.  No se refiere a otros muchos ejemplos. </a:t>
            </a:r>
          </a:p>
          <a:p>
            <a:pPr algn="just"/>
            <a:r>
              <a:rPr lang="es-EC" sz="2800" dirty="0"/>
              <a:t>Entre éstos, ocupa un lugar central el franciscano Bernadino de Sahagún, autor de la Relación de las cosas de la Nueva España (1985), una clásica etnografía escrita en náhuatl, lengua de sus informantes, y en castellano, lo que la hace un caso único de la historia de la disciplina. </a:t>
            </a:r>
          </a:p>
          <a:p>
            <a:pPr algn="just"/>
            <a:r>
              <a:rPr lang="es-EC" sz="2800" dirty="0"/>
              <a:t>En el tomo primero, </a:t>
            </a:r>
            <a:r>
              <a:rPr lang="es-EC" sz="2800" b="1" dirty="0"/>
              <a:t>La antropología indigenista</a:t>
            </a:r>
            <a:r>
              <a:rPr lang="es-EC" sz="2800" dirty="0"/>
              <a:t>, creo haber probado suficientemente que la reflexión de muchos </a:t>
            </a:r>
            <a:r>
              <a:rPr lang="es-EC" sz="2800" b="1" dirty="0"/>
              <a:t>cronistas sobre las sociedades indígenas de México y Perú </a:t>
            </a:r>
            <a:r>
              <a:rPr lang="es-EC" sz="2800" dirty="0"/>
              <a:t>puede considerarse verdadera antropología, a pesar de los errores que hubo en la descripción e interpretación de los hechos sociales, errores que muchas veces no fueron mayores que de los antropólogos evolucionistas, a los que los historiadores de esta disciplina consideran verdaderos antropólogos.</a:t>
            </a:r>
          </a:p>
        </p:txBody>
      </p:sp>
    </p:spTree>
    <p:extLst>
      <p:ext uri="{BB962C8B-B14F-4D97-AF65-F5344CB8AC3E}">
        <p14:creationId xmlns:p14="http://schemas.microsoft.com/office/powerpoint/2010/main" val="383619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7EF3D7-47AA-4541-BFED-F0184AC3CCE9}"/>
              </a:ext>
            </a:extLst>
          </p:cNvPr>
          <p:cNvSpPr>
            <a:spLocks noGrp="1"/>
          </p:cNvSpPr>
          <p:nvPr>
            <p:ph type="title"/>
          </p:nvPr>
        </p:nvSpPr>
        <p:spPr>
          <a:xfrm>
            <a:off x="1345324" y="104172"/>
            <a:ext cx="9207062" cy="775504"/>
          </a:xfrm>
        </p:spPr>
        <p:txBody>
          <a:bodyPr/>
          <a:lstStyle/>
          <a:p>
            <a:r>
              <a:rPr lang="es-ES" dirty="0"/>
              <a:t>¿Quién </a:t>
            </a:r>
            <a:r>
              <a:rPr lang="es-ES" dirty="0" err="1"/>
              <a:t>acuñÓ</a:t>
            </a:r>
            <a:r>
              <a:rPr lang="es-ES" dirty="0"/>
              <a:t> la palabra antropología?</a:t>
            </a:r>
            <a:endParaRPr lang="es-EC" dirty="0"/>
          </a:p>
        </p:txBody>
      </p:sp>
      <p:sp>
        <p:nvSpPr>
          <p:cNvPr id="3" name="Marcador de contenido 2">
            <a:extLst>
              <a:ext uri="{FF2B5EF4-FFF2-40B4-BE49-F238E27FC236}">
                <a16:creationId xmlns:a16="http://schemas.microsoft.com/office/drawing/2014/main" id="{F6F838E3-AF2E-1445-9C34-BC8FC1A7E65A}"/>
              </a:ext>
            </a:extLst>
          </p:cNvPr>
          <p:cNvSpPr>
            <a:spLocks noGrp="1"/>
          </p:cNvSpPr>
          <p:nvPr>
            <p:ph idx="1"/>
          </p:nvPr>
        </p:nvSpPr>
        <p:spPr>
          <a:xfrm>
            <a:off x="557048" y="966952"/>
            <a:ext cx="10636469" cy="5786876"/>
          </a:xfrm>
        </p:spPr>
        <p:txBody>
          <a:bodyPr>
            <a:normAutofit lnSpcReduction="10000"/>
          </a:bodyPr>
          <a:lstStyle/>
          <a:p>
            <a:r>
              <a:rPr lang="es-ES_tradnl" sz="2400" dirty="0"/>
              <a:t>El término Antropología fue acuñado por Otto </a:t>
            </a:r>
            <a:r>
              <a:rPr lang="es-ES_tradnl" sz="2400" dirty="0" err="1"/>
              <a:t>Casmann</a:t>
            </a:r>
            <a:r>
              <a:rPr lang="es-ES_tradnl" sz="2400" dirty="0"/>
              <a:t> en 1596. La Antropología se constituyó como disciplina, durante la segunda mitad del siglo XIX. </a:t>
            </a:r>
            <a:endParaRPr lang="es-EC" sz="2400" dirty="0"/>
          </a:p>
          <a:p>
            <a:r>
              <a:rPr lang="es-ES_tradnl" sz="2400" dirty="0"/>
              <a:t>Uno de los factores que favoreció su aparición fue la difusión de la </a:t>
            </a:r>
            <a:r>
              <a:rPr lang="es-ES_tradnl" sz="2400" b="1" dirty="0"/>
              <a:t>teoría de la evolución, </a:t>
            </a:r>
            <a:r>
              <a:rPr lang="es-ES_tradnl" sz="2400" dirty="0"/>
              <a:t>que en el campo de los estudios sobre la sociedad dio origen al evolucionismo social. </a:t>
            </a:r>
            <a:endParaRPr lang="es-EC" sz="2400" dirty="0"/>
          </a:p>
          <a:p>
            <a:r>
              <a:rPr lang="es-ES_tradnl" sz="2400" dirty="0"/>
              <a:t>Los primeros antropólogos: Herbert Spencer, Lewin Henry Morgan, Edward Taylor. </a:t>
            </a:r>
            <a:endParaRPr lang="es-EC" sz="2400" dirty="0"/>
          </a:p>
          <a:p>
            <a:r>
              <a:rPr lang="es-ES_tradnl" sz="2400" dirty="0"/>
              <a:t>Los primeros antropólogos pensaban que, así como las especies evolucionaban de organismos sencillos a otros más complejos, las sociedades y las culturas de los humanos debían seguir el mismo proceso de evolución hasta producir estructuras complejas, propiamente sociedad. </a:t>
            </a:r>
            <a:endParaRPr lang="es-EC" sz="2400" dirty="0"/>
          </a:p>
          <a:p>
            <a:r>
              <a:rPr lang="es-ES_tradnl" sz="2400" dirty="0"/>
              <a:t>Varios de los antropólogos pioneros eran abogados de profesión.  </a:t>
            </a:r>
            <a:endParaRPr lang="es-EC" sz="2400" dirty="0"/>
          </a:p>
          <a:p>
            <a:r>
              <a:rPr lang="es-ES_tradnl" sz="2400" dirty="0"/>
              <a:t>La reflexión sobre la sociedad, el hombre y su comportamiento tiene sus antecedentes desde la Antigüedad Clásica, a través del pensamiento de los grandes filósofos, especialmente el griego Heródoto, considerado el padre de la Historia y la antropología.  </a:t>
            </a:r>
            <a:endParaRPr lang="es-EC" sz="2400" dirty="0"/>
          </a:p>
          <a:p>
            <a:endParaRPr lang="es-EC" dirty="0"/>
          </a:p>
        </p:txBody>
      </p:sp>
    </p:spTree>
    <p:extLst>
      <p:ext uri="{BB962C8B-B14F-4D97-AF65-F5344CB8AC3E}">
        <p14:creationId xmlns:p14="http://schemas.microsoft.com/office/powerpoint/2010/main" val="1057283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EBFFD5-58F8-4E4C-9515-764B186A482A}"/>
              </a:ext>
            </a:extLst>
          </p:cNvPr>
          <p:cNvSpPr>
            <a:spLocks noGrp="1"/>
          </p:cNvSpPr>
          <p:nvPr>
            <p:ph type="title"/>
          </p:nvPr>
        </p:nvSpPr>
        <p:spPr/>
        <p:txBody>
          <a:bodyPr>
            <a:noAutofit/>
          </a:bodyPr>
          <a:lstStyle/>
          <a:p>
            <a:r>
              <a:rPr lang="es-EC" sz="3600" dirty="0"/>
              <a:t>Concepto etimológico </a:t>
            </a:r>
            <a:br>
              <a:rPr lang="es-EC" sz="3600" dirty="0"/>
            </a:br>
            <a:r>
              <a:rPr lang="es-EC" sz="3600" dirty="0"/>
              <a:t>antropología</a:t>
            </a:r>
          </a:p>
        </p:txBody>
      </p:sp>
      <p:sp>
        <p:nvSpPr>
          <p:cNvPr id="3" name="Marcador de contenido 2">
            <a:extLst>
              <a:ext uri="{FF2B5EF4-FFF2-40B4-BE49-F238E27FC236}">
                <a16:creationId xmlns:a16="http://schemas.microsoft.com/office/drawing/2014/main" id="{6B84031F-D904-1D45-B7A4-35E46EF6778A}"/>
              </a:ext>
            </a:extLst>
          </p:cNvPr>
          <p:cNvSpPr>
            <a:spLocks noGrp="1"/>
          </p:cNvSpPr>
          <p:nvPr>
            <p:ph idx="1"/>
          </p:nvPr>
        </p:nvSpPr>
        <p:spPr>
          <a:xfrm>
            <a:off x="780836" y="2517169"/>
            <a:ext cx="10613204" cy="3914453"/>
          </a:xfrm>
        </p:spPr>
        <p:txBody>
          <a:bodyPr>
            <a:normAutofit/>
          </a:bodyPr>
          <a:lstStyle/>
          <a:p>
            <a:pPr algn="just"/>
            <a:r>
              <a:rPr lang="es-ES" sz="3500" dirty="0"/>
              <a:t>La palabra Antropología proviene del vocablo griego: </a:t>
            </a:r>
            <a:r>
              <a:rPr lang="es-ES" sz="3500" i="1" dirty="0" err="1"/>
              <a:t>anthropos</a:t>
            </a:r>
            <a:r>
              <a:rPr lang="es-ES" sz="3500" dirty="0"/>
              <a:t>, que significa:  </a:t>
            </a:r>
            <a:r>
              <a:rPr lang="es-ES" sz="3500" i="1" dirty="0"/>
              <a:t>hombre</a:t>
            </a:r>
            <a:r>
              <a:rPr lang="es-ES" sz="3500" dirty="0"/>
              <a:t> o </a:t>
            </a:r>
            <a:r>
              <a:rPr lang="es-ES" sz="3500" i="1" dirty="0"/>
              <a:t>humano</a:t>
            </a:r>
            <a:r>
              <a:rPr lang="es-ES" sz="3500" dirty="0"/>
              <a:t>, y </a:t>
            </a:r>
            <a:r>
              <a:rPr lang="es-ES" sz="3500" i="1" dirty="0"/>
              <a:t>logos</a:t>
            </a:r>
            <a:r>
              <a:rPr lang="es-ES" sz="3500" dirty="0"/>
              <a:t> que significa: </a:t>
            </a:r>
            <a:r>
              <a:rPr lang="es-ES" sz="3500" i="1" dirty="0"/>
              <a:t>conocimiento</a:t>
            </a:r>
            <a:r>
              <a:rPr lang="es-ES" sz="3500" dirty="0"/>
              <a:t> o </a:t>
            </a:r>
            <a:r>
              <a:rPr lang="es-ES" sz="3500" i="1" dirty="0"/>
              <a:t>ciencia</a:t>
            </a:r>
            <a:r>
              <a:rPr lang="es-ES" sz="3500" dirty="0"/>
              <a:t>.  A partir de esta composición se define   la antropología como la ciencia o conocimiento del hombre o de lo humano. </a:t>
            </a:r>
            <a:endParaRPr lang="es-EC" sz="3500" dirty="0"/>
          </a:p>
          <a:p>
            <a:endParaRPr lang="es-EC" dirty="0"/>
          </a:p>
        </p:txBody>
      </p:sp>
    </p:spTree>
    <p:extLst>
      <p:ext uri="{BB962C8B-B14F-4D97-AF65-F5344CB8AC3E}">
        <p14:creationId xmlns:p14="http://schemas.microsoft.com/office/powerpoint/2010/main" val="898261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851157-6100-B949-882B-21FADD7B4483}"/>
              </a:ext>
            </a:extLst>
          </p:cNvPr>
          <p:cNvSpPr>
            <a:spLocks noGrp="1"/>
          </p:cNvSpPr>
          <p:nvPr>
            <p:ph type="title"/>
          </p:nvPr>
        </p:nvSpPr>
        <p:spPr/>
        <p:txBody>
          <a:bodyPr>
            <a:noAutofit/>
          </a:bodyPr>
          <a:lstStyle/>
          <a:p>
            <a:r>
              <a:rPr lang="es-EC" sz="4000" dirty="0"/>
              <a:t>Definición estructural de la antropología</a:t>
            </a:r>
          </a:p>
        </p:txBody>
      </p:sp>
      <p:sp>
        <p:nvSpPr>
          <p:cNvPr id="3" name="Marcador de contenido 2">
            <a:extLst>
              <a:ext uri="{FF2B5EF4-FFF2-40B4-BE49-F238E27FC236}">
                <a16:creationId xmlns:a16="http://schemas.microsoft.com/office/drawing/2014/main" id="{E2B7C291-92EA-0D4E-8395-7EF1E07C244E}"/>
              </a:ext>
            </a:extLst>
          </p:cNvPr>
          <p:cNvSpPr>
            <a:spLocks noGrp="1"/>
          </p:cNvSpPr>
          <p:nvPr>
            <p:ph idx="1"/>
          </p:nvPr>
        </p:nvSpPr>
        <p:spPr>
          <a:xfrm>
            <a:off x="924674" y="2638044"/>
            <a:ext cx="10284432" cy="3101983"/>
          </a:xfrm>
        </p:spPr>
        <p:txBody>
          <a:bodyPr>
            <a:noAutofit/>
          </a:bodyPr>
          <a:lstStyle/>
          <a:p>
            <a:pPr algn="just"/>
            <a:r>
              <a:rPr lang="es-ES" sz="3600" dirty="0"/>
              <a:t>Phillip Conrad (2011), la antropología está tanto en las ciencias como en las humanidades. Como ciencia, la antropología se apoya en la observación sistemática, el registro cuidadoso y el análisis basado en la evidencia. Los antropólogos aplican estas herramientas del método científico para efectuar el estudio de las culturas humanas. </a:t>
            </a:r>
            <a:endParaRPr lang="es-EC" sz="3600" dirty="0"/>
          </a:p>
        </p:txBody>
      </p:sp>
    </p:spTree>
    <p:extLst>
      <p:ext uri="{BB962C8B-B14F-4D97-AF65-F5344CB8AC3E}">
        <p14:creationId xmlns:p14="http://schemas.microsoft.com/office/powerpoint/2010/main" val="56636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ABF732-2B9C-F64E-91F1-9F4EBEBC621A}"/>
              </a:ext>
            </a:extLst>
          </p:cNvPr>
          <p:cNvSpPr>
            <a:spLocks noGrp="1"/>
          </p:cNvSpPr>
          <p:nvPr>
            <p:ph type="title"/>
          </p:nvPr>
        </p:nvSpPr>
        <p:spPr/>
        <p:txBody>
          <a:bodyPr>
            <a:noAutofit/>
          </a:bodyPr>
          <a:lstStyle/>
          <a:p>
            <a:r>
              <a:rPr lang="es-EC" sz="3600" dirty="0"/>
              <a:t>Definición estructural de la antropología</a:t>
            </a:r>
          </a:p>
        </p:txBody>
      </p:sp>
      <p:sp>
        <p:nvSpPr>
          <p:cNvPr id="3" name="Marcador de contenido 2">
            <a:extLst>
              <a:ext uri="{FF2B5EF4-FFF2-40B4-BE49-F238E27FC236}">
                <a16:creationId xmlns:a16="http://schemas.microsoft.com/office/drawing/2014/main" id="{E65118BB-53D7-AE4E-B4DD-F1BDA6959693}"/>
              </a:ext>
            </a:extLst>
          </p:cNvPr>
          <p:cNvSpPr>
            <a:spLocks noGrp="1"/>
          </p:cNvSpPr>
          <p:nvPr>
            <p:ph idx="1"/>
          </p:nvPr>
        </p:nvSpPr>
        <p:spPr>
          <a:xfrm>
            <a:off x="852755" y="2638044"/>
            <a:ext cx="10263883" cy="3495628"/>
          </a:xfrm>
        </p:spPr>
        <p:txBody>
          <a:bodyPr>
            <a:noAutofit/>
          </a:bodyPr>
          <a:lstStyle/>
          <a:p>
            <a:pPr algn="just"/>
            <a:r>
              <a:rPr lang="es-ES" sz="3600" dirty="0"/>
              <a:t>Manuel Marzal (1998) la antropología es la ciencia social que estudia el funcionamiento y la evolución de las otras sociedades; esta ciencia recoge su información, sobre todo, por medio de la observación participante y la analiza, sobre todo, con el método comparativo. </a:t>
            </a:r>
            <a:endParaRPr lang="es-EC" sz="3600" dirty="0"/>
          </a:p>
        </p:txBody>
      </p:sp>
    </p:spTree>
    <p:extLst>
      <p:ext uri="{BB962C8B-B14F-4D97-AF65-F5344CB8AC3E}">
        <p14:creationId xmlns:p14="http://schemas.microsoft.com/office/powerpoint/2010/main" val="2450895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4E5A3B-EB33-BA42-94EC-936C6E92E33E}"/>
              </a:ext>
            </a:extLst>
          </p:cNvPr>
          <p:cNvSpPr>
            <a:spLocks noGrp="1"/>
          </p:cNvSpPr>
          <p:nvPr>
            <p:ph type="title"/>
          </p:nvPr>
        </p:nvSpPr>
        <p:spPr>
          <a:xfrm>
            <a:off x="1356189" y="359597"/>
            <a:ext cx="9380305" cy="1793816"/>
          </a:xfrm>
        </p:spPr>
        <p:txBody>
          <a:bodyPr>
            <a:noAutofit/>
          </a:bodyPr>
          <a:lstStyle/>
          <a:p>
            <a:r>
              <a:rPr lang="es-EC" sz="4400" dirty="0"/>
              <a:t>Definición estructural de la antropología</a:t>
            </a:r>
          </a:p>
        </p:txBody>
      </p:sp>
      <p:sp>
        <p:nvSpPr>
          <p:cNvPr id="3" name="Marcador de contenido 2">
            <a:extLst>
              <a:ext uri="{FF2B5EF4-FFF2-40B4-BE49-F238E27FC236}">
                <a16:creationId xmlns:a16="http://schemas.microsoft.com/office/drawing/2014/main" id="{1575A0CD-8E34-EE4B-83E7-7DEB80751EB4}"/>
              </a:ext>
            </a:extLst>
          </p:cNvPr>
          <p:cNvSpPr>
            <a:spLocks noGrp="1"/>
          </p:cNvSpPr>
          <p:nvPr>
            <p:ph idx="1"/>
          </p:nvPr>
        </p:nvSpPr>
        <p:spPr>
          <a:xfrm>
            <a:off x="113016" y="2280863"/>
            <a:ext cx="12078984" cy="3459165"/>
          </a:xfrm>
        </p:spPr>
        <p:txBody>
          <a:bodyPr>
            <a:noAutofit/>
          </a:bodyPr>
          <a:lstStyle/>
          <a:p>
            <a:pPr algn="just"/>
            <a:r>
              <a:rPr lang="es-ES" sz="4000" dirty="0"/>
              <a:t>“La antropología es el estudio compartido de la humanidad; sus objetivos son descubrir, analizar y explicar tanto las similitudes como las diferencias entre los grupos humanos” (Nanda, 1994: 9)</a:t>
            </a:r>
            <a:r>
              <a:rPr lang="es-EC" sz="4000" dirty="0"/>
              <a:t>. </a:t>
            </a:r>
          </a:p>
        </p:txBody>
      </p:sp>
    </p:spTree>
    <p:extLst>
      <p:ext uri="{BB962C8B-B14F-4D97-AF65-F5344CB8AC3E}">
        <p14:creationId xmlns:p14="http://schemas.microsoft.com/office/powerpoint/2010/main" val="3280002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B8624D-FBAB-4F54-8567-1642DAED0AB3}"/>
              </a:ext>
            </a:extLst>
          </p:cNvPr>
          <p:cNvSpPr>
            <a:spLocks noGrp="1"/>
          </p:cNvSpPr>
          <p:nvPr>
            <p:ph type="title"/>
          </p:nvPr>
        </p:nvSpPr>
        <p:spPr>
          <a:xfrm>
            <a:off x="2035927" y="0"/>
            <a:ext cx="7729728" cy="1188720"/>
          </a:xfrm>
        </p:spPr>
        <p:txBody>
          <a:bodyPr>
            <a:normAutofit/>
          </a:bodyPr>
          <a:lstStyle/>
          <a:p>
            <a:r>
              <a:rPr lang="es-ES" sz="4000" dirty="0"/>
              <a:t>Clifford GEERTZ</a:t>
            </a:r>
          </a:p>
        </p:txBody>
      </p:sp>
      <p:sp>
        <p:nvSpPr>
          <p:cNvPr id="3" name="Marcador de contenido 2">
            <a:extLst>
              <a:ext uri="{FF2B5EF4-FFF2-40B4-BE49-F238E27FC236}">
                <a16:creationId xmlns:a16="http://schemas.microsoft.com/office/drawing/2014/main" id="{2AB4F9C7-4F0B-431D-B3D6-58AE8E4B39C8}"/>
              </a:ext>
            </a:extLst>
          </p:cNvPr>
          <p:cNvSpPr>
            <a:spLocks noGrp="1"/>
          </p:cNvSpPr>
          <p:nvPr>
            <p:ph idx="1"/>
          </p:nvPr>
        </p:nvSpPr>
        <p:spPr>
          <a:xfrm>
            <a:off x="0" y="2229492"/>
            <a:ext cx="12192000" cy="4628508"/>
          </a:xfrm>
        </p:spPr>
        <p:txBody>
          <a:bodyPr>
            <a:normAutofit/>
          </a:bodyPr>
          <a:lstStyle/>
          <a:p>
            <a:pPr algn="just"/>
            <a:r>
              <a:rPr lang="es-ES" sz="4000" dirty="0"/>
              <a:t>Clifford Geertz (1973), emplea la palabra antropología como equivalente a la etnografía o a obras de base etnográfica (…). Propone y elabora un concepto esencialmente semiótico de cultura. La antropología se cultiva como una interpretativa que no puede reclamar para sí las supuestas capacidades de predicción y verificación de la ciencia positiva. </a:t>
            </a:r>
          </a:p>
          <a:p>
            <a:endParaRPr lang="es-ES" dirty="0"/>
          </a:p>
        </p:txBody>
      </p:sp>
    </p:spTree>
    <p:extLst>
      <p:ext uri="{BB962C8B-B14F-4D97-AF65-F5344CB8AC3E}">
        <p14:creationId xmlns:p14="http://schemas.microsoft.com/office/powerpoint/2010/main" val="2163924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2904DD-F1B8-43F6-882B-E68E32896488}"/>
              </a:ext>
            </a:extLst>
          </p:cNvPr>
          <p:cNvSpPr>
            <a:spLocks noGrp="1"/>
          </p:cNvSpPr>
          <p:nvPr>
            <p:ph type="title"/>
          </p:nvPr>
        </p:nvSpPr>
        <p:spPr>
          <a:xfrm>
            <a:off x="113016" y="-102742"/>
            <a:ext cx="12078984" cy="1469204"/>
          </a:xfrm>
        </p:spPr>
        <p:txBody>
          <a:bodyPr>
            <a:normAutofit/>
          </a:bodyPr>
          <a:lstStyle/>
          <a:p>
            <a:r>
              <a:rPr lang="es-ES" sz="4000" dirty="0"/>
              <a:t>Claude </a:t>
            </a:r>
            <a:r>
              <a:rPr lang="es-ES" sz="4000" dirty="0" err="1"/>
              <a:t>LéVI</a:t>
            </a:r>
            <a:r>
              <a:rPr lang="es-ES" sz="4000" dirty="0"/>
              <a:t>-STRAUSS</a:t>
            </a:r>
          </a:p>
        </p:txBody>
      </p:sp>
      <p:sp>
        <p:nvSpPr>
          <p:cNvPr id="3" name="Marcador de contenido 2">
            <a:extLst>
              <a:ext uri="{FF2B5EF4-FFF2-40B4-BE49-F238E27FC236}">
                <a16:creationId xmlns:a16="http://schemas.microsoft.com/office/drawing/2014/main" id="{9D5E21FC-4E14-4C25-827A-96883E4CFCA7}"/>
              </a:ext>
            </a:extLst>
          </p:cNvPr>
          <p:cNvSpPr>
            <a:spLocks noGrp="1"/>
          </p:cNvSpPr>
          <p:nvPr>
            <p:ph idx="1"/>
          </p:nvPr>
        </p:nvSpPr>
        <p:spPr>
          <a:xfrm>
            <a:off x="1" y="1787704"/>
            <a:ext cx="12192000" cy="4982966"/>
          </a:xfrm>
        </p:spPr>
        <p:txBody>
          <a:bodyPr/>
          <a:lstStyle/>
          <a:p>
            <a:pPr algn="just"/>
            <a:r>
              <a:rPr lang="es-ES" sz="3600" dirty="0"/>
              <a:t>Lévi-Strauss (1987): la antropología debe buscar las estructuras que hay tras los hechos sociales, los fundamentos inconscientes de la vida social.  La antropología estructural de Lévi-Strauss define a la cultura como un sistema de comunicación regido por el intercambio de los valores más preciados de la humanidad: las palabras, es decir, el lenguaje; las mujeres, lo que implica el sistema de parentesco y los bienes materiales, que representan los sistemas económicos. </a:t>
            </a:r>
          </a:p>
          <a:p>
            <a:endParaRPr lang="es-ES" dirty="0"/>
          </a:p>
        </p:txBody>
      </p:sp>
    </p:spTree>
    <p:extLst>
      <p:ext uri="{BB962C8B-B14F-4D97-AF65-F5344CB8AC3E}">
        <p14:creationId xmlns:p14="http://schemas.microsoft.com/office/powerpoint/2010/main" val="3740155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C6EBE6-C0B5-A147-986E-E7C8DB8098B6}"/>
              </a:ext>
            </a:extLst>
          </p:cNvPr>
          <p:cNvSpPr>
            <a:spLocks noGrp="1"/>
          </p:cNvSpPr>
          <p:nvPr>
            <p:ph type="title"/>
          </p:nvPr>
        </p:nvSpPr>
        <p:spPr>
          <a:xfrm>
            <a:off x="1602769" y="51371"/>
            <a:ext cx="8543030" cy="2389718"/>
          </a:xfrm>
        </p:spPr>
        <p:txBody>
          <a:bodyPr>
            <a:normAutofit/>
          </a:bodyPr>
          <a:lstStyle/>
          <a:p>
            <a:r>
              <a:rPr lang="es-EC" sz="4000" dirty="0"/>
              <a:t>Definición estructural de la antropología</a:t>
            </a:r>
          </a:p>
        </p:txBody>
      </p:sp>
      <p:sp>
        <p:nvSpPr>
          <p:cNvPr id="3" name="Marcador de contenido 2">
            <a:extLst>
              <a:ext uri="{FF2B5EF4-FFF2-40B4-BE49-F238E27FC236}">
                <a16:creationId xmlns:a16="http://schemas.microsoft.com/office/drawing/2014/main" id="{7D5D3E0D-FA60-0947-B40D-0248C8442ACA}"/>
              </a:ext>
            </a:extLst>
          </p:cNvPr>
          <p:cNvSpPr>
            <a:spLocks noGrp="1"/>
          </p:cNvSpPr>
          <p:nvPr>
            <p:ph idx="1"/>
          </p:nvPr>
        </p:nvSpPr>
        <p:spPr>
          <a:xfrm>
            <a:off x="0" y="2638044"/>
            <a:ext cx="12192000" cy="4219956"/>
          </a:xfrm>
        </p:spPr>
        <p:txBody>
          <a:bodyPr>
            <a:noAutofit/>
          </a:bodyPr>
          <a:lstStyle/>
          <a:p>
            <a:pPr algn="just"/>
            <a:r>
              <a:rPr lang="es-ES" sz="4000" dirty="0"/>
              <a:t>Marvin Harris define a la antropología como “el estudio de la humanidad, de los pueblos antiguos y modernos y de sus estilos de vida” (2009: 13). Mientras la dupla Marc </a:t>
            </a:r>
            <a:r>
              <a:rPr lang="es-ES" sz="4000" dirty="0" err="1"/>
              <a:t>Augé</a:t>
            </a:r>
            <a:r>
              <a:rPr lang="es-ES" sz="4000" dirty="0"/>
              <a:t> y Jean-Paul </a:t>
            </a:r>
            <a:r>
              <a:rPr lang="es-ES" sz="4000" dirty="0" err="1"/>
              <a:t>Colleyn</a:t>
            </a:r>
            <a:r>
              <a:rPr lang="es-ES" sz="4000" dirty="0"/>
              <a:t> (2012) designan la antropología como “el estudio del hombre en general”. </a:t>
            </a:r>
            <a:endParaRPr lang="es-EC" sz="4000" dirty="0"/>
          </a:p>
        </p:txBody>
      </p:sp>
    </p:spTree>
    <p:extLst>
      <p:ext uri="{BB962C8B-B14F-4D97-AF65-F5344CB8AC3E}">
        <p14:creationId xmlns:p14="http://schemas.microsoft.com/office/powerpoint/2010/main" val="1486575191"/>
      </p:ext>
    </p:extLst>
  </p:cSld>
  <p:clrMapOvr>
    <a:masterClrMapping/>
  </p:clrMapOvr>
</p:sld>
</file>

<file path=ppt/theme/theme1.xml><?xml version="1.0" encoding="utf-8"?>
<a:theme xmlns:a="http://schemas.openxmlformats.org/drawingml/2006/main" name="Paquete">
  <a:themeElements>
    <a:clrScheme name="Paquete">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{017FEA53-6FCE-3440-9221-CF2A36D37144}tf10001120</Template>
  <TotalTime>923</TotalTime>
  <Words>1189</Words>
  <Application>Microsoft Office PowerPoint</Application>
  <PresentationFormat>Panorámica</PresentationFormat>
  <Paragraphs>33</Paragraphs>
  <Slides>12</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Gill Sans MT</vt:lpstr>
      <vt:lpstr>Paquete</vt:lpstr>
      <vt:lpstr>CIENCIA AntropolÓGICA</vt:lpstr>
      <vt:lpstr>¿Quién acuñÓ la palabra antropología?</vt:lpstr>
      <vt:lpstr>Concepto etimológico  antropología</vt:lpstr>
      <vt:lpstr>Definición estructural de la antropología</vt:lpstr>
      <vt:lpstr>Definición estructural de la antropología</vt:lpstr>
      <vt:lpstr>Definición estructural de la antropología</vt:lpstr>
      <vt:lpstr>Clifford GEERTZ</vt:lpstr>
      <vt:lpstr>Claude LéVI-STRAUSS</vt:lpstr>
      <vt:lpstr>Definición estructural de la antropología</vt:lpstr>
      <vt:lpstr>PROBLEMATIZACIONES: FECHA DE NACIMIENTO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FILOSOFIA</dc:title>
  <dc:creator>Microsoft Office User</dc:creator>
  <cp:lastModifiedBy>Juan Illicachi Guzñay</cp:lastModifiedBy>
  <cp:revision>75</cp:revision>
  <dcterms:created xsi:type="dcterms:W3CDTF">2020-04-24T17:51:31Z</dcterms:created>
  <dcterms:modified xsi:type="dcterms:W3CDTF">2025-05-21T05:06:43Z</dcterms:modified>
</cp:coreProperties>
</file>