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0" r:id="rId6"/>
    <p:sldId id="344" r:id="rId7"/>
    <p:sldId id="345" r:id="rId8"/>
    <p:sldId id="346" r:id="rId9"/>
    <p:sldId id="347" r:id="rId10"/>
    <p:sldId id="337" r:id="rId11"/>
    <p:sldId id="355" r:id="rId12"/>
    <p:sldId id="356" r:id="rId13"/>
    <p:sldId id="358" r:id="rId14"/>
    <p:sldId id="357" r:id="rId15"/>
    <p:sldId id="359" r:id="rId16"/>
    <p:sldId id="360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A9D01-FD47-4855-94A1-11A66D0D86A1}" v="8" dt="2025-06-03T19:17:36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74" autoAdjust="0"/>
  </p:normalViewPr>
  <p:slideViewPr>
    <p:cSldViewPr snapToGrid="0" showGuides="1">
      <p:cViewPr varScale="1">
        <p:scale>
          <a:sx n="79" d="100"/>
          <a:sy n="79" d="100"/>
        </p:scale>
        <p:origin x="432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DE080B-B673-4B06-8C84-B343349A6BAD}" type="datetime1">
              <a:rPr lang="es-ES" smtClean="0"/>
              <a:t>03/06/2025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85C0-D302-4EB1-9918-CDFF52A2EC0F}" type="datetime1">
              <a:rPr lang="es-ES" smtClean="0"/>
              <a:pPr/>
              <a:t>03/06/2025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830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B2578-89A5-9177-224C-5F925C403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584B0F-3C16-0C39-DF7B-F48B7945F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F9C997CB-47F0-AC1C-83DE-AB54B4EE5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E859638-0D83-6C74-0B44-2124CDE02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25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7492E-D23E-E425-EBF0-5695BF9AA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F774A4B4-E6C7-A78C-06E5-D5B31FF80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63C13F8B-5B3C-164A-FFEB-0F475A248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8F261F4-C1D1-58B9-3AA0-1666BFF78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37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EDE6-CF9E-391A-B9BD-1062FA3E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7C3BC76E-E515-B648-4F18-F90BAB716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888B447C-3E4D-0859-A8B7-4335E2D62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80F0830-FE93-12B9-FE32-064D9D883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517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C6DE-A8D6-346C-7D02-E803045D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5F97E44B-FD57-2EF4-E7F2-FEDC0D3CB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54C1F871-E657-5DFA-1545-5B3A8C590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B251CA1-69F4-BF81-A5C6-5664CB87C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31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F97A-0F7C-E6B3-D940-6806C588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58A4406A-DAA9-2DDF-2719-DCDC717B9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A1133A3D-74F1-99AF-0B45-C007E1FBA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40AF19BF-1D1F-5024-8153-A262DEB40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6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C14B-BB9C-1D74-B111-1AC22E6E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FA209423-8E4C-C6EE-95E0-75118CE00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ACF5746C-5C45-4FAB-6FC4-BEE2E9FFC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875AE52-391B-56B7-D8BC-F28BCDB2C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75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B3CD-391E-7B36-A33B-5C4E2A34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3D6D2519-4C7B-D3DC-0BC4-14A55760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9D23DA82-E1D1-466D-80BE-C33B65CE9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9966EAB6-E31D-7AFE-7BAE-D2A360437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78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542E7-6CB3-1E11-36A2-8F2C6445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>
            <a:extLst>
              <a:ext uri="{FF2B5EF4-FFF2-40B4-BE49-F238E27FC236}">
                <a16:creationId xmlns:a16="http://schemas.microsoft.com/office/drawing/2014/main" id="{29251144-C6FB-0058-181E-A1EF89F2F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DC154A1A-3B00-5360-AD86-4A835BF15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E707D6BC-8679-CF6D-7145-2998338FA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16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derech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SUBTÍTULO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derech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Franj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3" name="Título 1" title="Título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5400" y="0"/>
            <a:ext cx="5816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9201" y="1308100"/>
            <a:ext cx="5892798" cy="55498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8" name="Marcador de contenido 3" title="Viñeta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 dirty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 dirty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 dirty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 dirty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 dirty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20" name="Marcador de contenido 5" title="Viñeta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 dirty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 dirty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 dirty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 dirty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 dirty="0"/>
              <a:t>Quinto nivel</a:t>
            </a:r>
          </a:p>
        </p:txBody>
      </p:sp>
      <p:sp>
        <p:nvSpPr>
          <p:cNvPr id="24" name="Marcador de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Franj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4" name="Marcador de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dirty="0"/>
              <a:t>Texto aquí</a:t>
            </a:r>
          </a:p>
        </p:txBody>
      </p:sp>
      <p:sp>
        <p:nvSpPr>
          <p:cNvPr id="20" name="Marcador de posición de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es-ES" noProof="0" dirty="0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tabla 11" title="Tab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Haga clic en el icono para agregar una tabla</a:t>
            </a:r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7" name="Marcador de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31" title="Imagen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una imagen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leyenda aquí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Nombre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Número de 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Correo electrónico </a:t>
            </a:r>
          </a:p>
        </p:txBody>
      </p:sp>
      <p:sp>
        <p:nvSpPr>
          <p:cNvPr id="13" name="Marcador de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Sitio web de la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1" name="Triángulo derech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es-EC" dirty="0"/>
              <a:t>Sistemas de Gestión del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721" y="3850548"/>
            <a:ext cx="4854339" cy="759552"/>
          </a:xfrm>
        </p:spPr>
        <p:txBody>
          <a:bodyPr rtlCol="0"/>
          <a:lstStyle/>
          <a:p>
            <a:pPr algn="just" rtl="0"/>
            <a:endParaRPr lang="es-ES" sz="1600" dirty="0"/>
          </a:p>
          <a:p>
            <a:pPr algn="just"/>
            <a:r>
              <a:rPr lang="es-ES" sz="1600" b="1" dirty="0" err="1"/>
              <a:t>Mgs</a:t>
            </a:r>
            <a:r>
              <a:rPr lang="es-ES" sz="1600" b="1" dirty="0"/>
              <a:t>. María Isabel Uvidia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617198"/>
            <a:ext cx="3752850" cy="56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8EC61-FFEE-9347-DDB8-51D47843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87A64402-E4A7-730A-8B3C-029EDEEAD334}"/>
              </a:ext>
            </a:extLst>
          </p:cNvPr>
          <p:cNvSpPr/>
          <p:nvPr/>
        </p:nvSpPr>
        <p:spPr>
          <a:xfrm>
            <a:off x="782018" y="2646248"/>
            <a:ext cx="10750851" cy="38712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None/>
            </a:pPr>
            <a:r>
              <a:rPr lang="es-ES" sz="2400" b="1" dirty="0"/>
              <a:t>✅ Ventajas de Blackboard sobre Moodle:</a:t>
            </a:r>
          </a:p>
          <a:p>
            <a:endParaRPr lang="es-ES" sz="2400" b="1" dirty="0"/>
          </a:p>
          <a:p>
            <a:r>
              <a:rPr lang="es-ES" sz="2400" b="1" dirty="0"/>
              <a:t>3.Integración sólida con herramientas como </a:t>
            </a:r>
            <a:r>
              <a:rPr lang="es-ES" sz="2400" b="1" dirty="0" err="1"/>
              <a:t>Turnitin</a:t>
            </a:r>
            <a:r>
              <a:rPr lang="es-ES" sz="2400" b="1" dirty="0"/>
              <a:t>, Zoom, MS </a:t>
            </a:r>
            <a:r>
              <a:rPr lang="es-ES" sz="2400" b="1" dirty="0" err="1"/>
              <a:t>Teams</a:t>
            </a:r>
            <a:r>
              <a:rPr lang="es-ES" sz="2400" b="1" dirty="0"/>
              <a:t>, etc.:</a:t>
            </a:r>
            <a:br>
              <a:rPr lang="es-ES" sz="2400" dirty="0"/>
            </a:br>
            <a:r>
              <a:rPr lang="es-ES" sz="2400" dirty="0"/>
              <a:t>Estas integraciones suelen ser más directas y estables en Blackboard.</a:t>
            </a:r>
          </a:p>
          <a:p>
            <a:endParaRPr lang="es-ES" sz="2400" dirty="0"/>
          </a:p>
          <a:p>
            <a:r>
              <a:rPr lang="es-ES" sz="2400" b="1" dirty="0"/>
              <a:t>4.Evaluación avanzada y seguimiento:</a:t>
            </a:r>
            <a:br>
              <a:rPr lang="es-ES" sz="2400" dirty="0"/>
            </a:br>
            <a:r>
              <a:rPr lang="es-ES" sz="2400" dirty="0"/>
              <a:t>Mejor analítica integrada para monitorear el progreso de estudiantes.</a:t>
            </a:r>
          </a:p>
          <a:p>
            <a:endParaRPr lang="es-ES" sz="2400" dirty="0"/>
          </a:p>
          <a:p>
            <a:r>
              <a:rPr lang="es-ES" sz="2400" b="1" dirty="0"/>
              <a:t>5.Blackboard </a:t>
            </a:r>
            <a:r>
              <a:rPr lang="es-ES" sz="2400" b="1" dirty="0" err="1"/>
              <a:t>Collaborate</a:t>
            </a:r>
            <a:r>
              <a:rPr lang="es-ES" sz="2400" b="1" dirty="0"/>
              <a:t>:</a:t>
            </a:r>
            <a:br>
              <a:rPr lang="es-ES" sz="2400" dirty="0"/>
            </a:br>
            <a:r>
              <a:rPr lang="es-ES" sz="2400" dirty="0"/>
              <a:t>Herramienta propia de videoconferencia con buena integración en los cursos.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4894BC9A-E851-D697-B03F-345A60B4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C96B41E1-BD62-BB70-83F5-4117BC1DC1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10</a:t>
            </a:fld>
            <a:endParaRPr lang="es-ES"/>
          </a:p>
        </p:txBody>
      </p:sp>
      <p:pic>
        <p:nvPicPr>
          <p:cNvPr id="2" name="Picture 2" descr="Blackboard">
            <a:extLst>
              <a:ext uri="{FF2B5EF4-FFF2-40B4-BE49-F238E27FC236}">
                <a16:creationId xmlns:a16="http://schemas.microsoft.com/office/drawing/2014/main" id="{E578787E-4176-B48D-9E44-AA1CF39F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2" y="1051389"/>
            <a:ext cx="2635948" cy="15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8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3A87-58C9-8BE2-50AE-69443C363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D025A34F-937D-BA4D-FDC5-6721FA8C0861}"/>
              </a:ext>
            </a:extLst>
          </p:cNvPr>
          <p:cNvSpPr/>
          <p:nvPr/>
        </p:nvSpPr>
        <p:spPr>
          <a:xfrm>
            <a:off x="782018" y="2646248"/>
            <a:ext cx="10750851" cy="387128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>
              <a:buNone/>
            </a:pPr>
            <a:r>
              <a:rPr lang="es-ES" sz="2400" b="1" dirty="0"/>
              <a:t>❌ Desventajas de Blackboard respecto a Moodle:</a:t>
            </a:r>
          </a:p>
          <a:p>
            <a:pPr>
              <a:buNone/>
            </a:pPr>
            <a:endParaRPr lang="es-ES" sz="2400" b="1" dirty="0"/>
          </a:p>
          <a:p>
            <a:pPr>
              <a:buFont typeface="+mj-lt"/>
              <a:buAutoNum type="arabicPeriod"/>
            </a:pPr>
            <a:r>
              <a:rPr lang="es-ES" sz="2400" b="1" dirty="0"/>
              <a:t>Costo:</a:t>
            </a:r>
            <a:br>
              <a:rPr lang="es-ES" sz="2400" dirty="0"/>
            </a:br>
            <a:r>
              <a:rPr lang="es-ES" sz="2400" dirty="0"/>
              <a:t>Blackboard es de pago y puede ser muy costoso para instituciones, mientras que Moodle es de código abierto y gratuito.</a:t>
            </a:r>
          </a:p>
          <a:p>
            <a:pPr>
              <a:buFont typeface="+mj-lt"/>
              <a:buAutoNum type="arabicPeriod"/>
            </a:pPr>
            <a:endParaRPr lang="es-ES" sz="2400" dirty="0"/>
          </a:p>
          <a:p>
            <a:pPr>
              <a:buFont typeface="+mj-lt"/>
              <a:buAutoNum type="arabicPeriod"/>
            </a:pPr>
            <a:r>
              <a:rPr lang="es-ES" sz="2400" b="1" dirty="0"/>
              <a:t>Menor personalización:</a:t>
            </a:r>
            <a:br>
              <a:rPr lang="es-ES" sz="2400" dirty="0"/>
            </a:br>
            <a:r>
              <a:rPr lang="es-ES" sz="2400" dirty="0"/>
              <a:t>Moodle permite personalizar casi todo gracias a su código abierto y comunidad activa. Blackboard es más cerrado.</a:t>
            </a:r>
          </a:p>
          <a:p>
            <a:pPr>
              <a:buFont typeface="+mj-lt"/>
              <a:buAutoNum type="arabicPeriod"/>
            </a:pPr>
            <a:endParaRPr lang="es-ES" sz="2400" dirty="0"/>
          </a:p>
          <a:p>
            <a:pPr>
              <a:buFont typeface="+mj-lt"/>
              <a:buAutoNum type="arabicPeriod"/>
            </a:pPr>
            <a:r>
              <a:rPr lang="es-ES" sz="2400" b="1" dirty="0"/>
              <a:t>Dependencia del proveedor:</a:t>
            </a:r>
            <a:br>
              <a:rPr lang="es-ES" sz="2400" dirty="0"/>
            </a:br>
            <a:r>
              <a:rPr lang="es-ES" sz="2400" dirty="0"/>
              <a:t>Blackboard depende de actualizaciones y políticas comerciales de la empresa que lo desarrolla.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08A2CA7B-0221-F177-E6BE-645F51CE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1C562FCD-B0EA-00E0-D82B-356E9BA03A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11</a:t>
            </a:fld>
            <a:endParaRPr lang="es-ES"/>
          </a:p>
        </p:txBody>
      </p:sp>
      <p:pic>
        <p:nvPicPr>
          <p:cNvPr id="2" name="Picture 2" descr="Blackboard">
            <a:extLst>
              <a:ext uri="{FF2B5EF4-FFF2-40B4-BE49-F238E27FC236}">
                <a16:creationId xmlns:a16="http://schemas.microsoft.com/office/drawing/2014/main" id="{915267D5-92CD-3756-1BFE-5AF556F0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2" y="1051389"/>
            <a:ext cx="2635948" cy="15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1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519DB-BADB-8612-8A21-C5E945D8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FCFDA5D4-9673-F191-A954-FF57D3775A2A}"/>
              </a:ext>
            </a:extLst>
          </p:cNvPr>
          <p:cNvSpPr/>
          <p:nvPr/>
        </p:nvSpPr>
        <p:spPr>
          <a:xfrm>
            <a:off x="782018" y="2646248"/>
            <a:ext cx="10750851" cy="38712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None/>
            </a:pPr>
            <a:r>
              <a:rPr lang="es-ES" sz="2400" b="1" dirty="0"/>
              <a:t>❌ Desventajas de Blackboard respecto a Moodle:</a:t>
            </a:r>
          </a:p>
          <a:p>
            <a:pPr>
              <a:buNone/>
            </a:pPr>
            <a:endParaRPr lang="es-ES" sz="2400" b="1" dirty="0"/>
          </a:p>
          <a:p>
            <a:r>
              <a:rPr lang="es-ES" sz="2400" b="1" dirty="0"/>
              <a:t>4. Curva de aprendizaje para profesores:</a:t>
            </a:r>
          </a:p>
          <a:p>
            <a:r>
              <a:rPr lang="es-ES" sz="2400" dirty="0"/>
              <a:t>Algunos usuarios encuentran Blackboard menos intuitivo que Moodle al inicio.</a:t>
            </a:r>
          </a:p>
          <a:p>
            <a:endParaRPr lang="es-ES" sz="2400" b="1" dirty="0"/>
          </a:p>
          <a:p>
            <a:r>
              <a:rPr lang="es-ES" sz="2400" b="1" dirty="0"/>
              <a:t>5.Menor flexibilidad técnica:</a:t>
            </a:r>
          </a:p>
          <a:p>
            <a:r>
              <a:rPr lang="es-ES" sz="2400" dirty="0"/>
              <a:t>Moodle permite a técnicos y desarrolladores adaptar el sistema a medida (</a:t>
            </a:r>
            <a:r>
              <a:rPr lang="es-ES" sz="2400" dirty="0" err="1"/>
              <a:t>plugins</a:t>
            </a:r>
            <a:r>
              <a:rPr lang="es-ES" sz="2400" dirty="0"/>
              <a:t>, scripts, etc.); Blackboard no tanto.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86DD0A9F-1B99-AB3E-4A26-6672A3FE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D8A6E5AE-6695-3399-7301-D411E97CFE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12</a:t>
            </a:fld>
            <a:endParaRPr lang="es-ES"/>
          </a:p>
        </p:txBody>
      </p:sp>
      <p:pic>
        <p:nvPicPr>
          <p:cNvPr id="2" name="Picture 2" descr="Blackboard">
            <a:extLst>
              <a:ext uri="{FF2B5EF4-FFF2-40B4-BE49-F238E27FC236}">
                <a16:creationId xmlns:a16="http://schemas.microsoft.com/office/drawing/2014/main" id="{3C2BE44C-CAB7-2B7D-C124-A6E7DC12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2" y="1051389"/>
            <a:ext cx="2635948" cy="15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1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B48CD-C13A-3C0A-6A97-8B7F00CD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3">
            <a:extLst>
              <a:ext uri="{FF2B5EF4-FFF2-40B4-BE49-F238E27FC236}">
                <a16:creationId xmlns:a16="http://schemas.microsoft.com/office/drawing/2014/main" id="{E6618DA5-4FE2-BBF0-BDE8-2C9E6F97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 vs Moodle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930EF9E3-B66F-A1F6-6C13-FD47F7774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13</a:t>
            </a:fld>
            <a:endParaRPr lang="es-ES"/>
          </a:p>
        </p:txBody>
      </p:sp>
      <p:pic>
        <p:nvPicPr>
          <p:cNvPr id="3" name="Picture 2" descr="Blackboard">
            <a:extLst>
              <a:ext uri="{FF2B5EF4-FFF2-40B4-BE49-F238E27FC236}">
                <a16:creationId xmlns:a16="http://schemas.microsoft.com/office/drawing/2014/main" id="{B9733711-0CC8-B2C1-B801-4DF5F3A0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4" y="5189364"/>
            <a:ext cx="2363472" cy="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F8A4A9B-A9AA-2DE4-F119-B6102D99E6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922"/>
          <a:ext cx="10515600" cy="2834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776534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84104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380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C"/>
                        <a:t>Característica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b="1"/>
                        <a:t>Blackboard</a:t>
                      </a:r>
                      <a:endParaRPr lang="es-EC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b="1"/>
                        <a:t>Moodle</a:t>
                      </a:r>
                      <a:endParaRPr lang="es-EC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7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/>
                        <a:t>Costo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Alto (licencia)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Gratuito (open source)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06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/>
                        <a:t>Personalización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Limitada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Muy alta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746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/>
                        <a:t>Soporte técnico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Oficial y centralizado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Comunidad + </a:t>
                      </a:r>
                      <a:r>
                        <a:rPr lang="es-EC" dirty="0" err="1"/>
                        <a:t>auto-gestión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81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dirty="0"/>
                        <a:t>Integraciones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Robustas y listas para usar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Requieren configuración manual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615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/>
                        <a:t>Interfaz (versión moderna)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Moderna (Blackboard Ultra)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/>
                        <a:t>Variable según tema/plugins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6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/>
                        <a:t>Uso en grandes instituciones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Muy común en universidades de EE.UU.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Muy usado globalmente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00023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5C132EA3-99DE-00EA-F5F8-C23E2683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5369517"/>
            <a:ext cx="2057400" cy="5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8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742B-6C64-55B2-DD18-C198F0B4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639FBFAF-E20A-D418-0BEA-154E2EAE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44" y="739100"/>
            <a:ext cx="3667802" cy="550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60EB87-CCBF-1C51-A142-77DCF8841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just"/>
            <a:r>
              <a:rPr lang="es-ES" dirty="0"/>
              <a:t>Unidad 3: Generalidades de los Entornos Virtuales de Aprendizaje</a:t>
            </a:r>
            <a:endParaRPr lang="es-EC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7481CDD1-F193-620D-72EF-290C05A7D25F}"/>
              </a:ext>
            </a:extLst>
          </p:cNvPr>
          <p:cNvSpPr/>
          <p:nvPr/>
        </p:nvSpPr>
        <p:spPr>
          <a:xfrm>
            <a:off x="6375721" y="4002832"/>
            <a:ext cx="5082271" cy="18444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Moverse en Moodle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dirty="0"/>
              <a:t>Área Personal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Perfil de Usuario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dirty="0"/>
              <a:t>Gestión del Curso</a:t>
            </a:r>
            <a:endParaRPr lang="es-E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31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5325C-F434-8CCA-9E26-524D89F8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C2853B-0DB3-2290-FCCB-DE0A52C66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4797469-D413-FBF6-85B2-DF5DD024D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7D4963-9C11-4389-8C51-5835B3FE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284" y="0"/>
            <a:ext cx="12971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5258-CB98-20EE-E618-0C1FA71A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ED293-2333-E9B3-A1B9-69C0CE99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03878-36DF-EDAF-4FA4-EC3D81F8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2FEA65C-7F57-E0D5-51B1-378E69894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82B974-5C14-BCE3-6EC1-4197C46C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962" y="0"/>
            <a:ext cx="1277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7030-8FBA-C4BA-6A07-14F25C69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2530-099D-A995-7431-E02AB695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6D9D0-5C54-E3F6-28B8-8668D9C71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161755-0E43-82EB-5908-266C7D1C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847312-2AA9-2922-93CA-037B1F16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141" y="0"/>
            <a:ext cx="13138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232EC-6318-643C-C47B-D487EC576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C0772-DC1C-DEDD-7686-51D1A028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862D66-DEC6-15BC-10C9-92D3A8DFA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765A4EB-D6F7-81FA-BF45-65C430CE5C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58D401-38BD-EA6B-FF53-226300826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365" y="0"/>
            <a:ext cx="13107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672F-9857-39A6-7A7F-6911BA7F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79C9A144-199C-2921-651A-CC535910729A}"/>
              </a:ext>
            </a:extLst>
          </p:cNvPr>
          <p:cNvSpPr/>
          <p:nvPr/>
        </p:nvSpPr>
        <p:spPr>
          <a:xfrm>
            <a:off x="782019" y="2646248"/>
            <a:ext cx="6338628" cy="3871284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una plataforma de gestión del aprendizaje (LMS, por sus siglas en inglés: </a:t>
            </a:r>
            <a:r>
              <a:rPr lang="es-EC" sz="20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</a:t>
            </a:r>
            <a:r>
              <a:rPr lang="es-EC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System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utilizada por instituciones educativas, universidades y organizaciones para impartir cursos en línea o híbridos. Permite a profesores y estudiantes interactuar, compartir materiales, entregar tareas, realizar exámenes, participar en foros, y hacer seguimiento del progreso académico.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Blackboard es muy similar a otras plataformas como </a:t>
            </a: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C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Canvas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Google </a:t>
            </a:r>
            <a:r>
              <a:rPr lang="es-EC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Classroom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aunque con sus propias herramientas y enfoque.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54FBD607-D1EE-AA20-6B17-65DF1CD4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1CFE1235-9C6E-7126-CB17-7A9C26B39C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7</a:t>
            </a:fld>
            <a:endParaRPr lang="es-ES"/>
          </a:p>
        </p:txBody>
      </p:sp>
      <p:pic>
        <p:nvPicPr>
          <p:cNvPr id="2" name="Picture 2" descr="Blackboard">
            <a:extLst>
              <a:ext uri="{FF2B5EF4-FFF2-40B4-BE49-F238E27FC236}">
                <a16:creationId xmlns:a16="http://schemas.microsoft.com/office/drawing/2014/main" id="{C749DCF4-A2EE-9FE0-F9CC-5635F61F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70" y="3151639"/>
            <a:ext cx="4255670" cy="25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4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4910-D424-7CB8-0BB0-031D0AF9C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E1908AA7-C765-30B7-7F3E-6CB27EF4073F}"/>
              </a:ext>
            </a:extLst>
          </p:cNvPr>
          <p:cNvSpPr/>
          <p:nvPr/>
        </p:nvSpPr>
        <p:spPr>
          <a:xfrm>
            <a:off x="782019" y="2646248"/>
            <a:ext cx="6338628" cy="387128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Características principales de Blackboard:</a:t>
            </a:r>
            <a:endParaRPr lang="es-EC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Aulas virtuales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cursos en línea.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de calificaciones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integrado.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Subida de contenidos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como </a:t>
            </a:r>
            <a:r>
              <a:rPr lang="es-EC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PDFs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presentaciones, videos, etc.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Foros de discusión y mensajería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interna.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Evaluaciones y tareas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opciones de entrega y retroalimentación.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Integraciones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otras herramientas (Zoom, </a:t>
            </a:r>
            <a:r>
              <a:rPr lang="es-EC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Turnitin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Google Drive, etc.).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A147412E-49D7-2F39-BF5B-AAB28FE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1957AB23-730D-8220-2425-54C5BDC269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8</a:t>
            </a:fld>
            <a:endParaRPr lang="es-ES"/>
          </a:p>
        </p:txBody>
      </p:sp>
      <p:pic>
        <p:nvPicPr>
          <p:cNvPr id="9218" name="Picture 2" descr="La importancia de la gestión de un centro educativo en la actualidad -  Ignite Online">
            <a:extLst>
              <a:ext uri="{FF2B5EF4-FFF2-40B4-BE49-F238E27FC236}">
                <a16:creationId xmlns:a16="http://schemas.microsoft.com/office/drawing/2014/main" id="{D212A04F-25AE-D397-2ADC-FFEFC3FE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80" y="3257538"/>
            <a:ext cx="4319891" cy="288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368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E3B78-4087-A210-CA50-51C6DBE2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4">
            <a:extLst>
              <a:ext uri="{FF2B5EF4-FFF2-40B4-BE49-F238E27FC236}">
                <a16:creationId xmlns:a16="http://schemas.microsoft.com/office/drawing/2014/main" id="{458793BF-1787-8CD2-7CF0-AD605B5AE7AE}"/>
              </a:ext>
            </a:extLst>
          </p:cNvPr>
          <p:cNvSpPr/>
          <p:nvPr/>
        </p:nvSpPr>
        <p:spPr>
          <a:xfrm>
            <a:off x="782018" y="2646248"/>
            <a:ext cx="10750851" cy="38712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None/>
            </a:pPr>
            <a:r>
              <a:rPr lang="es-ES" sz="2400" b="1" dirty="0"/>
              <a:t>✅ Ventajas de Blackboard sobre Moodle:</a:t>
            </a:r>
          </a:p>
          <a:p>
            <a:pPr>
              <a:buNone/>
            </a:pPr>
            <a:endParaRPr lang="es-ES" sz="2400" b="1" dirty="0"/>
          </a:p>
          <a:p>
            <a:pPr>
              <a:buFont typeface="+mj-lt"/>
              <a:buAutoNum type="arabicPeriod"/>
            </a:pPr>
            <a:r>
              <a:rPr lang="es-ES" sz="2400" b="1" dirty="0"/>
              <a:t>Interfaz más pulida y profesional (en versiones recientes):</a:t>
            </a:r>
            <a:br>
              <a:rPr lang="es-ES" sz="2400" dirty="0"/>
            </a:br>
            <a:r>
              <a:rPr lang="es-ES" sz="2400" dirty="0"/>
              <a:t>Blackboard Ultra ofrece una experiencia más moderna que algunas versiones de Moodle.</a:t>
            </a:r>
          </a:p>
          <a:p>
            <a:pPr>
              <a:buFont typeface="+mj-lt"/>
              <a:buAutoNum type="arabicPeriod"/>
            </a:pPr>
            <a:endParaRPr lang="es-ES" sz="2400" dirty="0"/>
          </a:p>
          <a:p>
            <a:pPr>
              <a:buFont typeface="+mj-lt"/>
              <a:buAutoNum type="arabicPeriod"/>
            </a:pPr>
            <a:r>
              <a:rPr lang="es-ES" sz="2400" b="1" dirty="0"/>
              <a:t>Soporte técnico centralizado:</a:t>
            </a:r>
            <a:br>
              <a:rPr lang="es-ES" sz="2400" dirty="0"/>
            </a:br>
            <a:r>
              <a:rPr lang="es-ES" sz="2400" dirty="0"/>
              <a:t>Al ser un producto comercial, ofrece soporte oficial y mantenimiento garantizado.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6DF21A87-3862-D837-2932-1C6BD828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803988"/>
            <a:ext cx="9461208" cy="121556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s-ES" sz="4400" dirty="0"/>
              <a:t>Blackboard</a:t>
            </a:r>
            <a:endParaRPr lang="es-E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lide Number Placeholder 2">
            <a:extLst>
              <a:ext uri="{FF2B5EF4-FFF2-40B4-BE49-F238E27FC236}">
                <a16:creationId xmlns:a16="http://schemas.microsoft.com/office/drawing/2014/main" id="{CF158F24-6FE8-F907-576D-753254D037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s-ES" smtClean="0"/>
              <a:pPr>
                <a:spcAft>
                  <a:spcPts val="600"/>
                </a:spcAft>
              </a:pPr>
              <a:t>9</a:t>
            </a:fld>
            <a:endParaRPr lang="es-ES"/>
          </a:p>
        </p:txBody>
      </p:sp>
      <p:pic>
        <p:nvPicPr>
          <p:cNvPr id="2" name="Picture 2" descr="Blackboard">
            <a:extLst>
              <a:ext uri="{FF2B5EF4-FFF2-40B4-BE49-F238E27FC236}">
                <a16:creationId xmlns:a16="http://schemas.microsoft.com/office/drawing/2014/main" id="{E3A7D453-93BB-9760-AA6E-0C683371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2" y="1051389"/>
            <a:ext cx="2635948" cy="15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9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7978F-257A-4BE0-A03A-F72747BCF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9220B3-790D-4FDF-A046-BB08A9FCEE9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B57EF8E-3088-4B8D-AE89-9AA6B62E9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516</Words>
  <Application>Microsoft Office PowerPoint</Application>
  <PresentationFormat>Panorámica</PresentationFormat>
  <Paragraphs>88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Symbol</vt:lpstr>
      <vt:lpstr>Times New Roman</vt:lpstr>
      <vt:lpstr>Tema de Office</vt:lpstr>
      <vt:lpstr>Sistemas de Gestión del Aprendizaje</vt:lpstr>
      <vt:lpstr>Unidad 3: Generalidades de los Entornos Virtuales de Aprendizaje</vt:lpstr>
      <vt:lpstr>Presentación de PowerPoint</vt:lpstr>
      <vt:lpstr>Presentación de PowerPoint</vt:lpstr>
      <vt:lpstr>Presentación de PowerPoint</vt:lpstr>
      <vt:lpstr>Presentación de PowerPoint</vt:lpstr>
      <vt:lpstr>Blackboard</vt:lpstr>
      <vt:lpstr>Blackboard</vt:lpstr>
      <vt:lpstr>Blackboard</vt:lpstr>
      <vt:lpstr>Blackboard</vt:lpstr>
      <vt:lpstr>Blackboard</vt:lpstr>
      <vt:lpstr>Blackboard</vt:lpstr>
      <vt:lpstr>Blackboard vs Moodle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2019-06-16T18:33:06Z</dcterms:created>
  <dcterms:modified xsi:type="dcterms:W3CDTF">2025-06-03T19:18:11Z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2019-09-17T00:22:56.7659324Z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6013971f-27a3-458d-bf5e-621050f896fd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