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9" r:id="rId2"/>
    <p:sldId id="310" r:id="rId3"/>
    <p:sldId id="311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313" r:id="rId14"/>
    <p:sldId id="312" r:id="rId15"/>
    <p:sldId id="314" r:id="rId16"/>
    <p:sldId id="315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B0BD-819D-4AD3-96D1-E398637AC4BA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611BD-31E8-4784-993D-CAC47988F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323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3065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481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80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5671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2084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9424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4889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CC37B-69DA-B217-5560-6D9501923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D49022-9400-0DFB-71EE-8E6E33327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453A8-FCD0-C9B3-01C3-7E3D6EFF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E079C8-038D-5A5A-D187-3D4A72C2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2895F-B6C9-98B6-F333-53902F54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66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8DF05-ED7D-790E-E237-5760B852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C9D792-BC70-1843-439E-47375ED0E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8AC6CF-ABAA-41BD-0C41-32396219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25BBA8-0897-2F9F-A3DE-8F10C204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DD029-03C3-3D14-FD29-AAA030CB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00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964283-9B4C-8206-51F4-55350668A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E56C1A-C0F8-F5A8-5BC1-5F9A8050A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085FB-59AA-0F99-BD84-A8A74A7D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EFF004-F16A-CA60-7961-319697A1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BC210-5FF7-F167-265A-476D268E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847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9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D9700-A0B1-76F4-3580-B8314491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3A91DF-F159-953F-30AB-676E80D36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309A44-1A36-3F2B-7FB2-423BABA3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40196-6CE3-6975-092E-F568336B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32DC8-9420-580B-B016-7A769223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90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34BC8-1523-8F4C-DB3B-50560716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F7D3F-4A09-1EB2-4A4B-695A8F04A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D40DA-DBAC-8692-EDA2-08605FBA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1D75E-032D-F9DA-F80A-1234F6BB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0581BE-39A6-A2E5-54E4-9514A870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4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70656-BA8F-DA86-C6B3-B0C13538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CDECD3-D786-EB72-94F7-44FC1F555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2E4D02-3272-7627-E9A8-B3A3C5C7A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F5F654-5040-2EC3-16EB-7995B620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2CA2B8-216D-1324-F277-E899AF07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C0F7C-87EE-1196-B2D4-913DF343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970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CC8D2-BEEA-0C3D-A0AA-981D9CCA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5B41ED-035F-F45C-3FA4-E6EE2B5B7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0788A2-7CBF-05C0-8FFC-2AA90FE66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D9A6BE-8421-215E-4B7D-64C92D1B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4C39E4-F8DC-3314-4A1F-4B95CD957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4E9E99-888A-F2B4-09EE-07433741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0EFED9-29FF-1A44-451B-1A0BA43E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26B338-CE62-805D-5DB8-52FFF4F5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72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5A2CA-09D6-338B-ED26-E7713BE5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670770-9BDF-CFEB-7444-689D5A2D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FE692E-7081-08B4-1A2A-3F41B9F3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2EFC8F-02EE-312F-8C0F-7B0A7387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158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942939-62D6-91DA-7365-81E27C0E2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E05BD9-D134-517D-76A3-CA027A2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D143B-F69C-5B2E-69C0-F7B1F76F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6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8FFB6-4287-F60F-169A-5A80DA9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4A5518-3962-7D83-AC8D-FA16DEAC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A26EE2-29AA-B7A7-A71D-556A07569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2125A9-874E-A6DE-5A7C-A73019AE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4F23DE-209A-4F0A-F2DE-D975B2AD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280173-C5B6-22B8-52C6-8B1AB61B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507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01FDE-312D-9E2B-9975-D01C82D8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8F7A69-F95B-803B-6BCB-5FA6E997D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59AFBB-E85F-B1C7-3532-525B0E11E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81AA5D-6037-8CE1-8242-C878F222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0EDCB5-2967-9A82-DC32-236E3547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1B8337-41EA-4D48-8A70-0EDCDB7B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68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9A7E90-F849-F129-B195-0DCC9CB7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BABD2D-1F93-D8C2-7E8F-66788324B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E50F1-BF2F-5760-E16E-674FC8CFA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7ECE-A328-43C4-9FFA-07310DA1CC3D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5A7FD-30F5-FE53-A242-2FA5F737F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68F78C-BE33-3FBA-2B93-9A2A2A1D0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6C8D8-6D69-4149-8BFB-35B43743F4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47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618431" y="4039353"/>
            <a:ext cx="9144000" cy="289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4505772" y="5583582"/>
            <a:ext cx="3073855" cy="45719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600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11841164" y="8274"/>
            <a:ext cx="350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4837763" y="1600135"/>
            <a:ext cx="2790441" cy="10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828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r>
              <a:rPr lang="es-ES" altLang="es-EC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r>
              <a:rPr lang="es-ES" altLang="es-EC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580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14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14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4288265" y="2367171"/>
            <a:ext cx="391952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400" b="1" dirty="0"/>
              <a:t>MICROBIOLOGIA AGROINDUSTRIAL</a:t>
            </a:r>
          </a:p>
          <a:p>
            <a:pPr algn="ctr">
              <a:defRPr/>
            </a:pPr>
            <a:r>
              <a:rPr lang="es-EC" sz="1000" dirty="0"/>
              <a:t> </a:t>
            </a:r>
            <a:endParaRPr lang="es-EC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3</a:t>
            </a:r>
          </a:p>
          <a:p>
            <a:pPr algn="ctr">
              <a:defRPr/>
            </a:pPr>
            <a:r>
              <a:rPr lang="es-EC" sz="1600" b="0" i="0" u="none" strike="noStrike" baseline="0" dirty="0">
                <a:latin typeface="ArialNormal"/>
              </a:rPr>
              <a:t>CULTIVOS MICROBIANOS</a:t>
            </a:r>
          </a:p>
          <a:p>
            <a:pPr algn="ctr">
              <a:defRPr/>
            </a:pPr>
            <a:endParaRPr lang="es-EC" sz="2800" b="1" dirty="0"/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8:</a:t>
            </a:r>
          </a:p>
          <a:p>
            <a:pPr algn="ctr">
              <a:defRPr/>
            </a:pPr>
            <a:endParaRPr lang="es-EC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s-EC" sz="1600" b="0" i="0" u="none" strike="noStrike" baseline="0" dirty="0">
                <a:latin typeface="ArialNormal"/>
              </a:rPr>
              <a:t>CULTIVOS INICIADORES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s-EC" sz="1600" b="0" i="0" u="none" strike="noStrike" baseline="0" dirty="0">
                <a:latin typeface="ArialNormal"/>
              </a:rPr>
              <a:t>CARACTERÍSTICAS GENERALES</a:t>
            </a:r>
            <a:endParaRPr lang="es-EC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5851985" y="5808277"/>
            <a:ext cx="792088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900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5052214" y="763290"/>
            <a:ext cx="2391630" cy="4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354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354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53" y="115807"/>
            <a:ext cx="1138217" cy="1138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A5210E-B239-A66E-3D70-F9DEC374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1" t="30550" r="31025" b="192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24DA8-60B7-5E9C-9B82-4B56773B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6FA8D-66D3-4F48-4937-D8AB40DA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74740C-8EF3-E8D6-B9DE-FA8E3D70C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3" t="30317" r="31024" b="20679"/>
          <a:stretch/>
        </p:blipFill>
        <p:spPr>
          <a:xfrm>
            <a:off x="194872" y="0"/>
            <a:ext cx="11872210" cy="70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E723A-654B-5EA6-D6F6-E05B9FB7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9500F-1523-21F3-C087-D87922FB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01F18E-6A76-0945-0115-B2BAACAFF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3" t="42394" r="30902" b="11158"/>
          <a:stretch/>
        </p:blipFill>
        <p:spPr>
          <a:xfrm>
            <a:off x="164892" y="0"/>
            <a:ext cx="12027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554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1554460" y="6381329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11886673" y="0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6" y="27795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904985" y="614098"/>
            <a:ext cx="1932181" cy="3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806" b="1" dirty="0"/>
              <a:t>BIBLIOGRAFIA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E9462E-0822-146F-6EF0-E933B857F266}"/>
              </a:ext>
            </a:extLst>
          </p:cNvPr>
          <p:cNvSpPr txBox="1"/>
          <p:nvPr/>
        </p:nvSpPr>
        <p:spPr>
          <a:xfrm>
            <a:off x="2357204" y="1417738"/>
            <a:ext cx="60935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ANON 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Fertilisation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des cultures 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légières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C.T.I.F.L.-Paris</a:t>
            </a:r>
          </a:p>
          <a:p>
            <a:pPr algn="l"/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ANON III International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Course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"Intensive 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Horticulture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Arid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(2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volumes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[1985], "Centro Regional de Investigaciones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Agrarías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Murcia", España, 1985</a:t>
            </a:r>
          </a:p>
          <a:p>
            <a:pPr algn="l"/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ANON 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Horticultura mediterránea de invernadero.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Ed. MUNDI PRENSA, Madrid, 1985</a:t>
            </a:r>
          </a:p>
          <a:p>
            <a:pPr algn="l"/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BAJEC V. 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Plasticne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mase v 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kmetystvu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(=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Cultivation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plastic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Dryavna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Zalozba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Slovenye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Ljubljana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- 180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pp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1981</a:t>
            </a:r>
          </a:p>
          <a:p>
            <a:pPr algn="l"/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BAJEC V. 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Jagode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(=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Strawberry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-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Izdalo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Zalozilo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CZP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Kmecki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glas- 130 pp. 1978</a:t>
            </a:r>
          </a:p>
          <a:p>
            <a:pPr algn="l"/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BALDINE E. et al. 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"La </a:t>
            </a:r>
            <a:r>
              <a:rPr lang="es-EC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Fragola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REDA - Rome.</a:t>
            </a:r>
          </a:p>
        </p:txBody>
      </p:sp>
    </p:spTree>
    <p:extLst>
      <p:ext uri="{BB962C8B-B14F-4D97-AF65-F5344CB8AC3E}">
        <p14:creationId xmlns:p14="http://schemas.microsoft.com/office/powerpoint/2010/main" val="114946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554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1554460" y="6381329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11886673" y="0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" y="93469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5375256" y="580055"/>
            <a:ext cx="1932181" cy="3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806" b="1" dirty="0"/>
              <a:t>VIDEO</a:t>
            </a:r>
            <a:endParaRPr lang="es-EC" altLang="es-EC" sz="887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928FF7-ED2C-AC5F-4A67-62CFB2B919C7}"/>
              </a:ext>
            </a:extLst>
          </p:cNvPr>
          <p:cNvSpPr txBox="1"/>
          <p:nvPr/>
        </p:nvSpPr>
        <p:spPr>
          <a:xfrm>
            <a:off x="3087904" y="5449839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https://youtu.be/1hLtqwanAts?si=vL_NoWfDQ09OYekz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98C82B-D483-D38A-E7D0-B6E796DB09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6" t="21030" r="2573" b="20244"/>
          <a:stretch/>
        </p:blipFill>
        <p:spPr>
          <a:xfrm>
            <a:off x="2944353" y="1266076"/>
            <a:ext cx="6303294" cy="39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554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1554460" y="6381329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11797957" y="0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2" y="26103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766502" y="798600"/>
            <a:ext cx="2736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D7B782-D935-D023-B616-F76ECB366791}"/>
              </a:ext>
            </a:extLst>
          </p:cNvPr>
          <p:cNvSpPr txBox="1"/>
          <p:nvPr/>
        </p:nvSpPr>
        <p:spPr>
          <a:xfrm>
            <a:off x="3178564" y="5484162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https://www.redalyc.org/pdf/620/62031166017.pdf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31C2D4-114B-B50A-A7E7-18604F91F0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11" t="20796" r="27828" b="10650"/>
          <a:stretch/>
        </p:blipFill>
        <p:spPr>
          <a:xfrm>
            <a:off x="3178564" y="1359912"/>
            <a:ext cx="5229069" cy="41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" y="4327178"/>
            <a:ext cx="12186249" cy="255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1962545" y="5624900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11878581" y="0"/>
            <a:ext cx="307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3823" t="55456" r="55049" b="38672"/>
          <a:stretch/>
        </p:blipFill>
        <p:spPr>
          <a:xfrm>
            <a:off x="4313815" y="4327177"/>
            <a:ext cx="4015261" cy="857076"/>
          </a:xfrm>
          <a:prstGeom prst="rect">
            <a:avLst/>
          </a:prstGeom>
        </p:spPr>
      </p:pic>
      <p:pic>
        <p:nvPicPr>
          <p:cNvPr id="1026" name="Picture 2" descr="Inspiradoras frases de autoestima para compartir - Canva">
            <a:extLst>
              <a:ext uri="{FF2B5EF4-FFF2-40B4-BE49-F238E27FC236}">
                <a16:creationId xmlns:a16="http://schemas.microsoft.com/office/drawing/2014/main" id="{66ED30D0-DA30-0E31-2EF9-2BAA38D9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99">
            <a:off x="4545111" y="506453"/>
            <a:ext cx="3552669" cy="35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0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703512" y="4294044"/>
            <a:ext cx="9043674" cy="256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11885329" y="0"/>
            <a:ext cx="306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6" y="0"/>
            <a:ext cx="979543" cy="97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703512" y="1592934"/>
            <a:ext cx="3192767" cy="13431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400" dirty="0"/>
          </a:p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82" dirty="0"/>
          </a:p>
          <a:p>
            <a:pPr algn="ctr">
              <a:lnSpc>
                <a:spcPct val="126315"/>
              </a:lnSpc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530"/>
              </a:spcBef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64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0" y="3771973"/>
            <a:ext cx="12192000" cy="308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11885329" y="0"/>
            <a:ext cx="306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6" y="0"/>
            <a:ext cx="979543" cy="97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2468010" y="1742836"/>
            <a:ext cx="5117013" cy="13431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 </a:t>
            </a:r>
          </a:p>
          <a:p>
            <a:pPr>
              <a:defRPr/>
            </a:pPr>
            <a:endParaRPr lang="es-E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defRPr/>
            </a:pPr>
            <a:r>
              <a:rPr lang="es-ES" sz="2400" dirty="0">
                <a:solidFill>
                  <a:schemeClr val="dk1"/>
                </a:solidFill>
                <a:latin typeface="Abadi" panose="020F0502020204030204" pitchFamily="34" charset="0"/>
                <a:ea typeface="Calibri"/>
                <a:cs typeface="Calibri"/>
                <a:sym typeface="Calibri"/>
              </a:rPr>
              <a:t>Estudiar la producción de alimentos y otros productos agrícolas para el consumo humano y animal.</a:t>
            </a:r>
            <a:endParaRPr lang="es-ES" sz="2400" dirty="0"/>
          </a:p>
          <a:p>
            <a:pPr>
              <a:defRPr/>
            </a:pPr>
            <a:br>
              <a:rPr lang="es-ES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s-ES" sz="1782" dirty="0"/>
          </a:p>
          <a:p>
            <a:pPr algn="ctr">
              <a:lnSpc>
                <a:spcPct val="126315"/>
              </a:lnSpc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530"/>
              </a:spcBef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52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06692-FCF9-3185-9493-5AF2DF0B1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B00CB8-EC7A-29E6-1BF2-A7D39B5AA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184226-C947-B8C9-7371-E6F7E42D0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36" t="28460" r="37787" b="39955"/>
          <a:stretch/>
        </p:blipFill>
        <p:spPr>
          <a:xfrm>
            <a:off x="0" y="0"/>
            <a:ext cx="12191999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B1A6-DC3C-D64C-BA4B-38AF4A4E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9128D-6EDE-F4E2-3F20-4D2558D4C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E32D2B-AC2C-422C-A2E0-6B03A4E49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2" t="45180" r="31270" b="9300"/>
          <a:stretch/>
        </p:blipFill>
        <p:spPr>
          <a:xfrm>
            <a:off x="0" y="50748"/>
            <a:ext cx="12192000" cy="68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9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A1272-4447-70AC-C57D-7186439E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7F827-9F38-75F0-7FF2-B27AE13C2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EA47E0-B144-2344-94FB-2CE191F42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7" t="42626" r="31025" b="12551"/>
          <a:stretch/>
        </p:blipFill>
        <p:spPr>
          <a:xfrm>
            <a:off x="0" y="0"/>
            <a:ext cx="12192000" cy="6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5E9E-8127-346A-2D4C-20320B1A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9A99AB-42E3-41F6-A9F7-7FE281099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B0B6F4-6AB9-FF68-605C-F73A67931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1" t="41929" r="31394" b="10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2D2D6-6A17-2EE9-E899-F16E9568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5F48F-3C7D-D635-58C6-2355FFC6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3D8047-26D4-2325-5049-24187C0B4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10" t="32585" r="31394" b="18358"/>
          <a:stretch/>
        </p:blipFill>
        <p:spPr>
          <a:xfrm>
            <a:off x="0" y="-2650"/>
            <a:ext cx="12192000" cy="68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06D92-8631-5974-79D9-004A4CFA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017D5-05BE-5E33-BAC3-EF9D3EFC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259E8C-4FA1-8FBD-FD40-8B92DED2F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4" t="32585" r="31270" b="20216"/>
          <a:stretch/>
        </p:blipFill>
        <p:spPr>
          <a:xfrm>
            <a:off x="-2" y="0"/>
            <a:ext cx="12192001" cy="68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7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271</Words>
  <Application>Microsoft Office PowerPoint</Application>
  <PresentationFormat>Panorámica</PresentationFormat>
  <Paragraphs>43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Abadi</vt:lpstr>
      <vt:lpstr>Aptos</vt:lpstr>
      <vt:lpstr>Aptos Display</vt:lpstr>
      <vt:lpstr>Arial</vt:lpstr>
      <vt:lpstr>ArialNormal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Antonio Escobar Machado</dc:creator>
  <cp:lastModifiedBy>Jose Antonio Escobar Machado</cp:lastModifiedBy>
  <cp:revision>3</cp:revision>
  <dcterms:created xsi:type="dcterms:W3CDTF">2025-05-22T18:15:01Z</dcterms:created>
  <dcterms:modified xsi:type="dcterms:W3CDTF">2025-06-03T23:57:54Z</dcterms:modified>
</cp:coreProperties>
</file>