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0F51C16-96AF-45AF-B551-1B3AF9888FFB}" type="datetimeFigureOut">
              <a:rPr lang="es-EC" smtClean="0"/>
              <a:t>29/5/2025</a:t>
            </a:fld>
            <a:endParaRPr lang="es-EC"/>
          </a:p>
        </p:txBody>
      </p:sp>
      <p:sp>
        <p:nvSpPr>
          <p:cNvPr id="5" name="Footer Placeholder 4"/>
          <p:cNvSpPr>
            <a:spLocks noGrp="1"/>
          </p:cNvSpPr>
          <p:nvPr>
            <p:ph type="ftr" sz="quarter" idx="11"/>
          </p:nvPr>
        </p:nvSpPr>
        <p:spPr/>
        <p:txBody>
          <a:bodyPr/>
          <a:lstStyle/>
          <a:p>
            <a:endParaRPr lang="es-EC"/>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2E844C1-C161-417D-9B00-E3860FB38F07}" type="slidenum">
              <a:rPr lang="es-EC" smtClean="0"/>
              <a:t>‹Nº›</a:t>
            </a:fld>
            <a:endParaRPr lang="es-EC"/>
          </a:p>
        </p:txBody>
      </p:sp>
    </p:spTree>
    <p:extLst>
      <p:ext uri="{BB962C8B-B14F-4D97-AF65-F5344CB8AC3E}">
        <p14:creationId xmlns:p14="http://schemas.microsoft.com/office/powerpoint/2010/main" val="288912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0F51C16-96AF-45AF-B551-1B3AF9888FFB}" type="datetimeFigureOut">
              <a:rPr lang="es-EC" smtClean="0"/>
              <a:t>29/5/2025</a:t>
            </a:fld>
            <a:endParaRPr lang="es-EC"/>
          </a:p>
        </p:txBody>
      </p:sp>
      <p:sp>
        <p:nvSpPr>
          <p:cNvPr id="5" name="Footer Placeholder 4"/>
          <p:cNvSpPr>
            <a:spLocks noGrp="1"/>
          </p:cNvSpPr>
          <p:nvPr>
            <p:ph type="ftr" sz="quarter" idx="11"/>
          </p:nvPr>
        </p:nvSpPr>
        <p:spPr/>
        <p:txBody>
          <a:bodyPr/>
          <a:lstStyle/>
          <a:p>
            <a:endParaRPr lang="es-EC"/>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2E844C1-C161-417D-9B00-E3860FB38F07}" type="slidenum">
              <a:rPr lang="es-EC" smtClean="0"/>
              <a:t>‹Nº›</a:t>
            </a:fld>
            <a:endParaRPr lang="es-EC"/>
          </a:p>
        </p:txBody>
      </p:sp>
    </p:spTree>
    <p:extLst>
      <p:ext uri="{BB962C8B-B14F-4D97-AF65-F5344CB8AC3E}">
        <p14:creationId xmlns:p14="http://schemas.microsoft.com/office/powerpoint/2010/main" val="14651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0F51C16-96AF-45AF-B551-1B3AF9888FFB}" type="datetimeFigureOut">
              <a:rPr lang="es-EC" smtClean="0"/>
              <a:t>29/5/2025</a:t>
            </a:fld>
            <a:endParaRPr lang="es-EC"/>
          </a:p>
        </p:txBody>
      </p:sp>
      <p:sp>
        <p:nvSpPr>
          <p:cNvPr id="5" name="Footer Placeholder 4"/>
          <p:cNvSpPr>
            <a:spLocks noGrp="1"/>
          </p:cNvSpPr>
          <p:nvPr>
            <p:ph type="ftr" sz="quarter" idx="11"/>
          </p:nvPr>
        </p:nvSpPr>
        <p:spPr/>
        <p:txBody>
          <a:bodyPr/>
          <a:lstStyle/>
          <a:p>
            <a:endParaRPr lang="es-EC"/>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2E844C1-C161-417D-9B00-E3860FB38F07}" type="slidenum">
              <a:rPr lang="es-EC" smtClean="0"/>
              <a:t>‹Nº›</a:t>
            </a:fld>
            <a:endParaRPr lang="es-EC"/>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22663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D0F51C16-96AF-45AF-B551-1B3AF9888FFB}" type="datetimeFigureOut">
              <a:rPr lang="es-EC" smtClean="0"/>
              <a:t>29/5/2025</a:t>
            </a:fld>
            <a:endParaRPr lang="es-EC"/>
          </a:p>
        </p:txBody>
      </p:sp>
      <p:sp>
        <p:nvSpPr>
          <p:cNvPr id="6" name="Footer Placeholder 5"/>
          <p:cNvSpPr>
            <a:spLocks noGrp="1"/>
          </p:cNvSpPr>
          <p:nvPr>
            <p:ph type="ftr" sz="quarter" idx="11"/>
          </p:nvPr>
        </p:nvSpPr>
        <p:spPr/>
        <p:txBody>
          <a:bodyPr/>
          <a:lstStyle/>
          <a:p>
            <a:endParaRPr lang="es-EC"/>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2E844C1-C161-417D-9B00-E3860FB38F07}" type="slidenum">
              <a:rPr lang="es-EC" smtClean="0"/>
              <a:t>‹Nº›</a:t>
            </a:fld>
            <a:endParaRPr lang="es-EC"/>
          </a:p>
        </p:txBody>
      </p:sp>
    </p:spTree>
    <p:extLst>
      <p:ext uri="{BB962C8B-B14F-4D97-AF65-F5344CB8AC3E}">
        <p14:creationId xmlns:p14="http://schemas.microsoft.com/office/powerpoint/2010/main" val="38472409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D0F51C16-96AF-45AF-B551-1B3AF9888FFB}" type="datetimeFigureOut">
              <a:rPr lang="es-EC" smtClean="0"/>
              <a:t>29/5/2025</a:t>
            </a:fld>
            <a:endParaRPr lang="es-EC"/>
          </a:p>
        </p:txBody>
      </p:sp>
      <p:sp>
        <p:nvSpPr>
          <p:cNvPr id="6" name="Footer Placeholder 5"/>
          <p:cNvSpPr>
            <a:spLocks noGrp="1"/>
          </p:cNvSpPr>
          <p:nvPr>
            <p:ph type="ftr" sz="quarter" idx="11"/>
          </p:nvPr>
        </p:nvSpPr>
        <p:spPr/>
        <p:txBody>
          <a:bodyPr/>
          <a:lstStyle/>
          <a:p>
            <a:endParaRPr lang="es-EC"/>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2E844C1-C161-417D-9B00-E3860FB38F07}" type="slidenum">
              <a:rPr lang="es-EC" smtClean="0"/>
              <a:t>‹Nº›</a:t>
            </a:fld>
            <a:endParaRPr lang="es-EC"/>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98667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D0F51C16-96AF-45AF-B551-1B3AF9888FFB}" type="datetimeFigureOut">
              <a:rPr lang="es-EC" smtClean="0"/>
              <a:t>29/5/2025</a:t>
            </a:fld>
            <a:endParaRPr lang="es-EC"/>
          </a:p>
        </p:txBody>
      </p:sp>
      <p:sp>
        <p:nvSpPr>
          <p:cNvPr id="6" name="Footer Placeholder 5"/>
          <p:cNvSpPr>
            <a:spLocks noGrp="1"/>
          </p:cNvSpPr>
          <p:nvPr>
            <p:ph type="ftr" sz="quarter" idx="11"/>
          </p:nvPr>
        </p:nvSpPr>
        <p:spPr/>
        <p:txBody>
          <a:bodyPr/>
          <a:lstStyle/>
          <a:p>
            <a:endParaRPr lang="es-EC"/>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2E844C1-C161-417D-9B00-E3860FB38F07}" type="slidenum">
              <a:rPr lang="es-EC" smtClean="0"/>
              <a:t>‹Nº›</a:t>
            </a:fld>
            <a:endParaRPr lang="es-EC"/>
          </a:p>
        </p:txBody>
      </p:sp>
    </p:spTree>
    <p:extLst>
      <p:ext uri="{BB962C8B-B14F-4D97-AF65-F5344CB8AC3E}">
        <p14:creationId xmlns:p14="http://schemas.microsoft.com/office/powerpoint/2010/main" val="2729500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0F51C16-96AF-45AF-B551-1B3AF9888FFB}" type="datetimeFigureOut">
              <a:rPr lang="es-EC" smtClean="0"/>
              <a:t>29/5/2025</a:t>
            </a:fld>
            <a:endParaRPr lang="es-EC"/>
          </a:p>
        </p:txBody>
      </p:sp>
      <p:sp>
        <p:nvSpPr>
          <p:cNvPr id="5" name="Footer Placeholder 4"/>
          <p:cNvSpPr>
            <a:spLocks noGrp="1"/>
          </p:cNvSpPr>
          <p:nvPr>
            <p:ph type="ftr" sz="quarter" idx="11"/>
          </p:nvPr>
        </p:nvSpPr>
        <p:spPr/>
        <p:txBody>
          <a:bodyPr/>
          <a:lstStyle/>
          <a:p>
            <a:endParaRPr lang="es-EC"/>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2E844C1-C161-417D-9B00-E3860FB38F07}" type="slidenum">
              <a:rPr lang="es-EC" smtClean="0"/>
              <a:t>‹Nº›</a:t>
            </a:fld>
            <a:endParaRPr lang="es-EC"/>
          </a:p>
        </p:txBody>
      </p:sp>
    </p:spTree>
    <p:extLst>
      <p:ext uri="{BB962C8B-B14F-4D97-AF65-F5344CB8AC3E}">
        <p14:creationId xmlns:p14="http://schemas.microsoft.com/office/powerpoint/2010/main" val="6947971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0F51C16-96AF-45AF-B551-1B3AF9888FFB}" type="datetimeFigureOut">
              <a:rPr lang="es-EC" smtClean="0"/>
              <a:t>29/5/2025</a:t>
            </a:fld>
            <a:endParaRPr lang="es-EC"/>
          </a:p>
        </p:txBody>
      </p:sp>
      <p:sp>
        <p:nvSpPr>
          <p:cNvPr id="5" name="Footer Placeholder 4"/>
          <p:cNvSpPr>
            <a:spLocks noGrp="1"/>
          </p:cNvSpPr>
          <p:nvPr>
            <p:ph type="ftr" sz="quarter" idx="11"/>
          </p:nvPr>
        </p:nvSpPr>
        <p:spPr/>
        <p:txBody>
          <a:bodyPr/>
          <a:lstStyle/>
          <a:p>
            <a:endParaRPr lang="es-EC"/>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2E844C1-C161-417D-9B00-E3860FB38F07}" type="slidenum">
              <a:rPr lang="es-EC" smtClean="0"/>
              <a:t>‹Nº›</a:t>
            </a:fld>
            <a:endParaRPr lang="es-EC"/>
          </a:p>
        </p:txBody>
      </p:sp>
    </p:spTree>
    <p:extLst>
      <p:ext uri="{BB962C8B-B14F-4D97-AF65-F5344CB8AC3E}">
        <p14:creationId xmlns:p14="http://schemas.microsoft.com/office/powerpoint/2010/main" val="125672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0F51C16-96AF-45AF-B551-1B3AF9888FFB}" type="datetimeFigureOut">
              <a:rPr lang="es-EC" smtClean="0"/>
              <a:t>29/5/2025</a:t>
            </a:fld>
            <a:endParaRPr lang="es-EC"/>
          </a:p>
        </p:txBody>
      </p:sp>
      <p:sp>
        <p:nvSpPr>
          <p:cNvPr id="5" name="Footer Placeholder 4"/>
          <p:cNvSpPr>
            <a:spLocks noGrp="1"/>
          </p:cNvSpPr>
          <p:nvPr>
            <p:ph type="ftr" sz="quarter" idx="11"/>
          </p:nvPr>
        </p:nvSpPr>
        <p:spPr/>
        <p:txBody>
          <a:bodyPr/>
          <a:lstStyle/>
          <a:p>
            <a:endParaRPr lang="es-EC"/>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2E844C1-C161-417D-9B00-E3860FB38F07}" type="slidenum">
              <a:rPr lang="es-EC" smtClean="0"/>
              <a:t>‹Nº›</a:t>
            </a:fld>
            <a:endParaRPr lang="es-EC"/>
          </a:p>
        </p:txBody>
      </p:sp>
    </p:spTree>
    <p:extLst>
      <p:ext uri="{BB962C8B-B14F-4D97-AF65-F5344CB8AC3E}">
        <p14:creationId xmlns:p14="http://schemas.microsoft.com/office/powerpoint/2010/main" val="4079858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0F51C16-96AF-45AF-B551-1B3AF9888FFB}" type="datetimeFigureOut">
              <a:rPr lang="es-EC" smtClean="0"/>
              <a:t>29/5/2025</a:t>
            </a:fld>
            <a:endParaRPr lang="es-EC"/>
          </a:p>
        </p:txBody>
      </p:sp>
      <p:sp>
        <p:nvSpPr>
          <p:cNvPr id="5" name="Footer Placeholder 4"/>
          <p:cNvSpPr>
            <a:spLocks noGrp="1"/>
          </p:cNvSpPr>
          <p:nvPr>
            <p:ph type="ftr" sz="quarter" idx="11"/>
          </p:nvPr>
        </p:nvSpPr>
        <p:spPr/>
        <p:txBody>
          <a:bodyPr/>
          <a:lstStyle/>
          <a:p>
            <a:endParaRPr lang="es-EC"/>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2E844C1-C161-417D-9B00-E3860FB38F07}" type="slidenum">
              <a:rPr lang="es-EC" smtClean="0"/>
              <a:t>‹Nº›</a:t>
            </a:fld>
            <a:endParaRPr lang="es-EC"/>
          </a:p>
        </p:txBody>
      </p:sp>
    </p:spTree>
    <p:extLst>
      <p:ext uri="{BB962C8B-B14F-4D97-AF65-F5344CB8AC3E}">
        <p14:creationId xmlns:p14="http://schemas.microsoft.com/office/powerpoint/2010/main" val="306066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0F51C16-96AF-45AF-B551-1B3AF9888FFB}" type="datetimeFigureOut">
              <a:rPr lang="es-EC" smtClean="0"/>
              <a:t>29/5/2025</a:t>
            </a:fld>
            <a:endParaRPr lang="es-EC"/>
          </a:p>
        </p:txBody>
      </p:sp>
      <p:sp>
        <p:nvSpPr>
          <p:cNvPr id="6" name="Footer Placeholder 5"/>
          <p:cNvSpPr>
            <a:spLocks noGrp="1"/>
          </p:cNvSpPr>
          <p:nvPr>
            <p:ph type="ftr" sz="quarter" idx="11"/>
          </p:nvPr>
        </p:nvSpPr>
        <p:spPr/>
        <p:txBody>
          <a:bodyPr/>
          <a:lstStyle/>
          <a:p>
            <a:endParaRPr lang="es-EC"/>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2E844C1-C161-417D-9B00-E3860FB38F07}" type="slidenum">
              <a:rPr lang="es-EC" smtClean="0"/>
              <a:t>‹Nº›</a:t>
            </a:fld>
            <a:endParaRPr lang="es-EC"/>
          </a:p>
        </p:txBody>
      </p:sp>
    </p:spTree>
    <p:extLst>
      <p:ext uri="{BB962C8B-B14F-4D97-AF65-F5344CB8AC3E}">
        <p14:creationId xmlns:p14="http://schemas.microsoft.com/office/powerpoint/2010/main" val="2758818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0F51C16-96AF-45AF-B551-1B3AF9888FFB}" type="datetimeFigureOut">
              <a:rPr lang="es-EC" smtClean="0"/>
              <a:t>29/5/2025</a:t>
            </a:fld>
            <a:endParaRPr lang="es-EC"/>
          </a:p>
        </p:txBody>
      </p:sp>
      <p:sp>
        <p:nvSpPr>
          <p:cNvPr id="8" name="Footer Placeholder 7"/>
          <p:cNvSpPr>
            <a:spLocks noGrp="1"/>
          </p:cNvSpPr>
          <p:nvPr>
            <p:ph type="ftr" sz="quarter" idx="11"/>
          </p:nvPr>
        </p:nvSpPr>
        <p:spPr/>
        <p:txBody>
          <a:bodyPr/>
          <a:lstStyle/>
          <a:p>
            <a:endParaRPr lang="es-EC"/>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2E844C1-C161-417D-9B00-E3860FB38F07}" type="slidenum">
              <a:rPr lang="es-EC" smtClean="0"/>
              <a:t>‹Nº›</a:t>
            </a:fld>
            <a:endParaRPr lang="es-EC"/>
          </a:p>
        </p:txBody>
      </p:sp>
    </p:spTree>
    <p:extLst>
      <p:ext uri="{BB962C8B-B14F-4D97-AF65-F5344CB8AC3E}">
        <p14:creationId xmlns:p14="http://schemas.microsoft.com/office/powerpoint/2010/main" val="1850630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0F51C16-96AF-45AF-B551-1B3AF9888FFB}" type="datetimeFigureOut">
              <a:rPr lang="es-EC" smtClean="0"/>
              <a:t>29/5/2025</a:t>
            </a:fld>
            <a:endParaRPr lang="es-EC"/>
          </a:p>
        </p:txBody>
      </p:sp>
      <p:sp>
        <p:nvSpPr>
          <p:cNvPr id="4" name="Footer Placeholder 3"/>
          <p:cNvSpPr>
            <a:spLocks noGrp="1"/>
          </p:cNvSpPr>
          <p:nvPr>
            <p:ph type="ftr" sz="quarter" idx="11"/>
          </p:nvPr>
        </p:nvSpPr>
        <p:spPr/>
        <p:txBody>
          <a:bodyPr/>
          <a:lstStyle/>
          <a:p>
            <a:endParaRPr lang="es-EC"/>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2E844C1-C161-417D-9B00-E3860FB38F07}" type="slidenum">
              <a:rPr lang="es-EC" smtClean="0"/>
              <a:t>‹Nº›</a:t>
            </a:fld>
            <a:endParaRPr lang="es-EC"/>
          </a:p>
        </p:txBody>
      </p:sp>
    </p:spTree>
    <p:extLst>
      <p:ext uri="{BB962C8B-B14F-4D97-AF65-F5344CB8AC3E}">
        <p14:creationId xmlns:p14="http://schemas.microsoft.com/office/powerpoint/2010/main" val="4166276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F51C16-96AF-45AF-B551-1B3AF9888FFB}" type="datetimeFigureOut">
              <a:rPr lang="es-EC" smtClean="0"/>
              <a:t>29/5/2025</a:t>
            </a:fld>
            <a:endParaRPr lang="es-EC"/>
          </a:p>
        </p:txBody>
      </p:sp>
      <p:sp>
        <p:nvSpPr>
          <p:cNvPr id="3" name="Footer Placeholder 2"/>
          <p:cNvSpPr>
            <a:spLocks noGrp="1"/>
          </p:cNvSpPr>
          <p:nvPr>
            <p:ph type="ftr" sz="quarter" idx="11"/>
          </p:nvPr>
        </p:nvSpPr>
        <p:spPr/>
        <p:txBody>
          <a:bodyPr/>
          <a:lstStyle/>
          <a:p>
            <a:endParaRPr lang="es-EC"/>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2E844C1-C161-417D-9B00-E3860FB38F07}" type="slidenum">
              <a:rPr lang="es-EC" smtClean="0"/>
              <a:t>‹Nº›</a:t>
            </a:fld>
            <a:endParaRPr lang="es-EC"/>
          </a:p>
        </p:txBody>
      </p:sp>
    </p:spTree>
    <p:extLst>
      <p:ext uri="{BB962C8B-B14F-4D97-AF65-F5344CB8AC3E}">
        <p14:creationId xmlns:p14="http://schemas.microsoft.com/office/powerpoint/2010/main" val="2482263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0F51C16-96AF-45AF-B551-1B3AF9888FFB}" type="datetimeFigureOut">
              <a:rPr lang="es-EC" smtClean="0"/>
              <a:t>29/5/2025</a:t>
            </a:fld>
            <a:endParaRPr lang="es-EC"/>
          </a:p>
        </p:txBody>
      </p:sp>
      <p:sp>
        <p:nvSpPr>
          <p:cNvPr id="6" name="Footer Placeholder 5"/>
          <p:cNvSpPr>
            <a:spLocks noGrp="1"/>
          </p:cNvSpPr>
          <p:nvPr>
            <p:ph type="ftr" sz="quarter" idx="11"/>
          </p:nvPr>
        </p:nvSpPr>
        <p:spPr/>
        <p:txBody>
          <a:bodyPr/>
          <a:lstStyle/>
          <a:p>
            <a:endParaRPr lang="es-EC"/>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2E844C1-C161-417D-9B00-E3860FB38F07}" type="slidenum">
              <a:rPr lang="es-EC" smtClean="0"/>
              <a:t>‹Nº›</a:t>
            </a:fld>
            <a:endParaRPr lang="es-EC"/>
          </a:p>
        </p:txBody>
      </p:sp>
    </p:spTree>
    <p:extLst>
      <p:ext uri="{BB962C8B-B14F-4D97-AF65-F5344CB8AC3E}">
        <p14:creationId xmlns:p14="http://schemas.microsoft.com/office/powerpoint/2010/main" val="1397573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0F51C16-96AF-45AF-B551-1B3AF9888FFB}" type="datetimeFigureOut">
              <a:rPr lang="es-EC" smtClean="0"/>
              <a:t>29/5/2025</a:t>
            </a:fld>
            <a:endParaRPr lang="es-EC"/>
          </a:p>
        </p:txBody>
      </p:sp>
      <p:sp>
        <p:nvSpPr>
          <p:cNvPr id="6" name="Footer Placeholder 5"/>
          <p:cNvSpPr>
            <a:spLocks noGrp="1"/>
          </p:cNvSpPr>
          <p:nvPr>
            <p:ph type="ftr" sz="quarter" idx="11"/>
          </p:nvPr>
        </p:nvSpPr>
        <p:spPr/>
        <p:txBody>
          <a:bodyPr/>
          <a:lstStyle/>
          <a:p>
            <a:endParaRPr lang="es-EC"/>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2E844C1-C161-417D-9B00-E3860FB38F07}" type="slidenum">
              <a:rPr lang="es-EC" smtClean="0"/>
              <a:t>‹Nº›</a:t>
            </a:fld>
            <a:endParaRPr lang="es-EC"/>
          </a:p>
        </p:txBody>
      </p:sp>
    </p:spTree>
    <p:extLst>
      <p:ext uri="{BB962C8B-B14F-4D97-AF65-F5344CB8AC3E}">
        <p14:creationId xmlns:p14="http://schemas.microsoft.com/office/powerpoint/2010/main" val="1760690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0F51C16-96AF-45AF-B551-1B3AF9888FFB}" type="datetimeFigureOut">
              <a:rPr lang="es-EC" smtClean="0"/>
              <a:t>29/5/2025</a:t>
            </a:fld>
            <a:endParaRPr lang="es-EC"/>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C"/>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2E844C1-C161-417D-9B00-E3860FB38F07}" type="slidenum">
              <a:rPr lang="es-EC" smtClean="0"/>
              <a:t>‹Nº›</a:t>
            </a:fld>
            <a:endParaRPr lang="es-EC"/>
          </a:p>
        </p:txBody>
      </p:sp>
    </p:spTree>
    <p:extLst>
      <p:ext uri="{BB962C8B-B14F-4D97-AF65-F5344CB8AC3E}">
        <p14:creationId xmlns:p14="http://schemas.microsoft.com/office/powerpoint/2010/main" val="14383657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226897-7FD4-475F-B81B-7AEF4E6C45F8}"/>
              </a:ext>
            </a:extLst>
          </p:cNvPr>
          <p:cNvSpPr>
            <a:spLocks noGrp="1"/>
          </p:cNvSpPr>
          <p:nvPr>
            <p:ph type="ctrTitle"/>
          </p:nvPr>
        </p:nvSpPr>
        <p:spPr/>
        <p:txBody>
          <a:bodyPr/>
          <a:lstStyle/>
          <a:p>
            <a:r>
              <a:rPr lang="es-EC" dirty="0"/>
              <a:t>Comunicación académica.</a:t>
            </a:r>
          </a:p>
        </p:txBody>
      </p:sp>
      <p:sp>
        <p:nvSpPr>
          <p:cNvPr id="3" name="Subtítulo 2">
            <a:extLst>
              <a:ext uri="{FF2B5EF4-FFF2-40B4-BE49-F238E27FC236}">
                <a16:creationId xmlns:a16="http://schemas.microsoft.com/office/drawing/2014/main" id="{137AFAB3-6031-4FD4-B45D-818DC49EF8E4}"/>
              </a:ext>
            </a:extLst>
          </p:cNvPr>
          <p:cNvSpPr>
            <a:spLocks noGrp="1"/>
          </p:cNvSpPr>
          <p:nvPr>
            <p:ph type="subTitle" idx="1"/>
          </p:nvPr>
        </p:nvSpPr>
        <p:spPr/>
        <p:txBody>
          <a:bodyPr/>
          <a:lstStyle/>
          <a:p>
            <a:pPr marL="342900" indent="-342900" algn="l">
              <a:buFont typeface="Arial" panose="020B0604020202020204" pitchFamily="34" charset="0"/>
              <a:buChar char="•"/>
            </a:pPr>
            <a:r>
              <a:rPr lang="es-EC" dirty="0"/>
              <a:t>Normas APA séptima edición.</a:t>
            </a:r>
          </a:p>
        </p:txBody>
      </p:sp>
    </p:spTree>
    <p:extLst>
      <p:ext uri="{BB962C8B-B14F-4D97-AF65-F5344CB8AC3E}">
        <p14:creationId xmlns:p14="http://schemas.microsoft.com/office/powerpoint/2010/main" val="1878463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14169-E73E-4DF7-88A4-06D793BDABB5}"/>
              </a:ext>
            </a:extLst>
          </p:cNvPr>
          <p:cNvSpPr>
            <a:spLocks noGrp="1"/>
          </p:cNvSpPr>
          <p:nvPr>
            <p:ph type="title"/>
          </p:nvPr>
        </p:nvSpPr>
        <p:spPr/>
        <p:txBody>
          <a:bodyPr/>
          <a:lstStyle/>
          <a:p>
            <a:r>
              <a:rPr lang="es-EC" dirty="0"/>
              <a:t>Espaciado.</a:t>
            </a:r>
          </a:p>
        </p:txBody>
      </p:sp>
      <p:sp>
        <p:nvSpPr>
          <p:cNvPr id="3" name="Marcador de contenido 2">
            <a:extLst>
              <a:ext uri="{FF2B5EF4-FFF2-40B4-BE49-F238E27FC236}">
                <a16:creationId xmlns:a16="http://schemas.microsoft.com/office/drawing/2014/main" id="{E6473FB1-52B5-4DF8-9364-C79765DAFB36}"/>
              </a:ext>
            </a:extLst>
          </p:cNvPr>
          <p:cNvSpPr>
            <a:spLocks noGrp="1"/>
          </p:cNvSpPr>
          <p:nvPr>
            <p:ph idx="1"/>
          </p:nvPr>
        </p:nvSpPr>
        <p:spPr/>
        <p:txBody>
          <a:bodyPr>
            <a:normAutofit fontScale="92500" lnSpcReduction="10000"/>
          </a:bodyPr>
          <a:lstStyle/>
          <a:p>
            <a:pPr marL="0" indent="0">
              <a:buNone/>
            </a:pPr>
            <a:r>
              <a:rPr lang="es-ES" sz="2200" dirty="0"/>
              <a:t>En general, se debe aplicar doble espacio en todas las secciones de un documento con formato APA, incluyendo:</a:t>
            </a:r>
          </a:p>
          <a:p>
            <a:r>
              <a:rPr lang="es-ES" sz="2200" dirty="0"/>
              <a:t>El resumen</a:t>
            </a:r>
          </a:p>
          <a:p>
            <a:r>
              <a:rPr lang="es-ES" sz="2200" dirty="0"/>
              <a:t>El texto principal</a:t>
            </a:r>
          </a:p>
          <a:p>
            <a:r>
              <a:rPr lang="es-ES" sz="2200" dirty="0"/>
              <a:t>Citas en bloque</a:t>
            </a:r>
          </a:p>
          <a:p>
            <a:r>
              <a:rPr lang="es-ES" sz="2200" dirty="0"/>
              <a:t>Números, títulos y notas de tablas y figuras</a:t>
            </a:r>
          </a:p>
          <a:p>
            <a:r>
              <a:rPr lang="es-ES" sz="2200" dirty="0"/>
              <a:t>Lista de referencias (tanto entre entradas como dentro de cada una)</a:t>
            </a:r>
          </a:p>
          <a:p>
            <a:pPr marL="0" indent="0">
              <a:buNone/>
            </a:pPr>
            <a:r>
              <a:rPr lang="es-ES" sz="2200" dirty="0"/>
              <a:t>No se debe agregar espacio adicional antes o después de los párrafos.</a:t>
            </a:r>
          </a:p>
          <a:p>
            <a:endParaRPr lang="es-EC" sz="2400" dirty="0"/>
          </a:p>
        </p:txBody>
      </p:sp>
    </p:spTree>
    <p:extLst>
      <p:ext uri="{BB962C8B-B14F-4D97-AF65-F5344CB8AC3E}">
        <p14:creationId xmlns:p14="http://schemas.microsoft.com/office/powerpoint/2010/main" val="2586093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14169-E73E-4DF7-88A4-06D793BDABB5}"/>
              </a:ext>
            </a:extLst>
          </p:cNvPr>
          <p:cNvSpPr>
            <a:spLocks noGrp="1"/>
          </p:cNvSpPr>
          <p:nvPr>
            <p:ph type="title"/>
          </p:nvPr>
        </p:nvSpPr>
        <p:spPr/>
        <p:txBody>
          <a:bodyPr/>
          <a:lstStyle/>
          <a:p>
            <a:r>
              <a:rPr lang="es-EC" dirty="0"/>
              <a:t>Espaciado.</a:t>
            </a:r>
          </a:p>
        </p:txBody>
      </p:sp>
      <p:sp>
        <p:nvSpPr>
          <p:cNvPr id="3" name="Marcador de contenido 2">
            <a:extLst>
              <a:ext uri="{FF2B5EF4-FFF2-40B4-BE49-F238E27FC236}">
                <a16:creationId xmlns:a16="http://schemas.microsoft.com/office/drawing/2014/main" id="{E6473FB1-52B5-4DF8-9364-C79765DAFB36}"/>
              </a:ext>
            </a:extLst>
          </p:cNvPr>
          <p:cNvSpPr>
            <a:spLocks noGrp="1"/>
          </p:cNvSpPr>
          <p:nvPr>
            <p:ph idx="1"/>
          </p:nvPr>
        </p:nvSpPr>
        <p:spPr>
          <a:xfrm>
            <a:off x="2589212" y="2133599"/>
            <a:ext cx="8915400" cy="4015273"/>
          </a:xfrm>
        </p:spPr>
        <p:txBody>
          <a:bodyPr>
            <a:normAutofit fontScale="32500" lnSpcReduction="20000"/>
          </a:bodyPr>
          <a:lstStyle/>
          <a:p>
            <a:pPr marL="0" indent="0">
              <a:lnSpc>
                <a:spcPct val="110000"/>
              </a:lnSpc>
              <a:buFont typeface="Wingdings 3" charset="2"/>
              <a:buNone/>
            </a:pPr>
            <a:r>
              <a:rPr lang="es-ES" sz="5000" dirty="0"/>
              <a:t>Excepciones al espaciado doble</a:t>
            </a:r>
          </a:p>
          <a:p>
            <a:pPr marL="0" indent="0">
              <a:lnSpc>
                <a:spcPct val="110000"/>
              </a:lnSpc>
              <a:buFont typeface="Wingdings 3" charset="2"/>
              <a:buNone/>
            </a:pPr>
            <a:r>
              <a:rPr lang="es-ES" sz="5000" dirty="0"/>
              <a:t>Las siguientes situaciones permiten un espaciado diferente, según el diseño o los requerimientos específicos:</a:t>
            </a:r>
          </a:p>
          <a:p>
            <a:pPr marL="0" indent="0">
              <a:lnSpc>
                <a:spcPct val="110000"/>
              </a:lnSpc>
              <a:buFont typeface="Wingdings 3" charset="2"/>
              <a:buNone/>
            </a:pPr>
            <a:r>
              <a:rPr lang="es-ES" sz="5000" dirty="0"/>
              <a:t>Página de título:</a:t>
            </a:r>
          </a:p>
          <a:p>
            <a:pPr>
              <a:lnSpc>
                <a:spcPct val="110000"/>
              </a:lnSpc>
            </a:pPr>
            <a:r>
              <a:rPr lang="es-ES" sz="5000" dirty="0"/>
              <a:t>Inserte una línea en blanco (doble espacio) entre el título y la línea del autor.</a:t>
            </a:r>
          </a:p>
          <a:p>
            <a:pPr>
              <a:lnSpc>
                <a:spcPct val="110000"/>
              </a:lnSpc>
            </a:pPr>
            <a:r>
              <a:rPr lang="es-ES" sz="5000" dirty="0"/>
              <a:t>En trabajos profesionales, agregue al menos una línea en blanco (doble espacio) antes de la nota del autor (no aplicable a trabajos estudiantiles).</a:t>
            </a:r>
          </a:p>
          <a:p>
            <a:pPr>
              <a:lnSpc>
                <a:spcPct val="110000"/>
              </a:lnSpc>
            </a:pPr>
            <a:r>
              <a:rPr lang="es-ES" sz="5000" dirty="0"/>
              <a:t>El resto de la página de título debe estar a doble espacio.</a:t>
            </a:r>
          </a:p>
          <a:p>
            <a:pPr marL="0" indent="0">
              <a:lnSpc>
                <a:spcPct val="110000"/>
              </a:lnSpc>
              <a:buFont typeface="Wingdings 3" charset="2"/>
              <a:buNone/>
            </a:pPr>
            <a:r>
              <a:rPr lang="es-ES" sz="5000" dirty="0"/>
              <a:t>Tablas:</a:t>
            </a:r>
          </a:p>
          <a:p>
            <a:pPr>
              <a:lnSpc>
                <a:spcPct val="110000"/>
              </a:lnSpc>
            </a:pPr>
            <a:r>
              <a:rPr lang="es-ES" sz="5000" dirty="0"/>
              <a:t>El cuerpo de la tabla (celdas) puede tener espacio sencillo, espacio y medio o doble espacio, dependiendo del diseño más claro para la presentación de los datos.</a:t>
            </a:r>
          </a:p>
          <a:p>
            <a:pPr>
              <a:lnSpc>
                <a:spcPct val="110000"/>
              </a:lnSpc>
            </a:pPr>
            <a:r>
              <a:rPr lang="es-ES" sz="5000" dirty="0"/>
              <a:t>El número de la tabla, el título y las notas deben mantenerse con doble espacio.</a:t>
            </a:r>
          </a:p>
          <a:p>
            <a:endParaRPr lang="es-EC" sz="2400" dirty="0"/>
          </a:p>
        </p:txBody>
      </p:sp>
    </p:spTree>
    <p:extLst>
      <p:ext uri="{BB962C8B-B14F-4D97-AF65-F5344CB8AC3E}">
        <p14:creationId xmlns:p14="http://schemas.microsoft.com/office/powerpoint/2010/main" val="3814197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14169-E73E-4DF7-88A4-06D793BDABB5}"/>
              </a:ext>
            </a:extLst>
          </p:cNvPr>
          <p:cNvSpPr>
            <a:spLocks noGrp="1"/>
          </p:cNvSpPr>
          <p:nvPr>
            <p:ph type="title"/>
          </p:nvPr>
        </p:nvSpPr>
        <p:spPr/>
        <p:txBody>
          <a:bodyPr/>
          <a:lstStyle/>
          <a:p>
            <a:r>
              <a:rPr lang="es-EC" dirty="0"/>
              <a:t>Espaciado.</a:t>
            </a:r>
          </a:p>
        </p:txBody>
      </p:sp>
      <p:sp>
        <p:nvSpPr>
          <p:cNvPr id="5" name="Rectangle 2">
            <a:extLst>
              <a:ext uri="{FF2B5EF4-FFF2-40B4-BE49-F238E27FC236}">
                <a16:creationId xmlns:a16="http://schemas.microsoft.com/office/drawing/2014/main" id="{395F6D94-7A91-45C9-8585-91EAB7F1FF52}"/>
              </a:ext>
            </a:extLst>
          </p:cNvPr>
          <p:cNvSpPr>
            <a:spLocks noGrp="1" noChangeArrowheads="1"/>
          </p:cNvSpPr>
          <p:nvPr>
            <p:ph idx="1"/>
          </p:nvPr>
        </p:nvSpPr>
        <p:spPr bwMode="auto">
          <a:xfrm>
            <a:off x="2589213" y="1648004"/>
            <a:ext cx="8911687" cy="4985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lang="en-US" altLang="en-US" sz="2000" dirty="0" err="1"/>
              <a:t>Figuras</a:t>
            </a:r>
            <a:r>
              <a:rPr lang="en-US" altLang="en-US" sz="2000" dirty="0"/>
              <a:t>:</a:t>
            </a:r>
          </a:p>
          <a:p>
            <a:pPr defTabSz="914400" eaLnBrk="0" fontAlgn="base" hangingPunct="0">
              <a:spcBef>
                <a:spcPct val="0"/>
              </a:spcBef>
              <a:spcAft>
                <a:spcPct val="0"/>
              </a:spcAft>
              <a:buClr>
                <a:srgbClr val="C00000"/>
              </a:buClr>
            </a:pPr>
            <a:r>
              <a:rPr lang="en-US" altLang="en-US" sz="2000" dirty="0"/>
              <a:t>El </a:t>
            </a:r>
            <a:r>
              <a:rPr lang="en-US" altLang="en-US" sz="2000" dirty="0" err="1"/>
              <a:t>texto</a:t>
            </a:r>
            <a:r>
              <a:rPr lang="en-US" altLang="en-US" sz="2000" dirty="0"/>
              <a:t> dentro de la imagen de una </a:t>
            </a:r>
            <a:r>
              <a:rPr lang="en-US" altLang="en-US" sz="2000" dirty="0" err="1"/>
              <a:t>figura</a:t>
            </a:r>
            <a:r>
              <a:rPr lang="en-US" altLang="en-US" sz="2000" dirty="0"/>
              <a:t> </a:t>
            </a:r>
            <a:r>
              <a:rPr lang="en-US" altLang="en-US" sz="2000" dirty="0" err="1"/>
              <a:t>puede</a:t>
            </a:r>
            <a:r>
              <a:rPr lang="en-US" altLang="en-US" sz="2000" dirty="0"/>
              <a:t> </a:t>
            </a:r>
            <a:r>
              <a:rPr lang="en-US" altLang="en-US" sz="2000" dirty="0" err="1"/>
              <a:t>presentarse</a:t>
            </a:r>
            <a:r>
              <a:rPr lang="en-US" altLang="en-US" sz="2000" dirty="0"/>
              <a:t> con </a:t>
            </a:r>
            <a:r>
              <a:rPr lang="en-US" altLang="en-US" sz="2000" dirty="0" err="1"/>
              <a:t>espacio</a:t>
            </a:r>
            <a:r>
              <a:rPr lang="en-US" altLang="en-US" sz="2000" dirty="0"/>
              <a:t> </a:t>
            </a:r>
            <a:r>
              <a:rPr lang="en-US" altLang="en-US" sz="2000" dirty="0" err="1"/>
              <a:t>sencillo</a:t>
            </a:r>
            <a:r>
              <a:rPr lang="en-US" altLang="en-US" sz="2000" dirty="0"/>
              <a:t>, </a:t>
            </a:r>
            <a:r>
              <a:rPr lang="en-US" altLang="en-US" sz="2000" dirty="0" err="1"/>
              <a:t>espacio</a:t>
            </a:r>
            <a:r>
              <a:rPr lang="en-US" altLang="en-US" sz="2000" dirty="0"/>
              <a:t> y medio o doble </a:t>
            </a:r>
            <a:r>
              <a:rPr lang="en-US" altLang="en-US" sz="2000" dirty="0" err="1"/>
              <a:t>espacio</a:t>
            </a:r>
            <a:r>
              <a:rPr lang="en-US" altLang="en-US" sz="2000" dirty="0"/>
              <a:t>, </a:t>
            </a:r>
            <a:r>
              <a:rPr lang="en-US" altLang="en-US" sz="2000" dirty="0" err="1"/>
              <a:t>según</a:t>
            </a:r>
            <a:r>
              <a:rPr lang="en-US" altLang="en-US" sz="2000" dirty="0"/>
              <a:t> </a:t>
            </a:r>
            <a:r>
              <a:rPr lang="en-US" altLang="en-US" sz="2000" dirty="0" err="1"/>
              <a:t>el</a:t>
            </a:r>
            <a:r>
              <a:rPr lang="en-US" altLang="en-US" sz="2000" dirty="0"/>
              <a:t> </a:t>
            </a:r>
            <a:r>
              <a:rPr lang="en-US" altLang="en-US" sz="2000" dirty="0" err="1"/>
              <a:t>diseño</a:t>
            </a:r>
            <a:r>
              <a:rPr lang="en-US" altLang="en-US" sz="2000" dirty="0"/>
              <a:t> </a:t>
            </a:r>
            <a:r>
              <a:rPr lang="en-US" altLang="en-US" sz="2000" dirty="0" err="1"/>
              <a:t>más</a:t>
            </a:r>
            <a:r>
              <a:rPr lang="en-US" altLang="en-US" sz="2000" dirty="0"/>
              <a:t> </a:t>
            </a:r>
            <a:r>
              <a:rPr lang="en-US" altLang="en-US" sz="2000" dirty="0" err="1"/>
              <a:t>efectivo</a:t>
            </a:r>
            <a:r>
              <a:rPr lang="en-US" altLang="en-US" sz="2000" dirty="0"/>
              <a:t>.</a:t>
            </a:r>
          </a:p>
          <a:p>
            <a:pPr defTabSz="914400" eaLnBrk="0" fontAlgn="base" hangingPunct="0">
              <a:spcBef>
                <a:spcPct val="0"/>
              </a:spcBef>
              <a:spcAft>
                <a:spcPct val="0"/>
              </a:spcAft>
              <a:buClr>
                <a:srgbClr val="C00000"/>
              </a:buClr>
            </a:pPr>
            <a:r>
              <a:rPr lang="en-US" altLang="en-US" sz="2000" dirty="0"/>
              <a:t>El </a:t>
            </a:r>
            <a:r>
              <a:rPr lang="en-US" altLang="en-US" sz="2000" dirty="0" err="1"/>
              <a:t>número</a:t>
            </a:r>
            <a:r>
              <a:rPr lang="en-US" altLang="en-US" sz="2000" dirty="0"/>
              <a:t> de </a:t>
            </a:r>
            <a:r>
              <a:rPr lang="en-US" altLang="en-US" sz="2000" dirty="0" err="1"/>
              <a:t>figura</a:t>
            </a:r>
            <a:r>
              <a:rPr lang="en-US" altLang="en-US" sz="2000" dirty="0"/>
              <a:t>, </a:t>
            </a:r>
            <a:r>
              <a:rPr lang="en-US" altLang="en-US" sz="2000" dirty="0" err="1"/>
              <a:t>el</a:t>
            </a:r>
            <a:r>
              <a:rPr lang="en-US" altLang="en-US" sz="2000" dirty="0"/>
              <a:t> </a:t>
            </a:r>
            <a:r>
              <a:rPr lang="en-US" altLang="en-US" sz="2000" dirty="0" err="1"/>
              <a:t>título</a:t>
            </a:r>
            <a:r>
              <a:rPr lang="en-US" altLang="en-US" sz="2000" dirty="0"/>
              <a:t> y las </a:t>
            </a:r>
            <a:r>
              <a:rPr lang="en-US" altLang="en-US" sz="2000" dirty="0" err="1"/>
              <a:t>notas</a:t>
            </a:r>
            <a:r>
              <a:rPr lang="en-US" altLang="en-US" sz="2000" dirty="0"/>
              <a:t> </a:t>
            </a:r>
            <a:r>
              <a:rPr lang="en-US" altLang="en-US" sz="2000" dirty="0" err="1"/>
              <a:t>deben</a:t>
            </a:r>
            <a:r>
              <a:rPr lang="en-US" altLang="en-US" sz="2000" dirty="0"/>
              <a:t> </a:t>
            </a:r>
            <a:r>
              <a:rPr lang="en-US" altLang="en-US" sz="2000" dirty="0" err="1"/>
              <a:t>estar</a:t>
            </a:r>
            <a:r>
              <a:rPr lang="en-US" altLang="en-US" sz="2000" dirty="0"/>
              <a:t> </a:t>
            </a:r>
            <a:r>
              <a:rPr lang="en-US" altLang="en-US" sz="2000" dirty="0" err="1"/>
              <a:t>en</a:t>
            </a:r>
            <a:r>
              <a:rPr lang="en-US" altLang="en-US" sz="2000" dirty="0"/>
              <a:t> doble </a:t>
            </a:r>
            <a:r>
              <a:rPr lang="en-US" altLang="en-US" sz="2000" dirty="0" err="1"/>
              <a:t>espacio</a:t>
            </a:r>
            <a:r>
              <a:rPr lang="en-US" altLang="en-US" sz="2000" dirty="0"/>
              <a:t>.</a:t>
            </a:r>
          </a:p>
          <a:p>
            <a:pPr marL="0" marR="0" lvl="0" indent="0" algn="l" defTabSz="914400" rtl="0" eaLnBrk="0" fontAlgn="base" latinLnBrk="0" hangingPunct="0">
              <a:lnSpc>
                <a:spcPct val="100000"/>
              </a:lnSpc>
              <a:spcBef>
                <a:spcPct val="0"/>
              </a:spcBef>
              <a:spcAft>
                <a:spcPct val="0"/>
              </a:spcAft>
              <a:buClrTx/>
              <a:buSzTx/>
              <a:buNone/>
              <a:tabLst/>
            </a:pPr>
            <a:r>
              <a:rPr lang="en-US" altLang="en-US" sz="2000" dirty="0" err="1"/>
              <a:t>Notas</a:t>
            </a:r>
            <a:r>
              <a:rPr lang="en-US" altLang="en-US" sz="2000" dirty="0"/>
              <a:t> al pie:</a:t>
            </a:r>
          </a:p>
          <a:p>
            <a:pPr defTabSz="914400" eaLnBrk="0" fontAlgn="base" hangingPunct="0">
              <a:spcBef>
                <a:spcPct val="0"/>
              </a:spcBef>
              <a:spcAft>
                <a:spcPct val="0"/>
              </a:spcAft>
              <a:buClr>
                <a:srgbClr val="C00000"/>
              </a:buClr>
            </a:pPr>
            <a:r>
              <a:rPr lang="en-US" altLang="en-US" sz="2000" dirty="0"/>
              <a:t>Al </a:t>
            </a:r>
            <a:r>
              <a:rPr lang="en-US" altLang="en-US" sz="2000" dirty="0" err="1"/>
              <a:t>insertar</a:t>
            </a:r>
            <a:r>
              <a:rPr lang="en-US" altLang="en-US" sz="2000" dirty="0"/>
              <a:t> </a:t>
            </a:r>
            <a:r>
              <a:rPr lang="en-US" altLang="en-US" sz="2000" dirty="0" err="1"/>
              <a:t>notas</a:t>
            </a:r>
            <a:r>
              <a:rPr lang="en-US" altLang="en-US" sz="2000" dirty="0"/>
              <a:t> al pie </a:t>
            </a:r>
            <a:r>
              <a:rPr lang="en-US" altLang="en-US" sz="2000" dirty="0" err="1"/>
              <a:t>mediante</a:t>
            </a:r>
            <a:r>
              <a:rPr lang="en-US" altLang="en-US" sz="2000" dirty="0"/>
              <a:t> la </a:t>
            </a:r>
            <a:r>
              <a:rPr lang="en-US" altLang="en-US" sz="2000" dirty="0" err="1"/>
              <a:t>función</a:t>
            </a:r>
            <a:r>
              <a:rPr lang="en-US" altLang="en-US" sz="2000" dirty="0"/>
              <a:t> del </a:t>
            </a:r>
            <a:r>
              <a:rPr lang="en-US" altLang="en-US" sz="2000" dirty="0" err="1"/>
              <a:t>procesador</a:t>
            </a:r>
            <a:r>
              <a:rPr lang="en-US" altLang="en-US" sz="2000" dirty="0"/>
              <a:t> de </a:t>
            </a:r>
            <a:r>
              <a:rPr lang="en-US" altLang="en-US" sz="2000" dirty="0" err="1"/>
              <a:t>texto</a:t>
            </a:r>
            <a:r>
              <a:rPr lang="en-US" altLang="en-US" sz="2000" dirty="0"/>
              <a:t>, </a:t>
            </a:r>
            <a:r>
              <a:rPr lang="en-US" altLang="en-US" sz="2000" dirty="0" err="1"/>
              <a:t>utilice</a:t>
            </a:r>
            <a:r>
              <a:rPr lang="en-US" altLang="en-US" sz="2000" dirty="0"/>
              <a:t> la </a:t>
            </a:r>
            <a:r>
              <a:rPr lang="en-US" altLang="en-US" sz="2000" dirty="0" err="1"/>
              <a:t>fuente</a:t>
            </a:r>
            <a:r>
              <a:rPr lang="en-US" altLang="en-US" sz="2000" dirty="0"/>
              <a:t> y </a:t>
            </a:r>
            <a:r>
              <a:rPr lang="en-US" altLang="en-US" sz="2000" dirty="0" err="1"/>
              <a:t>el</a:t>
            </a:r>
            <a:r>
              <a:rPr lang="en-US" altLang="en-US" sz="2000" dirty="0"/>
              <a:t> </a:t>
            </a:r>
            <a:r>
              <a:rPr lang="en-US" altLang="en-US" sz="2000" dirty="0" err="1"/>
              <a:t>espaciado</a:t>
            </a:r>
            <a:r>
              <a:rPr lang="en-US" altLang="en-US" sz="2000" dirty="0"/>
              <a:t> </a:t>
            </a:r>
            <a:r>
              <a:rPr lang="en-US" altLang="en-US" sz="2000" dirty="0" err="1"/>
              <a:t>predeterminados</a:t>
            </a:r>
            <a:r>
              <a:rPr lang="en-US" altLang="en-US" sz="2000" dirty="0"/>
              <a:t>, que </a:t>
            </a:r>
            <a:r>
              <a:rPr lang="en-US" altLang="en-US" sz="2000" dirty="0" err="1"/>
              <a:t>usualmente</a:t>
            </a:r>
            <a:r>
              <a:rPr lang="en-US" altLang="en-US" sz="2000" dirty="0"/>
              <a:t> </a:t>
            </a:r>
            <a:r>
              <a:rPr lang="en-US" altLang="en-US" sz="2000" dirty="0" err="1"/>
              <a:t>consisten</a:t>
            </a:r>
            <a:r>
              <a:rPr lang="en-US" altLang="en-US" sz="2000" dirty="0"/>
              <a:t> </a:t>
            </a:r>
            <a:r>
              <a:rPr lang="en-US" altLang="en-US" sz="2000" dirty="0" err="1"/>
              <a:t>en</a:t>
            </a:r>
            <a:r>
              <a:rPr lang="en-US" altLang="en-US" sz="2000" dirty="0"/>
              <a:t> </a:t>
            </a:r>
            <a:r>
              <a:rPr lang="en-US" altLang="en-US" sz="2000" dirty="0" err="1"/>
              <a:t>espacio</a:t>
            </a:r>
            <a:r>
              <a:rPr lang="en-US" altLang="en-US" sz="2000" dirty="0"/>
              <a:t> </a:t>
            </a:r>
            <a:r>
              <a:rPr lang="en-US" altLang="en-US" sz="2000" dirty="0" err="1"/>
              <a:t>sencillo</a:t>
            </a:r>
            <a:r>
              <a:rPr lang="en-US" altLang="en-US" sz="2000" dirty="0"/>
              <a:t> y un </a:t>
            </a:r>
            <a:r>
              <a:rPr lang="en-US" altLang="en-US" sz="2000" dirty="0" err="1"/>
              <a:t>tamaño</a:t>
            </a:r>
            <a:r>
              <a:rPr lang="en-US" altLang="en-US" sz="2000" dirty="0"/>
              <a:t> de </a:t>
            </a:r>
            <a:r>
              <a:rPr lang="en-US" altLang="en-US" sz="2000" dirty="0" err="1"/>
              <a:t>fuente</a:t>
            </a:r>
            <a:r>
              <a:rPr lang="en-US" altLang="en-US" sz="2000" dirty="0"/>
              <a:t> </a:t>
            </a:r>
            <a:r>
              <a:rPr lang="en-US" altLang="en-US" sz="2000" dirty="0" err="1"/>
              <a:t>ligeramente</a:t>
            </a:r>
            <a:r>
              <a:rPr lang="en-US" altLang="en-US" sz="2000" dirty="0"/>
              <a:t> </a:t>
            </a:r>
            <a:r>
              <a:rPr lang="en-US" altLang="en-US" sz="2000" dirty="0" err="1"/>
              <a:t>menor</a:t>
            </a:r>
            <a:r>
              <a:rPr lang="en-US" altLang="en-US" sz="2000" dirty="0"/>
              <a:t> que </a:t>
            </a:r>
            <a:r>
              <a:rPr lang="en-US" altLang="en-US" sz="2000" dirty="0" err="1"/>
              <a:t>el</a:t>
            </a:r>
            <a:r>
              <a:rPr lang="en-US" altLang="en-US" sz="2000" dirty="0"/>
              <a:t> del </a:t>
            </a:r>
            <a:r>
              <a:rPr lang="en-US" altLang="en-US" sz="2000" dirty="0" err="1"/>
              <a:t>texto</a:t>
            </a:r>
            <a:r>
              <a:rPr lang="en-US" altLang="en-US" sz="2000" dirty="0"/>
              <a:t> principal.</a:t>
            </a:r>
          </a:p>
          <a:p>
            <a:pPr marL="0" marR="0" lvl="0" indent="0" algn="l" defTabSz="914400" rtl="0" eaLnBrk="0" fontAlgn="base" latinLnBrk="0" hangingPunct="0">
              <a:lnSpc>
                <a:spcPct val="100000"/>
              </a:lnSpc>
              <a:spcBef>
                <a:spcPct val="0"/>
              </a:spcBef>
              <a:spcAft>
                <a:spcPct val="0"/>
              </a:spcAft>
              <a:buClrTx/>
              <a:buSzTx/>
              <a:buNone/>
              <a:tabLst/>
            </a:pPr>
            <a:r>
              <a:rPr lang="en-US" altLang="en-US" sz="2000" dirty="0" err="1"/>
              <a:t>Ecuaciones</a:t>
            </a:r>
            <a:r>
              <a:rPr lang="en-US" altLang="en-US" sz="2000" dirty="0"/>
              <a:t> </a:t>
            </a:r>
            <a:r>
              <a:rPr lang="en-US" altLang="en-US" sz="2000" dirty="0" err="1"/>
              <a:t>mostradas</a:t>
            </a:r>
            <a:r>
              <a:rPr lang="en-US" altLang="en-US" sz="2000" dirty="0"/>
              <a:t>:</a:t>
            </a:r>
          </a:p>
          <a:p>
            <a:pPr defTabSz="914400" eaLnBrk="0" fontAlgn="base" hangingPunct="0">
              <a:spcBef>
                <a:spcPct val="0"/>
              </a:spcBef>
              <a:spcAft>
                <a:spcPct val="0"/>
              </a:spcAft>
              <a:buClr>
                <a:srgbClr val="C00000"/>
              </a:buClr>
            </a:pPr>
            <a:r>
              <a:rPr lang="en-US" altLang="en-US" sz="2000" dirty="0"/>
              <a:t>Se </a:t>
            </a:r>
            <a:r>
              <a:rPr lang="en-US" altLang="en-US" sz="2000" dirty="0" err="1"/>
              <a:t>permite</a:t>
            </a:r>
            <a:r>
              <a:rPr lang="en-US" altLang="en-US" sz="2000" dirty="0"/>
              <a:t> </a:t>
            </a:r>
            <a:r>
              <a:rPr lang="en-US" altLang="en-US" sz="2000" dirty="0" err="1"/>
              <a:t>utilizar</a:t>
            </a:r>
            <a:r>
              <a:rPr lang="en-US" altLang="en-US" sz="2000" dirty="0"/>
              <a:t> </a:t>
            </a:r>
            <a:r>
              <a:rPr lang="en-US" altLang="en-US" sz="2000" dirty="0" err="1"/>
              <a:t>espacio</a:t>
            </a:r>
            <a:r>
              <a:rPr lang="en-US" altLang="en-US" sz="2000" dirty="0"/>
              <a:t> triple o </a:t>
            </a:r>
            <a:r>
              <a:rPr lang="en-US" altLang="en-US" sz="2000" dirty="0" err="1"/>
              <a:t>cuádruple</a:t>
            </a:r>
            <a:r>
              <a:rPr lang="en-US" altLang="en-US" sz="2000" dirty="0"/>
              <a:t> antes y </a:t>
            </a:r>
            <a:r>
              <a:rPr lang="en-US" altLang="en-US" sz="2000" dirty="0" err="1"/>
              <a:t>después</a:t>
            </a:r>
            <a:r>
              <a:rPr lang="en-US" altLang="en-US" sz="2000" dirty="0"/>
              <a:t> de una </a:t>
            </a:r>
            <a:r>
              <a:rPr lang="en-US" altLang="en-US" sz="2000" dirty="0" err="1"/>
              <a:t>ecuación</a:t>
            </a:r>
            <a:r>
              <a:rPr lang="en-US" altLang="en-US" sz="2000" dirty="0"/>
              <a:t> </a:t>
            </a:r>
            <a:r>
              <a:rPr lang="en-US" altLang="en-US" sz="2000" dirty="0" err="1"/>
              <a:t>mostrada</a:t>
            </a:r>
            <a:r>
              <a:rPr lang="en-US" altLang="en-US" sz="2000" dirty="0"/>
              <a:t>, </a:t>
            </a:r>
            <a:r>
              <a:rPr lang="en-US" altLang="en-US" sz="2000" dirty="0" err="1"/>
              <a:t>cuando</a:t>
            </a:r>
            <a:r>
              <a:rPr lang="en-US" altLang="en-US" sz="2000" dirty="0"/>
              <a:t> sea </a:t>
            </a:r>
            <a:r>
              <a:rPr lang="en-US" altLang="en-US" sz="2000" dirty="0" err="1"/>
              <a:t>necesario</a:t>
            </a:r>
            <a:r>
              <a:rPr lang="en-US" altLang="en-US" sz="2000" dirty="0"/>
              <a:t> para </a:t>
            </a:r>
            <a:r>
              <a:rPr lang="en-US" altLang="en-US" sz="2000" dirty="0" err="1"/>
              <a:t>mejorar</a:t>
            </a:r>
            <a:r>
              <a:rPr lang="en-US" altLang="en-US" sz="2000" dirty="0"/>
              <a:t> la </a:t>
            </a:r>
            <a:r>
              <a:rPr lang="en-US" altLang="en-US" sz="2000" dirty="0" err="1"/>
              <a:t>claridad</a:t>
            </a:r>
            <a:r>
              <a:rPr lang="en-US" altLang="en-US" sz="2000" dirty="0"/>
              <a:t> visual del </a:t>
            </a:r>
            <a:r>
              <a:rPr lang="en-US" altLang="en-US" sz="2000" dirty="0" err="1"/>
              <a:t>documento</a:t>
            </a:r>
            <a:r>
              <a:rPr lang="en-US" altLang="en-US" sz="2000" dirty="0"/>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0709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14169-E73E-4DF7-88A4-06D793BDABB5}"/>
              </a:ext>
            </a:extLst>
          </p:cNvPr>
          <p:cNvSpPr>
            <a:spLocks noGrp="1"/>
          </p:cNvSpPr>
          <p:nvPr>
            <p:ph type="title"/>
          </p:nvPr>
        </p:nvSpPr>
        <p:spPr/>
        <p:txBody>
          <a:bodyPr/>
          <a:lstStyle/>
          <a:p>
            <a:r>
              <a:rPr lang="es-EC" dirty="0"/>
              <a:t>Alineación y sangría.</a:t>
            </a:r>
          </a:p>
        </p:txBody>
      </p:sp>
      <p:sp>
        <p:nvSpPr>
          <p:cNvPr id="5" name="Rectangle 2">
            <a:extLst>
              <a:ext uri="{FF2B5EF4-FFF2-40B4-BE49-F238E27FC236}">
                <a16:creationId xmlns:a16="http://schemas.microsoft.com/office/drawing/2014/main" id="{395F6D94-7A91-45C9-8585-91EAB7F1FF52}"/>
              </a:ext>
            </a:extLst>
          </p:cNvPr>
          <p:cNvSpPr>
            <a:spLocks noGrp="1" noChangeArrowheads="1"/>
          </p:cNvSpPr>
          <p:nvPr>
            <p:ph idx="1"/>
          </p:nvPr>
        </p:nvSpPr>
        <p:spPr bwMode="auto">
          <a:xfrm>
            <a:off x="2589213" y="1301756"/>
            <a:ext cx="8911687" cy="5678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lang="es-ES" sz="2000" dirty="0"/>
              <a:t>El estilo APA establece pautas específicas para la alineación y la sangría de los párrafos con el fin de asegurar que los documentos se presenten de manera coherente, ordenada y legible. Todos los autores deben adherirse a estas normas al redactar sus trabajos.</a:t>
            </a:r>
          </a:p>
          <a:p>
            <a:pPr marL="0" indent="0">
              <a:buNone/>
            </a:pPr>
            <a:r>
              <a:rPr lang="es-ES" sz="2000" b="1" dirty="0"/>
              <a:t>Alineación de Párrafo</a:t>
            </a:r>
          </a:p>
          <a:p>
            <a:r>
              <a:rPr lang="es-ES" sz="2000" dirty="0"/>
              <a:t>En los documentos redactados según el estilo APA, el texto debe estar </a:t>
            </a:r>
            <a:r>
              <a:rPr lang="es-ES" sz="2000" b="1" dirty="0"/>
              <a:t>alineado a la izquierda</a:t>
            </a:r>
            <a:r>
              <a:rPr lang="es-ES" sz="2000" dirty="0"/>
              <a:t>, dejando el </a:t>
            </a:r>
            <a:r>
              <a:rPr lang="es-ES" sz="2000" b="1" dirty="0"/>
              <a:t>margen derecho irregular</a:t>
            </a:r>
            <a:r>
              <a:rPr lang="es-ES" sz="2000" dirty="0"/>
              <a:t> (sin justificar). La alineación justificada no debe utilizarse en trabajos académicos o manuscritos destinados a publicación, especialmente aquellos elaborados por estudiantes.</a:t>
            </a:r>
          </a:p>
          <a:p>
            <a:r>
              <a:rPr lang="es-ES" sz="2000" b="1" dirty="0"/>
              <a:t>No se deben insertar guiones manualmente</a:t>
            </a:r>
            <a:r>
              <a:rPr lang="es-ES" sz="2000" dirty="0"/>
              <a:t> al final de las líneas para dividir palabras. Sin embargo, es aceptable que el procesador de texto inserte automáticamente saltos de línea en hipervínculos largos, como en los </a:t>
            </a:r>
            <a:r>
              <a:rPr lang="es-ES" sz="2000" b="1" dirty="0"/>
              <a:t>DOI</a:t>
            </a:r>
            <a:r>
              <a:rPr lang="es-ES" sz="2000" dirty="0"/>
              <a:t> o </a:t>
            </a:r>
            <a:r>
              <a:rPr lang="es-ES" sz="2000" b="1" dirty="0"/>
              <a:t>URL</a:t>
            </a:r>
            <a:r>
              <a:rPr lang="es-ES" sz="2000" dirty="0"/>
              <a:t> incluidos en la lista de referencias.</a:t>
            </a:r>
          </a:p>
          <a:p>
            <a:pPr marL="0" marR="0" lvl="0" indent="0" algn="l" defTabSz="914400" rtl="0" eaLnBrk="0" fontAlgn="base" latinLnBrk="0" hangingPunct="0">
              <a:lnSpc>
                <a:spcPct val="100000"/>
              </a:lnSpc>
              <a:spcBef>
                <a:spcPct val="0"/>
              </a:spcBef>
              <a:spcAft>
                <a:spcPct val="0"/>
              </a:spcAft>
              <a:buClrTx/>
              <a:buSzTx/>
              <a:buNone/>
              <a:tabLst/>
            </a:pPr>
            <a:endParaRPr lang="es-ES" sz="2000" dirty="0"/>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93260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14169-E73E-4DF7-88A4-06D793BDABB5}"/>
              </a:ext>
            </a:extLst>
          </p:cNvPr>
          <p:cNvSpPr>
            <a:spLocks noGrp="1"/>
          </p:cNvSpPr>
          <p:nvPr>
            <p:ph type="title"/>
          </p:nvPr>
        </p:nvSpPr>
        <p:spPr/>
        <p:txBody>
          <a:bodyPr/>
          <a:lstStyle/>
          <a:p>
            <a:r>
              <a:rPr lang="es-EC" dirty="0"/>
              <a:t>Alineación y sangría.</a:t>
            </a:r>
          </a:p>
        </p:txBody>
      </p:sp>
      <p:sp>
        <p:nvSpPr>
          <p:cNvPr id="5" name="Rectangle 2">
            <a:extLst>
              <a:ext uri="{FF2B5EF4-FFF2-40B4-BE49-F238E27FC236}">
                <a16:creationId xmlns:a16="http://schemas.microsoft.com/office/drawing/2014/main" id="{395F6D94-7A91-45C9-8585-91EAB7F1FF52}"/>
              </a:ext>
            </a:extLst>
          </p:cNvPr>
          <p:cNvSpPr>
            <a:spLocks noGrp="1" noChangeArrowheads="1"/>
          </p:cNvSpPr>
          <p:nvPr>
            <p:ph idx="1"/>
          </p:nvPr>
        </p:nvSpPr>
        <p:spPr bwMode="auto">
          <a:xfrm>
            <a:off x="2589213" y="1391526"/>
            <a:ext cx="8911687" cy="5498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lang="es-ES" sz="2000" dirty="0"/>
              <a:t>Sangría de párrafo</a:t>
            </a:r>
          </a:p>
          <a:p>
            <a:pPr defTabSz="914400" eaLnBrk="0" fontAlgn="base" hangingPunct="0">
              <a:spcBef>
                <a:spcPct val="0"/>
              </a:spcBef>
              <a:spcAft>
                <a:spcPct val="0"/>
              </a:spcAft>
              <a:buClr>
                <a:srgbClr val="C00000"/>
              </a:buClr>
            </a:pPr>
            <a:r>
              <a:rPr lang="es-ES" sz="2000" dirty="0"/>
              <a:t>Coloca sangría a la primera línea de cada párrafo del texto a 0.5 pulgadas (1.27 cm) del margen izquierdo. Use la tecla de tabulación o la función automática de formateo de párrafos de su programa de procesamiento de texto para insertar la sangría (la configuración predeterminada probablemente ya sea 0.5 pulgadas). No use la barra espaciadora para crear sangría.</a:t>
            </a:r>
          </a:p>
          <a:p>
            <a:pPr marL="0" indent="0">
              <a:buNone/>
            </a:pPr>
            <a:r>
              <a:rPr lang="es-ES" sz="2000" dirty="0"/>
              <a:t>Excepciones a las Reglas Generales de Formato de Párrafo</a:t>
            </a:r>
          </a:p>
          <a:p>
            <a:pPr marL="0" indent="0">
              <a:buNone/>
            </a:pPr>
            <a:r>
              <a:rPr lang="es-ES" sz="2000" dirty="0"/>
              <a:t>Las siguientes situaciones representan excepciones a las reglas estándar de alineación y sangría:</a:t>
            </a:r>
          </a:p>
          <a:p>
            <a:r>
              <a:rPr lang="es-ES" sz="2000" dirty="0"/>
              <a:t>Página de portada:</a:t>
            </a:r>
          </a:p>
          <a:p>
            <a:pPr marL="742950" lvl="1" indent="-285750">
              <a:buFont typeface="Arial" panose="020B0604020202020204" pitchFamily="34" charset="0"/>
              <a:buChar char="•"/>
            </a:pPr>
            <a:r>
              <a:rPr lang="es-ES" sz="2000" dirty="0"/>
              <a:t>En trabajos profesionales, el título (en negrita), el nombre de los autores y las afiliaciones deben estar centrados.</a:t>
            </a:r>
          </a:p>
          <a:p>
            <a:pPr marL="0" indent="0" defTabSz="914400" eaLnBrk="0" fontAlgn="base" hangingPunct="0">
              <a:spcBef>
                <a:spcPct val="0"/>
              </a:spcBef>
              <a:spcAft>
                <a:spcPct val="0"/>
              </a:spcAft>
              <a:buClrTx/>
              <a:buNone/>
            </a:pPr>
            <a:endParaRPr lang="es-ES" sz="2000" dirty="0"/>
          </a:p>
          <a:p>
            <a:pPr marL="0" marR="0" lvl="0" indent="0" algn="l" defTabSz="914400" rtl="0" eaLnBrk="0" fontAlgn="base" latinLnBrk="0" hangingPunct="0">
              <a:lnSpc>
                <a:spcPct val="100000"/>
              </a:lnSpc>
              <a:spcBef>
                <a:spcPct val="0"/>
              </a:spcBef>
              <a:spcAft>
                <a:spcPct val="0"/>
              </a:spcAft>
              <a:buClrTx/>
              <a:buSzTx/>
              <a:buNone/>
              <a:tabLst/>
            </a:pPr>
            <a:endParaRPr lang="es-ES" sz="2000" dirty="0"/>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66924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14169-E73E-4DF7-88A4-06D793BDABB5}"/>
              </a:ext>
            </a:extLst>
          </p:cNvPr>
          <p:cNvSpPr>
            <a:spLocks noGrp="1"/>
          </p:cNvSpPr>
          <p:nvPr>
            <p:ph type="title"/>
          </p:nvPr>
        </p:nvSpPr>
        <p:spPr/>
        <p:txBody>
          <a:bodyPr/>
          <a:lstStyle/>
          <a:p>
            <a:r>
              <a:rPr lang="es-EC" dirty="0"/>
              <a:t>Alineación y sangría.</a:t>
            </a:r>
          </a:p>
        </p:txBody>
      </p:sp>
      <p:sp>
        <p:nvSpPr>
          <p:cNvPr id="6" name="Marcador de contenido 5">
            <a:extLst>
              <a:ext uri="{FF2B5EF4-FFF2-40B4-BE49-F238E27FC236}">
                <a16:creationId xmlns:a16="http://schemas.microsoft.com/office/drawing/2014/main" id="{45F3B02D-90E5-4BC2-904B-2EB060879E32}"/>
              </a:ext>
            </a:extLst>
          </p:cNvPr>
          <p:cNvSpPr>
            <a:spLocks noGrp="1"/>
          </p:cNvSpPr>
          <p:nvPr>
            <p:ph idx="1"/>
          </p:nvPr>
        </p:nvSpPr>
        <p:spPr/>
        <p:txBody>
          <a:bodyPr>
            <a:normAutofit lnSpcReduction="10000"/>
          </a:bodyPr>
          <a:lstStyle/>
          <a:p>
            <a:pPr lvl="1">
              <a:buFont typeface="Arial" panose="020B0604020202020204" pitchFamily="34" charset="0"/>
              <a:buChar char="•"/>
            </a:pPr>
            <a:r>
              <a:rPr lang="es-EC" sz="2000" dirty="0"/>
              <a:t>En trabajos estudiantiles, se deben centrar: el título (en negrita), el nombre del autor, las afiliaciones, el número y el nombre del curso</a:t>
            </a:r>
          </a:p>
          <a:p>
            <a:pPr>
              <a:buFont typeface="Arial" panose="020B0604020202020204" pitchFamily="34" charset="0"/>
              <a:buChar char="•"/>
            </a:pPr>
            <a:r>
              <a:rPr lang="es-EC" sz="2000" dirty="0"/>
              <a:t>Etiquetas de sección: términos como resumen o referencias deben estar centrados y en negrita.</a:t>
            </a:r>
          </a:p>
          <a:p>
            <a:pPr>
              <a:buFont typeface="Arial" panose="020B0604020202020204" pitchFamily="34" charset="0"/>
              <a:buChar char="•"/>
            </a:pPr>
            <a:r>
              <a:rPr lang="es-EC" sz="2000" dirty="0"/>
              <a:t>Resumen: La primera línea del resumen debe comenzar sin sangría (alineada al margen izquierdo).</a:t>
            </a:r>
          </a:p>
          <a:p>
            <a:pPr>
              <a:buFont typeface="Arial" panose="020B0604020202020204" pitchFamily="34" charset="0"/>
              <a:buChar char="•"/>
            </a:pPr>
            <a:r>
              <a:rPr lang="es-EC" sz="2000" dirty="0"/>
              <a:t>Citas en bloque: toda la cita debe tener una sangría de 0.5 pulgadas desde el margen izquierdo. Si la cita incluye mas de un párrafo, la primera línea del segundo párrafo deben tener 0.5 pulgadas adicionales</a:t>
            </a:r>
            <a:r>
              <a:rPr lang="es-EC" dirty="0"/>
              <a:t>.</a:t>
            </a:r>
          </a:p>
          <a:p>
            <a:pPr>
              <a:buFont typeface="Arial" panose="020B0604020202020204" pitchFamily="34" charset="0"/>
              <a:buChar char="•"/>
            </a:pPr>
            <a:endParaRPr lang="es-EC" dirty="0"/>
          </a:p>
        </p:txBody>
      </p:sp>
    </p:spTree>
    <p:extLst>
      <p:ext uri="{BB962C8B-B14F-4D97-AF65-F5344CB8AC3E}">
        <p14:creationId xmlns:p14="http://schemas.microsoft.com/office/powerpoint/2010/main" val="280130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DC8E53-E05F-47E1-B790-0B2E2257FAB8}"/>
              </a:ext>
            </a:extLst>
          </p:cNvPr>
          <p:cNvSpPr>
            <a:spLocks noGrp="1"/>
          </p:cNvSpPr>
          <p:nvPr>
            <p:ph type="title"/>
          </p:nvPr>
        </p:nvSpPr>
        <p:spPr/>
        <p:txBody>
          <a:bodyPr/>
          <a:lstStyle/>
          <a:p>
            <a:r>
              <a:rPr lang="es-EC" dirty="0"/>
              <a:t>Formato general de trabajo</a:t>
            </a:r>
          </a:p>
        </p:txBody>
      </p:sp>
      <p:sp>
        <p:nvSpPr>
          <p:cNvPr id="3" name="Marcador de contenido 2">
            <a:extLst>
              <a:ext uri="{FF2B5EF4-FFF2-40B4-BE49-F238E27FC236}">
                <a16:creationId xmlns:a16="http://schemas.microsoft.com/office/drawing/2014/main" id="{35AA501A-D708-4D41-9C7B-0346E720B269}"/>
              </a:ext>
            </a:extLst>
          </p:cNvPr>
          <p:cNvSpPr>
            <a:spLocks noGrp="1"/>
          </p:cNvSpPr>
          <p:nvPr>
            <p:ph idx="1"/>
          </p:nvPr>
        </p:nvSpPr>
        <p:spPr/>
        <p:txBody>
          <a:bodyPr>
            <a:normAutofit/>
          </a:bodyPr>
          <a:lstStyle/>
          <a:p>
            <a:pPr marL="0" indent="0">
              <a:buNone/>
            </a:pPr>
            <a:r>
              <a:rPr lang="es-EC" dirty="0"/>
              <a:t>Orden de las páginas.- Todos los documentos académicos según el estilo APA incluyen:</a:t>
            </a:r>
          </a:p>
          <a:p>
            <a:pPr lvl="1"/>
            <a:r>
              <a:rPr lang="es-EC" dirty="0"/>
              <a:t>Página de portada.</a:t>
            </a:r>
          </a:p>
          <a:p>
            <a:pPr lvl="1"/>
            <a:r>
              <a:rPr lang="es-EC" dirty="0"/>
              <a:t>Resumen (</a:t>
            </a:r>
            <a:r>
              <a:rPr lang="es-EC" dirty="0" err="1"/>
              <a:t>Abstract</a:t>
            </a:r>
            <a:r>
              <a:rPr lang="es-EC" dirty="0"/>
              <a:t>).</a:t>
            </a:r>
          </a:p>
          <a:p>
            <a:pPr lvl="1"/>
            <a:r>
              <a:rPr lang="es-EC" dirty="0"/>
              <a:t>Texto o contenido.</a:t>
            </a:r>
          </a:p>
          <a:p>
            <a:pPr lvl="1"/>
            <a:r>
              <a:rPr lang="es-EC" dirty="0"/>
              <a:t>Referencias bibliográficas.</a:t>
            </a:r>
          </a:p>
          <a:p>
            <a:pPr lvl="1"/>
            <a:r>
              <a:rPr lang="es-EC" dirty="0"/>
              <a:t>Notas de pie.</a:t>
            </a:r>
          </a:p>
          <a:p>
            <a:pPr lvl="1"/>
            <a:r>
              <a:rPr lang="es-EC" dirty="0"/>
              <a:t>Tablas.</a:t>
            </a:r>
          </a:p>
          <a:p>
            <a:pPr lvl="1"/>
            <a:r>
              <a:rPr lang="es-EC" dirty="0"/>
              <a:t>Figuras. </a:t>
            </a:r>
          </a:p>
          <a:p>
            <a:pPr lvl="1"/>
            <a:r>
              <a:rPr lang="es-EC" dirty="0"/>
              <a:t>Apéndices.</a:t>
            </a:r>
          </a:p>
          <a:p>
            <a:pPr marL="0" indent="0">
              <a:buNone/>
            </a:pPr>
            <a:endParaRPr lang="es-EC" dirty="0"/>
          </a:p>
        </p:txBody>
      </p:sp>
    </p:spTree>
    <p:extLst>
      <p:ext uri="{BB962C8B-B14F-4D97-AF65-F5344CB8AC3E}">
        <p14:creationId xmlns:p14="http://schemas.microsoft.com/office/powerpoint/2010/main" val="4096415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14169-E73E-4DF7-88A4-06D793BDABB5}"/>
              </a:ext>
            </a:extLst>
          </p:cNvPr>
          <p:cNvSpPr>
            <a:spLocks noGrp="1"/>
          </p:cNvSpPr>
          <p:nvPr>
            <p:ph type="title"/>
          </p:nvPr>
        </p:nvSpPr>
        <p:spPr/>
        <p:txBody>
          <a:bodyPr/>
          <a:lstStyle/>
          <a:p>
            <a:r>
              <a:rPr lang="es-EC" dirty="0"/>
              <a:t>Formato general para el trabajo</a:t>
            </a:r>
          </a:p>
        </p:txBody>
      </p:sp>
      <p:sp>
        <p:nvSpPr>
          <p:cNvPr id="3" name="Marcador de contenido 2">
            <a:extLst>
              <a:ext uri="{FF2B5EF4-FFF2-40B4-BE49-F238E27FC236}">
                <a16:creationId xmlns:a16="http://schemas.microsoft.com/office/drawing/2014/main" id="{E6473FB1-52B5-4DF8-9364-C79765DAFB36}"/>
              </a:ext>
            </a:extLst>
          </p:cNvPr>
          <p:cNvSpPr>
            <a:spLocks noGrp="1"/>
          </p:cNvSpPr>
          <p:nvPr>
            <p:ph idx="1"/>
          </p:nvPr>
        </p:nvSpPr>
        <p:spPr/>
        <p:txBody>
          <a:bodyPr/>
          <a:lstStyle/>
          <a:p>
            <a:pPr marL="0" indent="0">
              <a:buNone/>
            </a:pPr>
            <a:r>
              <a:rPr lang="es-EC" dirty="0"/>
              <a:t>Existen cierta excepciones a la regla general que dicta que comienza cada sección en una página nueva, por citar alguna:</a:t>
            </a:r>
          </a:p>
          <a:p>
            <a:r>
              <a:rPr lang="es-ES" dirty="0"/>
              <a:t>Las tablas o figuras deben insertarse en el texto después de haber sido mencionadas, preferiblemente ubicándolas en la parte superior o inferior de la página correspondiente. Deben estar separadas del resto del texto por una línea en blanco tanto antes como después de su inserción, o por doble espacio si se encuentran integradas junto al texto.</a:t>
            </a:r>
            <a:endParaRPr lang="es-EC" dirty="0"/>
          </a:p>
          <a:p>
            <a:r>
              <a:rPr lang="es-EC" dirty="0"/>
              <a:t>También se pueden colocar las tablas o figuras en páginas separadas después de las referencias.</a:t>
            </a:r>
          </a:p>
          <a:p>
            <a:endParaRPr lang="es-EC" dirty="0"/>
          </a:p>
          <a:p>
            <a:endParaRPr lang="es-EC" dirty="0"/>
          </a:p>
        </p:txBody>
      </p:sp>
    </p:spTree>
    <p:extLst>
      <p:ext uri="{BB962C8B-B14F-4D97-AF65-F5344CB8AC3E}">
        <p14:creationId xmlns:p14="http://schemas.microsoft.com/office/powerpoint/2010/main" val="1998121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14169-E73E-4DF7-88A4-06D793BDABB5}"/>
              </a:ext>
            </a:extLst>
          </p:cNvPr>
          <p:cNvSpPr>
            <a:spLocks noGrp="1"/>
          </p:cNvSpPr>
          <p:nvPr>
            <p:ph type="title"/>
          </p:nvPr>
        </p:nvSpPr>
        <p:spPr/>
        <p:txBody>
          <a:bodyPr/>
          <a:lstStyle/>
          <a:p>
            <a:r>
              <a:rPr lang="es-EC" dirty="0"/>
              <a:t>Formato general para el trabajo</a:t>
            </a:r>
          </a:p>
        </p:txBody>
      </p:sp>
      <p:sp>
        <p:nvSpPr>
          <p:cNvPr id="3" name="Marcador de contenido 2">
            <a:extLst>
              <a:ext uri="{FF2B5EF4-FFF2-40B4-BE49-F238E27FC236}">
                <a16:creationId xmlns:a16="http://schemas.microsoft.com/office/drawing/2014/main" id="{E6473FB1-52B5-4DF8-9364-C79765DAFB36}"/>
              </a:ext>
            </a:extLst>
          </p:cNvPr>
          <p:cNvSpPr>
            <a:spLocks noGrp="1"/>
          </p:cNvSpPr>
          <p:nvPr>
            <p:ph idx="1"/>
          </p:nvPr>
        </p:nvSpPr>
        <p:spPr/>
        <p:txBody>
          <a:bodyPr/>
          <a:lstStyle/>
          <a:p>
            <a:r>
              <a:rPr lang="es-ES" dirty="0"/>
              <a:t>Para incluir notas al pie, utilice la función correspondiente de su procesador de textos e insértelas en la parte inferior de la página donde se encuentra la referencia. Alternativamente, puede listar todas las notas al pie en una página independiente, ubicada después de la sección de referencias.</a:t>
            </a:r>
          </a:p>
          <a:p>
            <a:r>
              <a:rPr lang="es-ES" dirty="0"/>
              <a:t>Los trabajos académicos como disertaciones y tesis pueden requerir elementos adicionales, se recomienda seguir las pautas establecidas por su universidad, facultad o departamento para la organización y el orden de las páginas de dichos trabajos.</a:t>
            </a:r>
            <a:endParaRPr lang="es-EC" dirty="0"/>
          </a:p>
          <a:p>
            <a:endParaRPr lang="es-EC" dirty="0"/>
          </a:p>
        </p:txBody>
      </p:sp>
    </p:spTree>
    <p:extLst>
      <p:ext uri="{BB962C8B-B14F-4D97-AF65-F5344CB8AC3E}">
        <p14:creationId xmlns:p14="http://schemas.microsoft.com/office/powerpoint/2010/main" val="1021028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14169-E73E-4DF7-88A4-06D793BDABB5}"/>
              </a:ext>
            </a:extLst>
          </p:cNvPr>
          <p:cNvSpPr>
            <a:spLocks noGrp="1"/>
          </p:cNvSpPr>
          <p:nvPr>
            <p:ph type="title"/>
          </p:nvPr>
        </p:nvSpPr>
        <p:spPr/>
        <p:txBody>
          <a:bodyPr/>
          <a:lstStyle/>
          <a:p>
            <a:r>
              <a:rPr lang="es-EC" dirty="0"/>
              <a:t>Márgenes.</a:t>
            </a:r>
          </a:p>
        </p:txBody>
      </p:sp>
      <p:sp>
        <p:nvSpPr>
          <p:cNvPr id="3" name="Marcador de contenido 2">
            <a:extLst>
              <a:ext uri="{FF2B5EF4-FFF2-40B4-BE49-F238E27FC236}">
                <a16:creationId xmlns:a16="http://schemas.microsoft.com/office/drawing/2014/main" id="{E6473FB1-52B5-4DF8-9364-C79765DAFB36}"/>
              </a:ext>
            </a:extLst>
          </p:cNvPr>
          <p:cNvSpPr>
            <a:spLocks noGrp="1"/>
          </p:cNvSpPr>
          <p:nvPr>
            <p:ph idx="1"/>
          </p:nvPr>
        </p:nvSpPr>
        <p:spPr/>
        <p:txBody>
          <a:bodyPr/>
          <a:lstStyle/>
          <a:p>
            <a:r>
              <a:rPr lang="es-ES" dirty="0"/>
              <a:t>Utilice márgenes de 1 pulgada (2.54 cm) en todos los lados del documento, según las normas del estilo APA. No obstante, si está redactando una disertación o tesis, su asesor o institución puede requerir márgenes distintos, como un margen izquierdo de 1.5 pulgadas (3.81 cm) para facilitar la encuadernación.</a:t>
            </a:r>
          </a:p>
          <a:p>
            <a:pPr marL="0" indent="0">
              <a:buNone/>
            </a:pPr>
            <a:endParaRPr lang="es-EC" dirty="0"/>
          </a:p>
        </p:txBody>
      </p:sp>
    </p:spTree>
    <p:extLst>
      <p:ext uri="{BB962C8B-B14F-4D97-AF65-F5344CB8AC3E}">
        <p14:creationId xmlns:p14="http://schemas.microsoft.com/office/powerpoint/2010/main" val="840117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14169-E73E-4DF7-88A4-06D793BDABB5}"/>
              </a:ext>
            </a:extLst>
          </p:cNvPr>
          <p:cNvSpPr>
            <a:spLocks noGrp="1"/>
          </p:cNvSpPr>
          <p:nvPr>
            <p:ph type="title"/>
          </p:nvPr>
        </p:nvSpPr>
        <p:spPr/>
        <p:txBody>
          <a:bodyPr/>
          <a:lstStyle/>
          <a:p>
            <a:r>
              <a:rPr lang="es-EC" dirty="0"/>
              <a:t>Fuentes.</a:t>
            </a:r>
          </a:p>
        </p:txBody>
      </p:sp>
      <p:sp>
        <p:nvSpPr>
          <p:cNvPr id="3" name="Marcador de contenido 2">
            <a:extLst>
              <a:ext uri="{FF2B5EF4-FFF2-40B4-BE49-F238E27FC236}">
                <a16:creationId xmlns:a16="http://schemas.microsoft.com/office/drawing/2014/main" id="{E6473FB1-52B5-4DF8-9364-C79765DAFB36}"/>
              </a:ext>
            </a:extLst>
          </p:cNvPr>
          <p:cNvSpPr>
            <a:spLocks noGrp="1"/>
          </p:cNvSpPr>
          <p:nvPr>
            <p:ph idx="1"/>
          </p:nvPr>
        </p:nvSpPr>
        <p:spPr/>
        <p:txBody>
          <a:bodyPr>
            <a:normAutofit fontScale="55000" lnSpcReduction="20000"/>
          </a:bodyPr>
          <a:lstStyle/>
          <a:p>
            <a:pPr marL="0" indent="0">
              <a:buNone/>
            </a:pPr>
            <a:r>
              <a:rPr lang="es-ES" sz="3300" dirty="0"/>
              <a:t>El estilo APA permite una variedad de fuentes tipográficas, siempre que sean legibles y consistentes a lo largo del documento. Las opciones aceptadas incluyen:</a:t>
            </a:r>
          </a:p>
          <a:p>
            <a:pPr marL="0" indent="0">
              <a:buNone/>
            </a:pPr>
            <a:r>
              <a:rPr lang="es-ES" sz="3300" dirty="0"/>
              <a:t>Fuentes </a:t>
            </a:r>
            <a:r>
              <a:rPr lang="es-ES" sz="3300" dirty="0" err="1"/>
              <a:t>sans</a:t>
            </a:r>
            <a:r>
              <a:rPr lang="es-ES" sz="3300" dirty="0"/>
              <a:t> </a:t>
            </a:r>
            <a:r>
              <a:rPr lang="es-ES" sz="3300" dirty="0" err="1"/>
              <a:t>serif</a:t>
            </a:r>
            <a:r>
              <a:rPr lang="es-ES" sz="3300" dirty="0"/>
              <a:t>:</a:t>
            </a:r>
          </a:p>
          <a:p>
            <a:pPr>
              <a:buFont typeface="Arial" panose="020B0604020202020204" pitchFamily="34" charset="0"/>
              <a:buChar char="•"/>
            </a:pPr>
            <a:r>
              <a:rPr lang="es-ES" sz="3300" dirty="0"/>
              <a:t>Calibri							11 puntos</a:t>
            </a:r>
          </a:p>
          <a:p>
            <a:pPr>
              <a:buFont typeface="Arial" panose="020B0604020202020204" pitchFamily="34" charset="0"/>
              <a:buChar char="•"/>
            </a:pPr>
            <a:r>
              <a:rPr lang="es-ES" sz="3300" dirty="0"/>
              <a:t>Arial								11 puntos</a:t>
            </a:r>
          </a:p>
          <a:p>
            <a:pPr>
              <a:buFont typeface="Arial" panose="020B0604020202020204" pitchFamily="34" charset="0"/>
              <a:buChar char="•"/>
            </a:pPr>
            <a:r>
              <a:rPr lang="es-ES" sz="3300" dirty="0"/>
              <a:t>Lucida Sans Unicode				10 puntos</a:t>
            </a:r>
          </a:p>
          <a:p>
            <a:pPr marL="0" indent="0">
              <a:buNone/>
            </a:pPr>
            <a:r>
              <a:rPr lang="es-ES" sz="3300" dirty="0"/>
              <a:t> Fuentes con </a:t>
            </a:r>
            <a:r>
              <a:rPr lang="es-ES" sz="3300" dirty="0" err="1"/>
              <a:t>serif</a:t>
            </a:r>
            <a:r>
              <a:rPr lang="es-ES" sz="3300" dirty="0"/>
              <a:t> (</a:t>
            </a:r>
            <a:r>
              <a:rPr lang="es-ES" sz="3300" dirty="0" err="1"/>
              <a:t>serif</a:t>
            </a:r>
            <a:r>
              <a:rPr lang="es-ES" sz="3300" dirty="0"/>
              <a:t>):</a:t>
            </a:r>
          </a:p>
          <a:p>
            <a:pPr>
              <a:buFont typeface="Arial" panose="020B0604020202020204" pitchFamily="34" charset="0"/>
              <a:buChar char="•"/>
            </a:pPr>
            <a:r>
              <a:rPr lang="es-ES" sz="3300" dirty="0"/>
              <a:t>Times New </a:t>
            </a:r>
            <a:r>
              <a:rPr lang="es-ES" sz="3300" dirty="0" err="1"/>
              <a:t>Roman</a:t>
            </a:r>
            <a:r>
              <a:rPr lang="es-ES" sz="3300" dirty="0"/>
              <a:t>				12 puntos</a:t>
            </a:r>
          </a:p>
          <a:p>
            <a:pPr>
              <a:buFont typeface="Arial" panose="020B0604020202020204" pitchFamily="34" charset="0"/>
              <a:buChar char="•"/>
            </a:pPr>
            <a:r>
              <a:rPr lang="es-ES" sz="3300" dirty="0"/>
              <a:t>Georgia							11 puntos</a:t>
            </a:r>
          </a:p>
          <a:p>
            <a:pPr>
              <a:buFont typeface="Arial" panose="020B0604020202020204" pitchFamily="34" charset="0"/>
              <a:buChar char="•"/>
            </a:pPr>
            <a:r>
              <a:rPr lang="es-ES" sz="3300" dirty="0" err="1"/>
              <a:t>Computer</a:t>
            </a:r>
            <a:r>
              <a:rPr lang="es-ES" sz="3300" dirty="0"/>
              <a:t> Modern				10 puntos.</a:t>
            </a:r>
          </a:p>
          <a:p>
            <a:pPr marL="0" indent="0">
              <a:buNone/>
            </a:pPr>
            <a:endParaRPr lang="es-EC" dirty="0"/>
          </a:p>
        </p:txBody>
      </p:sp>
    </p:spTree>
    <p:extLst>
      <p:ext uri="{BB962C8B-B14F-4D97-AF65-F5344CB8AC3E}">
        <p14:creationId xmlns:p14="http://schemas.microsoft.com/office/powerpoint/2010/main" val="529325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14169-E73E-4DF7-88A4-06D793BDABB5}"/>
              </a:ext>
            </a:extLst>
          </p:cNvPr>
          <p:cNvSpPr>
            <a:spLocks noGrp="1"/>
          </p:cNvSpPr>
          <p:nvPr>
            <p:ph type="title"/>
          </p:nvPr>
        </p:nvSpPr>
        <p:spPr/>
        <p:txBody>
          <a:bodyPr/>
          <a:lstStyle/>
          <a:p>
            <a:r>
              <a:rPr lang="es-EC" dirty="0"/>
              <a:t>Fuentes.</a:t>
            </a:r>
          </a:p>
        </p:txBody>
      </p:sp>
      <p:sp>
        <p:nvSpPr>
          <p:cNvPr id="3" name="Marcador de contenido 2">
            <a:extLst>
              <a:ext uri="{FF2B5EF4-FFF2-40B4-BE49-F238E27FC236}">
                <a16:creationId xmlns:a16="http://schemas.microsoft.com/office/drawing/2014/main" id="{E6473FB1-52B5-4DF8-9364-C79765DAFB36}"/>
              </a:ext>
            </a:extLst>
          </p:cNvPr>
          <p:cNvSpPr>
            <a:spLocks noGrp="1"/>
          </p:cNvSpPr>
          <p:nvPr>
            <p:ph idx="1"/>
          </p:nvPr>
        </p:nvSpPr>
        <p:spPr/>
        <p:txBody>
          <a:bodyPr>
            <a:normAutofit fontScale="92500" lnSpcReduction="20000"/>
          </a:bodyPr>
          <a:lstStyle/>
          <a:p>
            <a:pPr marL="0" indent="0">
              <a:buNone/>
            </a:pPr>
            <a:r>
              <a:rPr lang="es-ES" sz="2400" dirty="0"/>
              <a:t>Se recomiendan estas fuentes por su legibilidad, amplia disponibilidad y compatibilidad con caracteres especiales, como símbolos matemáticos y letras griegas. Tradicionalmente, las fuentes </a:t>
            </a:r>
            <a:r>
              <a:rPr lang="es-ES" sz="2400" dirty="0" err="1"/>
              <a:t>sans</a:t>
            </a:r>
            <a:r>
              <a:rPr lang="es-ES" sz="2400" dirty="0"/>
              <a:t> </a:t>
            </a:r>
            <a:r>
              <a:rPr lang="es-ES" sz="2400" dirty="0" err="1"/>
              <a:t>serif</a:t>
            </a:r>
            <a:r>
              <a:rPr lang="es-ES" sz="2400" dirty="0"/>
              <a:t> han sido preferidas para documentos digitales, mientras que las fuentes con </a:t>
            </a:r>
            <a:r>
              <a:rPr lang="es-ES" sz="2400" dirty="0" err="1"/>
              <a:t>serif</a:t>
            </a:r>
            <a:r>
              <a:rPr lang="es-ES" sz="2400" dirty="0"/>
              <a:t> se han utilizado en documentos impresos. No obstante, gracias a las resoluciones de pantalla actuales, ambos tipos de fuente son apropiados para documentos digitales. Además, las personas que utilizan tecnologías de asistencia pueden personalizar la configuración tipográfica según sus necesidades.</a:t>
            </a:r>
          </a:p>
          <a:p>
            <a:pPr marL="0" indent="0">
              <a:buNone/>
            </a:pPr>
            <a:r>
              <a:rPr lang="es-ES" sz="2400" dirty="0"/>
              <a:t>Se debe utilizar la misma fuente a lo largo de todo el documento para mantener la coherencia visual. No obstante, existen algunas excepciones como:</a:t>
            </a:r>
            <a:endParaRPr lang="es-EC" sz="2400" dirty="0"/>
          </a:p>
        </p:txBody>
      </p:sp>
    </p:spTree>
    <p:extLst>
      <p:ext uri="{BB962C8B-B14F-4D97-AF65-F5344CB8AC3E}">
        <p14:creationId xmlns:p14="http://schemas.microsoft.com/office/powerpoint/2010/main" val="3917428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14169-E73E-4DF7-88A4-06D793BDABB5}"/>
              </a:ext>
            </a:extLst>
          </p:cNvPr>
          <p:cNvSpPr>
            <a:spLocks noGrp="1"/>
          </p:cNvSpPr>
          <p:nvPr>
            <p:ph type="title"/>
          </p:nvPr>
        </p:nvSpPr>
        <p:spPr/>
        <p:txBody>
          <a:bodyPr/>
          <a:lstStyle/>
          <a:p>
            <a:r>
              <a:rPr lang="es-EC" dirty="0"/>
              <a:t>Fuentes.</a:t>
            </a:r>
          </a:p>
        </p:txBody>
      </p:sp>
      <p:sp>
        <p:nvSpPr>
          <p:cNvPr id="3" name="Marcador de contenido 2">
            <a:extLst>
              <a:ext uri="{FF2B5EF4-FFF2-40B4-BE49-F238E27FC236}">
                <a16:creationId xmlns:a16="http://schemas.microsoft.com/office/drawing/2014/main" id="{E6473FB1-52B5-4DF8-9364-C79765DAFB36}"/>
              </a:ext>
            </a:extLst>
          </p:cNvPr>
          <p:cNvSpPr>
            <a:spLocks noGrp="1"/>
          </p:cNvSpPr>
          <p:nvPr>
            <p:ph idx="1"/>
          </p:nvPr>
        </p:nvSpPr>
        <p:spPr/>
        <p:txBody>
          <a:bodyPr>
            <a:normAutofit fontScale="85000" lnSpcReduction="20000"/>
          </a:bodyPr>
          <a:lstStyle/>
          <a:p>
            <a:r>
              <a:rPr lang="es-ES" sz="2400" dirty="0"/>
              <a:t>En las figuras: en estos casos, se recomienda emplear una fuente </a:t>
            </a:r>
            <a:r>
              <a:rPr lang="es-ES" sz="2400" dirty="0" err="1"/>
              <a:t>sans</a:t>
            </a:r>
            <a:r>
              <a:rPr lang="es-ES" sz="2400" dirty="0"/>
              <a:t> </a:t>
            </a:r>
            <a:r>
              <a:rPr lang="es-ES" sz="2400" dirty="0" err="1"/>
              <a:t>serif</a:t>
            </a:r>
            <a:r>
              <a:rPr lang="es-ES" sz="2400" dirty="0"/>
              <a:t>, con un tamaño de letra entre 8 y 14 puntos, para asegurar la legibilidad dentro de las imágenes.</a:t>
            </a:r>
          </a:p>
          <a:p>
            <a:r>
              <a:rPr lang="es-ES" sz="2400" dirty="0"/>
              <a:t>Para presentar código de computadora, utilice una fuente monoespaciada, como Lucida </a:t>
            </a:r>
            <a:r>
              <a:rPr lang="es-ES" sz="2400" dirty="0" err="1"/>
              <a:t>Console</a:t>
            </a:r>
            <a:r>
              <a:rPr lang="es-ES" sz="2400" dirty="0"/>
              <a:t> o Courier New, ambas en tamaño de 10 puntos. Esto asegura que la alineación del código se mantenga clara y legible.</a:t>
            </a:r>
          </a:p>
          <a:p>
            <a:r>
              <a:rPr lang="es-ES" sz="2400" dirty="0"/>
              <a:t>En el caso de las notas al pie, insértalas utilizando la función correspondiente del procesador de texto. Se recomienda mantener la configuración de fuente predeterminada para las notas al pie. Esta fuente puede ser de un tamaño menor al del texto principal y utilizar un interlineado diferente; no es necesario modificarla</a:t>
            </a:r>
          </a:p>
          <a:p>
            <a:endParaRPr lang="es-EC" sz="2400" dirty="0"/>
          </a:p>
        </p:txBody>
      </p:sp>
    </p:spTree>
    <p:extLst>
      <p:ext uri="{BB962C8B-B14F-4D97-AF65-F5344CB8AC3E}">
        <p14:creationId xmlns:p14="http://schemas.microsoft.com/office/powerpoint/2010/main" val="3850151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14169-E73E-4DF7-88A4-06D793BDABB5}"/>
              </a:ext>
            </a:extLst>
          </p:cNvPr>
          <p:cNvSpPr>
            <a:spLocks noGrp="1"/>
          </p:cNvSpPr>
          <p:nvPr>
            <p:ph type="title"/>
          </p:nvPr>
        </p:nvSpPr>
        <p:spPr/>
        <p:txBody>
          <a:bodyPr/>
          <a:lstStyle/>
          <a:p>
            <a:r>
              <a:rPr lang="es-EC" dirty="0"/>
              <a:t>Fuentes.</a:t>
            </a:r>
          </a:p>
        </p:txBody>
      </p:sp>
      <p:sp>
        <p:nvSpPr>
          <p:cNvPr id="3" name="Marcador de contenido 2">
            <a:extLst>
              <a:ext uri="{FF2B5EF4-FFF2-40B4-BE49-F238E27FC236}">
                <a16:creationId xmlns:a16="http://schemas.microsoft.com/office/drawing/2014/main" id="{E6473FB1-52B5-4DF8-9364-C79765DAFB36}"/>
              </a:ext>
            </a:extLst>
          </p:cNvPr>
          <p:cNvSpPr>
            <a:spLocks noGrp="1"/>
          </p:cNvSpPr>
          <p:nvPr>
            <p:ph idx="1"/>
          </p:nvPr>
        </p:nvSpPr>
        <p:spPr/>
        <p:txBody>
          <a:bodyPr>
            <a:normAutofit fontScale="85000" lnSpcReduction="20000"/>
          </a:bodyPr>
          <a:lstStyle/>
          <a:p>
            <a:r>
              <a:rPr lang="es-ES" sz="2400" dirty="0"/>
              <a:t>En las figuras: en estos casos, se recomienda emplear una fuente </a:t>
            </a:r>
            <a:r>
              <a:rPr lang="es-ES" sz="2400" dirty="0" err="1"/>
              <a:t>sans</a:t>
            </a:r>
            <a:r>
              <a:rPr lang="es-ES" sz="2400" dirty="0"/>
              <a:t> </a:t>
            </a:r>
            <a:r>
              <a:rPr lang="es-ES" sz="2400" dirty="0" err="1"/>
              <a:t>serif</a:t>
            </a:r>
            <a:r>
              <a:rPr lang="es-ES" sz="2400" dirty="0"/>
              <a:t>, con un tamaño de letra entre 8 y 14 puntos, para asegurar la legibilidad dentro de las imágenes.</a:t>
            </a:r>
          </a:p>
          <a:p>
            <a:r>
              <a:rPr lang="es-ES" sz="2400" dirty="0"/>
              <a:t>Para presentar código de computadora, utilice una fuente monoespaciada, como Lucida </a:t>
            </a:r>
            <a:r>
              <a:rPr lang="es-ES" sz="2400" dirty="0" err="1"/>
              <a:t>Console</a:t>
            </a:r>
            <a:r>
              <a:rPr lang="es-ES" sz="2400" dirty="0"/>
              <a:t> o Courier New, ambas en tamaño de 10 puntos. Esto asegura que la alineación del código se mantenga clara y legible.</a:t>
            </a:r>
          </a:p>
          <a:p>
            <a:r>
              <a:rPr lang="es-ES" sz="2400" dirty="0"/>
              <a:t>En el caso de las notas al pie, insértalas utilizando la función correspondiente del procesador de texto. Se recomienda mantener la configuración de fuente predeterminada para las notas al pie. Esta fuente puede ser de un tamaño menor al del texto principal y utilizar un interlineado diferente; no es necesario modificarla</a:t>
            </a:r>
          </a:p>
          <a:p>
            <a:endParaRPr lang="es-EC" sz="2400" dirty="0"/>
          </a:p>
        </p:txBody>
      </p:sp>
    </p:spTree>
    <p:extLst>
      <p:ext uri="{BB962C8B-B14F-4D97-AF65-F5344CB8AC3E}">
        <p14:creationId xmlns:p14="http://schemas.microsoft.com/office/powerpoint/2010/main" val="1475395354"/>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1084</TotalTime>
  <Words>1486</Words>
  <Application>Microsoft Office PowerPoint</Application>
  <PresentationFormat>Panorámica</PresentationFormat>
  <Paragraphs>86</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Century Gothic</vt:lpstr>
      <vt:lpstr>Wingdings 3</vt:lpstr>
      <vt:lpstr>Espiral</vt:lpstr>
      <vt:lpstr>Comunicación académica.</vt:lpstr>
      <vt:lpstr>Formato general de trabajo</vt:lpstr>
      <vt:lpstr>Formato general para el trabajo</vt:lpstr>
      <vt:lpstr>Formato general para el trabajo</vt:lpstr>
      <vt:lpstr>Márgenes.</vt:lpstr>
      <vt:lpstr>Fuentes.</vt:lpstr>
      <vt:lpstr>Fuentes.</vt:lpstr>
      <vt:lpstr>Fuentes.</vt:lpstr>
      <vt:lpstr>Fuentes.</vt:lpstr>
      <vt:lpstr>Espaciado.</vt:lpstr>
      <vt:lpstr>Espaciado.</vt:lpstr>
      <vt:lpstr>Espaciado.</vt:lpstr>
      <vt:lpstr>Alineación y sangría.</vt:lpstr>
      <vt:lpstr>Alineación y sangría.</vt:lpstr>
      <vt:lpstr>Alineación y sangría.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académica.</dc:title>
  <dc:creator>ANDRES ALEXANDER</dc:creator>
  <cp:lastModifiedBy>ANDRES ALEXANDER</cp:lastModifiedBy>
  <cp:revision>13</cp:revision>
  <dcterms:created xsi:type="dcterms:W3CDTF">2025-05-30T00:41:55Z</dcterms:created>
  <dcterms:modified xsi:type="dcterms:W3CDTF">2025-05-30T18:46:15Z</dcterms:modified>
</cp:coreProperties>
</file>