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4" r:id="rId1"/>
  </p:sldMasterIdLst>
  <p:notesMasterIdLst>
    <p:notesMasterId r:id="rId20"/>
  </p:notesMasterIdLst>
  <p:sldIdLst>
    <p:sldId id="256" r:id="rId2"/>
    <p:sldId id="287" r:id="rId3"/>
    <p:sldId id="258" r:id="rId4"/>
    <p:sldId id="297" r:id="rId5"/>
    <p:sldId id="288" r:id="rId6"/>
    <p:sldId id="289" r:id="rId7"/>
    <p:sldId id="298" r:id="rId8"/>
    <p:sldId id="299" r:id="rId9"/>
    <p:sldId id="295" r:id="rId10"/>
    <p:sldId id="260" r:id="rId11"/>
    <p:sldId id="294" r:id="rId12"/>
    <p:sldId id="290" r:id="rId13"/>
    <p:sldId id="291" r:id="rId14"/>
    <p:sldId id="277" r:id="rId15"/>
    <p:sldId id="292" r:id="rId16"/>
    <p:sldId id="293" r:id="rId17"/>
    <p:sldId id="296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BB9C28-32B8-4EF2-B9D4-EEF5152AF9A1}">
  <a:tblStyle styleId="{76BB9C28-32B8-4EF2-B9D4-EEF5152AF9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3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9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8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39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894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93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058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731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7093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61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15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964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35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486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 · Big circui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79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392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97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35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736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91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04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89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580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07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106A-B616-44FF-8232-C77CC22EBA8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Gotoxy y Modo gráfico C++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550334" y="2117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Uso de graphics.h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1490158" y="1568933"/>
            <a:ext cx="5250155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s-ES" dirty="0">
                <a:solidFill>
                  <a:schemeClr val="tx1"/>
                </a:solidFill>
              </a:rPr>
              <a:t>Los gráficos </a:t>
            </a:r>
            <a:r>
              <a:rPr lang="es-ES" dirty="0" err="1">
                <a:solidFill>
                  <a:schemeClr val="tx1"/>
                </a:solidFill>
              </a:rPr>
              <a:t>BGI</a:t>
            </a:r>
            <a:r>
              <a:rPr lang="es-ES" dirty="0">
                <a:solidFill>
                  <a:schemeClr val="tx1"/>
                </a:solidFill>
              </a:rPr>
              <a:t>, son gráficos para el modo DOS, que se pueden ejecutar gracias a la librería </a:t>
            </a:r>
            <a:r>
              <a:rPr lang="es-ES" dirty="0" err="1">
                <a:solidFill>
                  <a:schemeClr val="tx1"/>
                </a:solidFill>
              </a:rPr>
              <a:t>BGI</a:t>
            </a:r>
            <a:r>
              <a:rPr lang="es-ES" dirty="0">
                <a:solidFill>
                  <a:schemeClr val="tx1"/>
                </a:solidFill>
              </a:rPr>
              <a:t> (</a:t>
            </a:r>
            <a:r>
              <a:rPr lang="es-ES" dirty="0" err="1">
                <a:solidFill>
                  <a:schemeClr val="tx1"/>
                </a:solidFill>
              </a:rPr>
              <a:t>Borland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Graphics</a:t>
            </a:r>
            <a:r>
              <a:rPr lang="es-ES" dirty="0">
                <a:solidFill>
                  <a:schemeClr val="tx1"/>
                </a:solidFill>
              </a:rPr>
              <a:t> Interface). Utilizar esta librería nativa. Para poder utilizar los gráficos </a:t>
            </a:r>
            <a:r>
              <a:rPr lang="es-ES" dirty="0" err="1">
                <a:solidFill>
                  <a:schemeClr val="tx1"/>
                </a:solidFill>
              </a:rPr>
              <a:t>BGI</a:t>
            </a:r>
            <a:r>
              <a:rPr lang="es-ES" dirty="0">
                <a:solidFill>
                  <a:schemeClr val="tx1"/>
                </a:solidFill>
              </a:rPr>
              <a:t> en nuestras aplicaciones, debemos incluir la librería </a:t>
            </a:r>
            <a:r>
              <a:rPr lang="es-ES" dirty="0" err="1">
                <a:solidFill>
                  <a:schemeClr val="tx1"/>
                </a:solidFill>
              </a:rPr>
              <a:t>graphics.h</a:t>
            </a:r>
            <a:r>
              <a:rPr lang="es-ES" dirty="0">
                <a:solidFill>
                  <a:schemeClr val="tx1"/>
                </a:solidFill>
              </a:rPr>
              <a:t>.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313" y="2571750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671" y="1662897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1B049-D1CB-468E-BE0A-7A3DB0B35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9536" y="-403368"/>
            <a:ext cx="5687368" cy="1159800"/>
          </a:xfrm>
        </p:spPr>
        <p:txBody>
          <a:bodyPr/>
          <a:lstStyle/>
          <a:p>
            <a:r>
              <a:rPr lang="es-EC" dirty="0"/>
              <a:t>Pantalla con pixeles</a:t>
            </a:r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0B3DB611-707D-490C-A3DF-7E428C88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36" y="852261"/>
            <a:ext cx="5345526" cy="35614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A2DDAE-A4AB-4257-B05B-D04A3980A9EB}"/>
              </a:ext>
            </a:extLst>
          </p:cNvPr>
          <p:cNvSpPr txBox="1"/>
          <p:nvPr/>
        </p:nvSpPr>
        <p:spPr>
          <a:xfrm>
            <a:off x="1490704" y="438606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              </a:t>
            </a:r>
            <a:r>
              <a:rPr lang="es-EC" dirty="0" err="1"/>
              <a:t>getmaxx</a:t>
            </a:r>
            <a:r>
              <a:rPr lang="es-EC" dirty="0"/>
              <a:t>();                                </a:t>
            </a:r>
            <a:r>
              <a:rPr lang="es-EC" dirty="0" err="1"/>
              <a:t>getmaxy</a:t>
            </a:r>
            <a:r>
              <a:rPr lang="es-EC" dirty="0"/>
              <a:t>()</a:t>
            </a:r>
          </a:p>
          <a:p>
            <a:r>
              <a:rPr lang="es-EC" dirty="0"/>
              <a:t>Devuelven un entero con el total de pixeles de la pantalla</a:t>
            </a:r>
          </a:p>
        </p:txBody>
      </p:sp>
    </p:spTree>
    <p:extLst>
      <p:ext uri="{BB962C8B-B14F-4D97-AF65-F5344CB8AC3E}">
        <p14:creationId xmlns:p14="http://schemas.microsoft.com/office/powerpoint/2010/main" val="368518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6" y="313318"/>
            <a:ext cx="5951172" cy="4436533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83" y="619024"/>
            <a:ext cx="6490034" cy="39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4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45" name="Google Shape;345;p34"/>
          <p:cNvSpPr txBox="1">
            <a:spLocks noGrp="1"/>
          </p:cNvSpPr>
          <p:nvPr>
            <p:ph type="body" idx="4294967295"/>
          </p:nvPr>
        </p:nvSpPr>
        <p:spPr>
          <a:xfrm>
            <a:off x="0" y="782638"/>
            <a:ext cx="2536825" cy="35782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.</a:t>
            </a:r>
            <a:endParaRPr sz="1800" dirty="0"/>
          </a:p>
        </p:txBody>
      </p:sp>
      <p:sp>
        <p:nvSpPr>
          <p:cNvPr id="339" name="Google Shape;339;p34"/>
          <p:cNvSpPr/>
          <p:nvPr/>
        </p:nvSpPr>
        <p:spPr>
          <a:xfrm>
            <a:off x="4310097" y="1222335"/>
            <a:ext cx="40032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 dirty="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grpSp>
        <p:nvGrpSpPr>
          <p:cNvPr id="340" name="Google Shape;340;p34"/>
          <p:cNvGrpSpPr/>
          <p:nvPr/>
        </p:nvGrpSpPr>
        <p:grpSpPr>
          <a:xfrm>
            <a:off x="3802953" y="1731944"/>
            <a:ext cx="5147174" cy="3015668"/>
            <a:chOff x="1177450" y="241631"/>
            <a:chExt cx="6173152" cy="3616776"/>
          </a:xfrm>
        </p:grpSpPr>
        <p:sp>
          <p:nvSpPr>
            <p:cNvPr id="341" name="Google Shape;341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F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51;p22"/>
          <p:cNvSpPr txBox="1">
            <a:spLocks/>
          </p:cNvSpPr>
          <p:nvPr/>
        </p:nvSpPr>
        <p:spPr>
          <a:xfrm>
            <a:off x="1075580" y="231704"/>
            <a:ext cx="5742490" cy="44762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#include&lt;</a:t>
            </a:r>
            <a:r>
              <a:rPr lang="en-US" sz="1200" dirty="0" err="1">
                <a:solidFill>
                  <a:schemeClr val="tx1"/>
                </a:solidFill>
              </a:rPr>
              <a:t>graphics.h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#include&lt;</a:t>
            </a:r>
            <a:r>
              <a:rPr lang="en-US" sz="1200" dirty="0" err="1">
                <a:solidFill>
                  <a:schemeClr val="tx1"/>
                </a:solidFill>
              </a:rPr>
              <a:t>conio.h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void main()</a:t>
            </a:r>
          </a:p>
          <a:p>
            <a:r>
              <a:rPr lang="en-US" sz="1200" dirty="0">
                <a:solidFill>
                  <a:schemeClr val="tx1"/>
                </a:solidFill>
              </a:rPr>
              <a:t>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int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gd</a:t>
            </a:r>
            <a:r>
              <a:rPr lang="en-US" sz="1200" dirty="0">
                <a:solidFill>
                  <a:schemeClr val="tx1"/>
                </a:solidFill>
              </a:rPr>
              <a:t>=DETECT, gm;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int</a:t>
            </a:r>
            <a:r>
              <a:rPr lang="en-US" sz="1200" dirty="0">
                <a:solidFill>
                  <a:schemeClr val="tx1"/>
                </a:solidFill>
              </a:rPr>
              <a:t> poly[12]={350,450, 350,410, 430,400,350,350, 300,430, 350,450 };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initgraph</a:t>
            </a:r>
            <a:r>
              <a:rPr lang="en-US" sz="1200" dirty="0">
                <a:solidFill>
                  <a:schemeClr val="tx1"/>
                </a:solidFill>
              </a:rPr>
              <a:t>(&amp;</a:t>
            </a:r>
            <a:r>
              <a:rPr lang="en-US" sz="1200" dirty="0" err="1">
                <a:solidFill>
                  <a:schemeClr val="tx1"/>
                </a:solidFill>
              </a:rPr>
              <a:t>gd</a:t>
            </a:r>
            <a:r>
              <a:rPr lang="en-US" sz="1200" dirty="0">
                <a:solidFill>
                  <a:schemeClr val="tx1"/>
                </a:solidFill>
              </a:rPr>
              <a:t>, &amp;gm, "");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cleardevice</a:t>
            </a:r>
            <a:r>
              <a:rPr lang="en-US" sz="1200" dirty="0">
                <a:solidFill>
                  <a:schemeClr val="tx1"/>
                </a:solidFill>
              </a:rPr>
              <a:t>();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circle(100,100,50);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outtextxy</a:t>
            </a:r>
            <a:r>
              <a:rPr lang="en-US" sz="1200" dirty="0">
                <a:solidFill>
                  <a:schemeClr val="tx1"/>
                </a:solidFill>
              </a:rPr>
              <a:t>(75,170, "Circle");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rectangle(200,50,350,150);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outtextxy</a:t>
            </a:r>
            <a:r>
              <a:rPr lang="en-US" sz="1200" dirty="0">
                <a:solidFill>
                  <a:schemeClr val="tx1"/>
                </a:solidFill>
              </a:rPr>
              <a:t>(240, 170, "Rectangle");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ellipse(500, 100,0,360, 100,50);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outtextxy</a:t>
            </a:r>
            <a:r>
              <a:rPr lang="en-US" sz="1200" dirty="0">
                <a:solidFill>
                  <a:schemeClr val="tx1"/>
                </a:solidFill>
              </a:rPr>
              <a:t>(480, 170, "Ellipse");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line(100,250,540,250);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outtextxy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300,260,"Line</a:t>
            </a:r>
            <a:r>
              <a:rPr lang="en-US" sz="1200" dirty="0">
                <a:solidFill>
                  <a:schemeClr val="tx1"/>
                </a:solidFill>
              </a:rPr>
              <a:t>");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sector(150, 400, 30, 300, 100,50);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outtextxy</a:t>
            </a:r>
            <a:r>
              <a:rPr lang="en-US" sz="1200" dirty="0">
                <a:solidFill>
                  <a:schemeClr val="tx1"/>
                </a:solidFill>
              </a:rPr>
              <a:t>(120, 460, "Sector");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drawpoly</a:t>
            </a:r>
            <a:r>
              <a:rPr lang="en-US" sz="1200" dirty="0">
                <a:solidFill>
                  <a:schemeClr val="tx1"/>
                </a:solidFill>
              </a:rPr>
              <a:t>(6, poly);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outtextxy</a:t>
            </a:r>
            <a:r>
              <a:rPr lang="en-US" sz="1200" dirty="0">
                <a:solidFill>
                  <a:schemeClr val="tx1"/>
                </a:solidFill>
              </a:rPr>
              <a:t>(340, 460, "Polygon");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getch</a:t>
            </a:r>
            <a:r>
              <a:rPr lang="en-US" sz="1200" dirty="0">
                <a:solidFill>
                  <a:schemeClr val="tx1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200" dirty="0" err="1">
                <a:solidFill>
                  <a:schemeClr val="tx1"/>
                </a:solidFill>
              </a:rPr>
              <a:t>closegraph</a:t>
            </a:r>
            <a:r>
              <a:rPr lang="en-US" sz="1200" dirty="0">
                <a:solidFill>
                  <a:schemeClr val="tx1"/>
                </a:solidFill>
              </a:rPr>
              <a:t>();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</a:rPr>
              <a:t>}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35" y="1912941"/>
            <a:ext cx="4003200" cy="25491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2" y="657709"/>
            <a:ext cx="7289800" cy="1232274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7" y="2174761"/>
            <a:ext cx="5543550" cy="600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" y="3059614"/>
            <a:ext cx="7242175" cy="15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0587" y="195929"/>
            <a:ext cx="6937850" cy="3155100"/>
          </a:xfrm>
        </p:spPr>
        <p:txBody>
          <a:bodyPr/>
          <a:lstStyle/>
          <a:p>
            <a:pPr marL="101600" indent="0">
              <a:buNone/>
            </a:pPr>
            <a:r>
              <a:rPr lang="en-US" sz="1600" dirty="0"/>
              <a:t>#include&lt;</a:t>
            </a:r>
            <a:r>
              <a:rPr lang="en-US" sz="1600" dirty="0" err="1"/>
              <a:t>graphics.h</a:t>
            </a:r>
            <a:r>
              <a:rPr lang="en-US" sz="1600" dirty="0"/>
              <a:t>&gt;</a:t>
            </a:r>
          </a:p>
          <a:p>
            <a:pPr marL="101600" indent="0">
              <a:buNone/>
            </a:pPr>
            <a:r>
              <a:rPr lang="en-US" sz="1600" dirty="0"/>
              <a:t>#include&lt;</a:t>
            </a:r>
            <a:r>
              <a:rPr lang="en-US" sz="1600" dirty="0" err="1"/>
              <a:t>conio.h</a:t>
            </a:r>
            <a:r>
              <a:rPr lang="en-US" sz="1600" dirty="0"/>
              <a:t>&gt;</a:t>
            </a:r>
          </a:p>
          <a:p>
            <a:pPr marL="101600" indent="0">
              <a:buNone/>
            </a:pPr>
            <a:endParaRPr lang="en-US" sz="1600" dirty="0"/>
          </a:p>
          <a:p>
            <a:pPr marL="101600" indent="0">
              <a:buNone/>
            </a:pPr>
            <a:r>
              <a:rPr lang="en-US" sz="1600" dirty="0"/>
              <a:t>void main()</a:t>
            </a:r>
          </a:p>
          <a:p>
            <a:pPr marL="101600" indent="0">
              <a:buNone/>
            </a:pPr>
            <a:r>
              <a:rPr lang="en-US" sz="1600" dirty="0"/>
              <a:t>{</a:t>
            </a:r>
          </a:p>
          <a:p>
            <a:pPr marL="1016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gd</a:t>
            </a:r>
            <a:r>
              <a:rPr lang="en-US" sz="1600" dirty="0"/>
              <a:t>=DETECT, gm;</a:t>
            </a:r>
          </a:p>
          <a:p>
            <a:pPr marL="1016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initgraph</a:t>
            </a:r>
            <a:r>
              <a:rPr lang="en-US" sz="1600" dirty="0"/>
              <a:t>(&amp;</a:t>
            </a:r>
            <a:r>
              <a:rPr lang="en-US" sz="1600" dirty="0" err="1"/>
              <a:t>gd</a:t>
            </a:r>
            <a:r>
              <a:rPr lang="en-US" sz="1600" dirty="0"/>
              <a:t>, &amp;gm, "");</a:t>
            </a:r>
          </a:p>
          <a:p>
            <a:pPr marL="1016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cleardevice</a:t>
            </a:r>
            <a:r>
              <a:rPr lang="en-US" sz="1600" dirty="0"/>
              <a:t>();</a:t>
            </a:r>
          </a:p>
          <a:p>
            <a:pPr marL="101600" indent="0">
              <a:buNone/>
            </a:pPr>
            <a:r>
              <a:rPr lang="es-ES" sz="1600" dirty="0"/>
              <a:t>    </a:t>
            </a:r>
            <a:r>
              <a:rPr lang="es-ES" sz="1600" dirty="0" err="1"/>
              <a:t>setcolor</a:t>
            </a:r>
            <a:r>
              <a:rPr lang="es-ES" sz="1600" dirty="0"/>
              <a:t>(GREEN);</a:t>
            </a:r>
            <a:endParaRPr lang="en-US" sz="1600" dirty="0"/>
          </a:p>
          <a:p>
            <a:pPr marL="1016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settextstyle</a:t>
            </a:r>
            <a:r>
              <a:rPr lang="en-US" sz="1600" dirty="0"/>
              <a:t>(</a:t>
            </a:r>
            <a:r>
              <a:rPr lang="en-US" sz="1600" dirty="0" err="1"/>
              <a:t>GOTHIC_FONT,HORIZ_DIR,24</a:t>
            </a:r>
            <a:r>
              <a:rPr lang="en-US" sz="1600" dirty="0"/>
              <a:t>);</a:t>
            </a:r>
          </a:p>
          <a:p>
            <a:pPr marL="1016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outtextxy</a:t>
            </a:r>
            <a:r>
              <a:rPr lang="en-US" sz="1600" dirty="0"/>
              <a:t>(150,100, "</a:t>
            </a:r>
            <a:r>
              <a:rPr lang="en-US" sz="1600" dirty="0" err="1"/>
              <a:t>Unach</a:t>
            </a:r>
            <a:r>
              <a:rPr lang="en-US" sz="1600" dirty="0"/>
              <a:t>");</a:t>
            </a:r>
          </a:p>
          <a:p>
            <a:pPr marL="1016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getch</a:t>
            </a:r>
            <a:r>
              <a:rPr lang="en-US" sz="1600" dirty="0"/>
              <a:t>();</a:t>
            </a:r>
          </a:p>
          <a:p>
            <a:pPr marL="1016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closegraph</a:t>
            </a:r>
            <a:r>
              <a:rPr lang="en-US" sz="1600" dirty="0"/>
              <a:t>();</a:t>
            </a:r>
          </a:p>
          <a:p>
            <a:pPr marL="101600" indent="0">
              <a:buNone/>
            </a:pPr>
            <a:r>
              <a:rPr lang="en-US" sz="1600" dirty="0"/>
              <a:t>}</a:t>
            </a:r>
          </a:p>
          <a:p>
            <a:pPr marL="101600" indent="0">
              <a:buNone/>
            </a:pP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1948A6F-D1E5-0E03-8718-969F9016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1DBAAB-CCBA-CDDE-E6E9-475FB9C923E7}"/>
              </a:ext>
            </a:extLst>
          </p:cNvPr>
          <p:cNvSpPr txBox="1"/>
          <p:nvPr/>
        </p:nvSpPr>
        <p:spPr>
          <a:xfrm>
            <a:off x="2377440" y="1614114"/>
            <a:ext cx="6607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Tarea</a:t>
            </a:r>
          </a:p>
          <a:p>
            <a:pPr algn="ctr"/>
            <a:endParaRPr lang="es-EC" dirty="0"/>
          </a:p>
          <a:p>
            <a:pPr algn="just"/>
            <a:r>
              <a:rPr lang="es-EC" dirty="0"/>
              <a:t>Realice un programa en C++ que permita crear el siguiente menú utilizando modo gráfico: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Menú</a:t>
            </a:r>
          </a:p>
          <a:p>
            <a:pPr algn="just"/>
            <a:r>
              <a:rPr lang="es-EC" dirty="0"/>
              <a:t>1.- Generar un caratula</a:t>
            </a:r>
          </a:p>
          <a:p>
            <a:pPr algn="just"/>
            <a:r>
              <a:rPr lang="es-EC" dirty="0"/>
              <a:t>2.- Contar un </a:t>
            </a:r>
            <a:r>
              <a:rPr lang="es-EC"/>
              <a:t>cuento </a:t>
            </a:r>
          </a:p>
          <a:p>
            <a:pPr algn="just"/>
            <a:r>
              <a:rPr lang="es-EC"/>
              <a:t>3</a:t>
            </a:r>
            <a:r>
              <a:rPr lang="es-EC" dirty="0"/>
              <a:t>.- salir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576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ctrTitle" idx="4294967295"/>
          </p:nvPr>
        </p:nvSpPr>
        <p:spPr>
          <a:xfrm>
            <a:off x="0" y="1330325"/>
            <a:ext cx="3617913" cy="9286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Gracias</a:t>
            </a:r>
            <a:endParaRPr sz="4000" dirty="0"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294967295"/>
          </p:nvPr>
        </p:nvSpPr>
        <p:spPr>
          <a:xfrm>
            <a:off x="1808956" y="2462475"/>
            <a:ext cx="3617913" cy="15001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/>
              <a:t>Lady Espinoza</a:t>
            </a:r>
            <a:endParaRPr sz="1800" dirty="0"/>
          </a:p>
        </p:txBody>
      </p:sp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68102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914980"/>
            <a:ext cx="548700" cy="15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2619" y="1509875"/>
            <a:ext cx="1279700" cy="1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171450"/>
            <a:ext cx="2138628" cy="4978966"/>
            <a:chOff x="2487613" y="285750"/>
            <a:chExt cx="2428875" cy="5654676"/>
          </a:xfrm>
        </p:grpSpPr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589"/>
            <a:ext cx="1767505" cy="5140529"/>
            <a:chOff x="6627813" y="194833"/>
            <a:chExt cx="1952625" cy="5678918"/>
          </a:xfrm>
        </p:grpSpPr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535781"/>
            <a:ext cx="1191394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944919" y="2325819"/>
            <a:ext cx="1840539" cy="227200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2200">
                <a:solidFill>
                  <a:schemeClr val="bg1"/>
                </a:solidFill>
              </a:rPr>
              <a:t>Conceptos generales</a:t>
            </a:r>
          </a:p>
        </p:txBody>
      </p:sp>
      <p:sp>
        <p:nvSpPr>
          <p:cNvPr id="11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2384925"/>
            <a:ext cx="823645" cy="385550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28888" y="2444465"/>
            <a:ext cx="584825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 sz="7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29933" y="442291"/>
            <a:ext cx="5098525" cy="3991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"/>
            </a:pPr>
            <a:r>
              <a:rPr lang="en-US" sz="1000" b="1"/>
              <a:t>Modos alfanuméricos</a:t>
            </a:r>
            <a:r>
              <a:rPr lang="en-US" sz="1000"/>
              <a:t>: En los modos alfanuméricos (modos de texto) como por ejemplo 80x25, que quiere decir que tenemos la pantalla limitada a 80 caracteres por línea horizontal y con 25 líneas en el total visualizable. Cualquier forma gráfica en estos modos tiene que ser creada a base de combinaciones de símbolos ASCII.</a:t>
            </a:r>
            <a:endParaRPr lang="en-US" sz="1000" b="1"/>
          </a:p>
          <a:p>
            <a:pPr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"/>
            </a:pPr>
            <a:r>
              <a:rPr lang="en-US" sz="1000" b="1"/>
              <a:t>Pixel</a:t>
            </a:r>
            <a:r>
              <a:rPr lang="en-US" sz="1000"/>
              <a:t>: Cuando ejecutamos un programa en modo gráfico, mirando a la pantalla podemos darnos cuenta de que el dibujo ahí representado está formado por una serie de unidades mínimas (unos pequeños puntos cuadrados), cada una de ellas con un color, y con la acumulación de las cuales se forman las figuras gráficas que vemos representadas en el monitor. La palabra pixel viene de la abreviación del término inglés PEL -picture element- (elemento del dibujo), y representa la unidad mínima capaz de ser representada por el monitor en esa resolución.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"/>
            </a:pPr>
            <a:r>
              <a:rPr lang="en-US" sz="1000" b="1"/>
              <a:t>Resolución</a:t>
            </a:r>
            <a:r>
              <a:rPr lang="en-US" sz="1000"/>
              <a:t>: en la pantalla caben un número determinado de pixels (o puntos) a lo ancho y a lo alto de ella. Windows pueden caben por ejemplo 640x480 pixels en la misma pantalla.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"/>
            </a:pPr>
            <a:r>
              <a:rPr lang="en-US" sz="1000"/>
              <a:t>La resolución de un modo de vídeo, especificado en el formato (ej: 640x480) nos indica la cantidad de pixels que caben en la pantalla tanto a lo ancho (640 en este caso) como a lo alto (480), lo que quiere decir que en la pantalla hay un total de 640x480 pixels = 307.200.</a:t>
            </a:r>
            <a:endParaRPr lang="en-US" sz="1000" b="1"/>
          </a:p>
          <a:p>
            <a:pPr marL="101600" indent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"/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787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171450"/>
            <a:ext cx="2138628" cy="4978966"/>
            <a:chOff x="2487613" y="285750"/>
            <a:chExt cx="2428875" cy="5654676"/>
          </a:xfrm>
        </p:grpSpPr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589"/>
            <a:ext cx="1767505" cy="5140529"/>
            <a:chOff x="6627813" y="194833"/>
            <a:chExt cx="1952625" cy="5678918"/>
          </a:xfrm>
        </p:grpSpPr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535781"/>
            <a:ext cx="1191394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1265751" y="468082"/>
            <a:ext cx="3102795" cy="96066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2400"/>
              <a:t>gotoxy</a:t>
            </a: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98859" y="590836"/>
            <a:ext cx="584825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sz="7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37" y="1301782"/>
            <a:ext cx="4088720" cy="2299903"/>
          </a:xfrm>
          <a:prstGeom prst="rect">
            <a:avLst/>
          </a:prstGeom>
          <a:noFill/>
        </p:spPr>
      </p:pic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481688" y="1942169"/>
            <a:ext cx="3617913" cy="15001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uli"/>
                <a:sym typeface="Muli"/>
              </a:rPr>
              <a:t>Mejorar la interfaz gráfica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Muli"/>
                <a:sym typeface="Muli"/>
              </a:rPr>
              <a:t>g</a:t>
            </a:r>
            <a:r>
              <a:rPr lang="en" sz="1800" b="1" dirty="0">
                <a:latin typeface="Muli"/>
                <a:sym typeface="Muli"/>
              </a:rPr>
              <a:t>otoxy(x_horizontal,y_vertical);</a:t>
            </a:r>
            <a:endParaRPr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171450"/>
            <a:ext cx="2138628" cy="4978966"/>
            <a:chOff x="2487613" y="285750"/>
            <a:chExt cx="2428875" cy="5654676"/>
          </a:xfrm>
        </p:grpSpPr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589"/>
            <a:ext cx="1767505" cy="5140529"/>
            <a:chOff x="6627813" y="194833"/>
            <a:chExt cx="1952625" cy="5678918"/>
          </a:xfrm>
        </p:grpSpPr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535781"/>
            <a:ext cx="1191394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1265751" y="468082"/>
            <a:ext cx="3102795" cy="96066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2400"/>
              <a:t>gotoxy</a:t>
            </a: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98859" y="590836"/>
            <a:ext cx="584825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7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37" y="1301782"/>
            <a:ext cx="4088720" cy="2299903"/>
          </a:xfrm>
          <a:prstGeom prst="rect">
            <a:avLst/>
          </a:prstGeom>
          <a:noFill/>
        </p:spPr>
      </p:pic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481688" y="1942169"/>
            <a:ext cx="3617913" cy="15001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uli"/>
                <a:sym typeface="Muli"/>
              </a:rPr>
              <a:t>Mejorar la interfaz gráfica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Muli"/>
                <a:sym typeface="Muli"/>
              </a:rPr>
              <a:t>g</a:t>
            </a:r>
            <a:r>
              <a:rPr lang="en" sz="1800" b="1" dirty="0">
                <a:latin typeface="Muli"/>
                <a:sym typeface="Muli"/>
              </a:rPr>
              <a:t>otoxy(x_horizontal,y_vertical);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880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Como utilizar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060141" y="1289565"/>
            <a:ext cx="7526298" cy="37909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buNone/>
            </a:pPr>
            <a:endParaRPr lang="es-ES" sz="1200" dirty="0"/>
          </a:p>
          <a:p>
            <a:pPr algn="just"/>
            <a:r>
              <a:rPr lang="es-ES" sz="1200" b="1" dirty="0"/>
              <a:t>Conociendo que la pantalla cuenta con 80 x 25</a:t>
            </a:r>
            <a:r>
              <a:rPr lang="es-ES" sz="1200" dirty="0"/>
              <a:t> semejante a una malla</a:t>
            </a:r>
          </a:p>
          <a:p>
            <a:pPr marL="101600" indent="0" algn="just">
              <a:buNone/>
            </a:pPr>
            <a:endParaRPr lang="es-ES" sz="1200" b="1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37000"/>
              </p:ext>
            </p:extLst>
          </p:nvPr>
        </p:nvGraphicFramePr>
        <p:xfrm>
          <a:off x="2325837" y="1898651"/>
          <a:ext cx="4165600" cy="2971800"/>
        </p:xfrm>
        <a:graphic>
          <a:graphicData uri="http://schemas.openxmlformats.org/drawingml/2006/table">
            <a:tbl>
              <a:tblPr firstRow="1" bandRow="1">
                <a:tableStyleId>{76BB9C28-32B8-4EF2-B9D4-EEF5152AF9A1}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73131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86066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7924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47765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0241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77810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551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91389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261225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331002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518799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39378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718765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062165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04025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517605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13803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613463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73947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05147828"/>
                    </a:ext>
                  </a:extLst>
                </a:gridCol>
              </a:tblGrid>
              <a:tr h="2446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27145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402394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20472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B050"/>
                          </a:solidFill>
                        </a:rPr>
                        <a:t>H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B050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23017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655929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04960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294362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452848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36000"/>
                  </a:ext>
                </a:extLst>
              </a:tr>
              <a:tr h="244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8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92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Programa</a:t>
            </a:r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38055" y="634675"/>
            <a:ext cx="4333009" cy="4408899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#</a:t>
            </a:r>
            <a:r>
              <a:rPr lang="es-EC" altLang="es-EC" sz="1050" dirty="0" err="1">
                <a:latin typeface="Arial" panose="020B0604020202020204" pitchFamily="34" charset="0"/>
              </a:rPr>
              <a:t>include</a:t>
            </a:r>
            <a:r>
              <a:rPr lang="es-EC" altLang="es-EC" sz="1050" dirty="0">
                <a:latin typeface="Arial" panose="020B0604020202020204" pitchFamily="34" charset="0"/>
              </a:rPr>
              <a:t> &lt;</a:t>
            </a:r>
            <a:r>
              <a:rPr lang="es-EC" altLang="es-EC" sz="1050" dirty="0" err="1">
                <a:latin typeface="Arial" panose="020B0604020202020204" pitchFamily="34" charset="0"/>
              </a:rPr>
              <a:t>stdio.h</a:t>
            </a:r>
            <a:r>
              <a:rPr lang="es-EC" altLang="es-EC" sz="1050" dirty="0">
                <a:latin typeface="Arial" panose="020B0604020202020204" pitchFamily="34" charset="0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#</a:t>
            </a:r>
            <a:r>
              <a:rPr lang="es-EC" altLang="es-EC" sz="1050" dirty="0" err="1">
                <a:latin typeface="Arial" panose="020B0604020202020204" pitchFamily="34" charset="0"/>
              </a:rPr>
              <a:t>include</a:t>
            </a:r>
            <a:r>
              <a:rPr lang="es-EC" altLang="es-EC" sz="1050" dirty="0">
                <a:latin typeface="Arial" panose="020B0604020202020204" pitchFamily="34" charset="0"/>
              </a:rPr>
              <a:t> &lt;</a:t>
            </a:r>
            <a:r>
              <a:rPr lang="es-EC" altLang="es-EC" sz="1050" dirty="0" err="1">
                <a:latin typeface="Arial" panose="020B0604020202020204" pitchFamily="34" charset="0"/>
              </a:rPr>
              <a:t>conio.h</a:t>
            </a:r>
            <a:r>
              <a:rPr lang="es-EC" altLang="es-EC" sz="1050" dirty="0">
                <a:latin typeface="Arial" panose="020B0604020202020204" pitchFamily="34" charset="0"/>
              </a:rPr>
              <a:t>&gt;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#</a:t>
            </a:r>
            <a:r>
              <a:rPr lang="es-EC" altLang="es-EC" sz="1050" dirty="0" err="1">
                <a:latin typeface="Arial" panose="020B0604020202020204" pitchFamily="34" charset="0"/>
              </a:rPr>
              <a:t>include</a:t>
            </a:r>
            <a:r>
              <a:rPr lang="es-EC" altLang="es-EC" sz="1050" dirty="0">
                <a:latin typeface="Arial" panose="020B0604020202020204" pitchFamily="34" charset="0"/>
              </a:rPr>
              <a:t> &lt;</a:t>
            </a:r>
            <a:r>
              <a:rPr lang="es-EC" altLang="es-EC" sz="1050" dirty="0" err="1">
                <a:latin typeface="Arial" panose="020B0604020202020204" pitchFamily="34" charset="0"/>
              </a:rPr>
              <a:t>windows.h</a:t>
            </a:r>
            <a:r>
              <a:rPr lang="es-EC" altLang="es-EC" sz="1050" dirty="0">
                <a:latin typeface="Arial" panose="020B0604020202020204" pitchFamily="34" charset="0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05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 err="1">
                <a:latin typeface="Arial" panose="020B0604020202020204" pitchFamily="34" charset="0"/>
              </a:rPr>
              <a:t>void</a:t>
            </a:r>
            <a:r>
              <a:rPr lang="es-EC" altLang="es-EC" sz="1050" dirty="0">
                <a:latin typeface="Arial" panose="020B0604020202020204" pitchFamily="34" charset="0"/>
              </a:rPr>
              <a:t> </a:t>
            </a:r>
            <a:r>
              <a:rPr lang="es-EC" altLang="es-EC" sz="1050" dirty="0" err="1">
                <a:latin typeface="Arial" panose="020B0604020202020204" pitchFamily="34" charset="0"/>
              </a:rPr>
              <a:t>gotoxy</a:t>
            </a:r>
            <a:r>
              <a:rPr lang="es-EC" altLang="es-EC" sz="1050" dirty="0">
                <a:latin typeface="Arial" panose="020B0604020202020204" pitchFamily="34" charset="0"/>
              </a:rPr>
              <a:t>(</a:t>
            </a:r>
            <a:r>
              <a:rPr lang="es-EC" altLang="es-EC" sz="1050" dirty="0" err="1">
                <a:latin typeface="Arial" panose="020B0604020202020204" pitchFamily="34" charset="0"/>
              </a:rPr>
              <a:t>int</a:t>
            </a:r>
            <a:r>
              <a:rPr lang="es-EC" altLang="es-EC" sz="1050" dirty="0">
                <a:latin typeface="Arial" panose="020B0604020202020204" pitchFamily="34" charset="0"/>
              </a:rPr>
              <a:t> </a:t>
            </a:r>
            <a:r>
              <a:rPr lang="es-EC" altLang="es-EC" sz="1050" dirty="0" err="1">
                <a:latin typeface="Arial" panose="020B0604020202020204" pitchFamily="34" charset="0"/>
              </a:rPr>
              <a:t>x,int</a:t>
            </a:r>
            <a:r>
              <a:rPr lang="es-EC" altLang="es-EC" sz="1050" dirty="0">
                <a:latin typeface="Arial" panose="020B0604020202020204" pitchFamily="34" charset="0"/>
              </a:rPr>
              <a:t> y)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{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HANDLE </a:t>
            </a:r>
            <a:r>
              <a:rPr lang="es-EC" altLang="es-EC" sz="1050" dirty="0" err="1">
                <a:latin typeface="Arial" panose="020B0604020202020204" pitchFamily="34" charset="0"/>
              </a:rPr>
              <a:t>hcon</a:t>
            </a:r>
            <a:r>
              <a:rPr lang="es-EC" altLang="es-EC" sz="1050" dirty="0">
                <a:latin typeface="Arial" panose="020B0604020202020204" pitchFamily="34" charset="0"/>
              </a:rPr>
              <a:t>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hcon</a:t>
            </a:r>
            <a:r>
              <a:rPr lang="es-EC" altLang="es-EC" sz="1050" dirty="0">
                <a:latin typeface="Arial" panose="020B0604020202020204" pitchFamily="34" charset="0"/>
              </a:rPr>
              <a:t> = </a:t>
            </a:r>
            <a:r>
              <a:rPr lang="es-EC" altLang="es-EC" sz="1050" dirty="0" err="1">
                <a:latin typeface="Arial" panose="020B0604020202020204" pitchFamily="34" charset="0"/>
              </a:rPr>
              <a:t>GetStdHandle</a:t>
            </a:r>
            <a:r>
              <a:rPr lang="es-EC" altLang="es-EC" sz="1050" dirty="0">
                <a:latin typeface="Arial" panose="020B0604020202020204" pitchFamily="34" charset="0"/>
              </a:rPr>
              <a:t>(STD_OUTPUT_HANDLE);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COORD </a:t>
            </a:r>
            <a:r>
              <a:rPr lang="es-EC" altLang="es-EC" sz="1050" dirty="0" err="1">
                <a:latin typeface="Arial" panose="020B0604020202020204" pitchFamily="34" charset="0"/>
              </a:rPr>
              <a:t>dwPos</a:t>
            </a:r>
            <a:r>
              <a:rPr lang="es-EC" altLang="es-EC" sz="1050" dirty="0">
                <a:latin typeface="Arial" panose="020B0604020202020204" pitchFamily="34" charset="0"/>
              </a:rPr>
              <a:t>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dwPos.X</a:t>
            </a:r>
            <a:r>
              <a:rPr lang="es-EC" altLang="es-EC" sz="1050" dirty="0">
                <a:latin typeface="Arial" panose="020B0604020202020204" pitchFamily="34" charset="0"/>
              </a:rPr>
              <a:t> = x;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dwPos.Y</a:t>
            </a:r>
            <a:r>
              <a:rPr lang="es-EC" altLang="es-EC" sz="1050" dirty="0">
                <a:latin typeface="Arial" panose="020B0604020202020204" pitchFamily="34" charset="0"/>
              </a:rPr>
              <a:t>= y;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SetConsoleCursorPosition</a:t>
            </a:r>
            <a:r>
              <a:rPr lang="es-EC" altLang="es-EC" sz="1050" dirty="0">
                <a:latin typeface="Arial" panose="020B0604020202020204" pitchFamily="34" charset="0"/>
              </a:rPr>
              <a:t>(</a:t>
            </a:r>
            <a:r>
              <a:rPr lang="es-EC" altLang="es-EC" sz="1050" dirty="0" err="1">
                <a:latin typeface="Arial" panose="020B0604020202020204" pitchFamily="34" charset="0"/>
              </a:rPr>
              <a:t>hcon,dwPos</a:t>
            </a:r>
            <a:r>
              <a:rPr lang="es-EC" altLang="es-EC" sz="1050" dirty="0">
                <a:latin typeface="Arial" panose="020B0604020202020204" pitchFamily="34" charset="0"/>
              </a:rPr>
              <a:t>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}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05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 err="1">
                <a:latin typeface="Arial" panose="020B0604020202020204" pitchFamily="34" charset="0"/>
              </a:rPr>
              <a:t>int</a:t>
            </a:r>
            <a:r>
              <a:rPr lang="es-EC" altLang="es-EC" sz="1050" dirty="0">
                <a:latin typeface="Arial" panose="020B0604020202020204" pitchFamily="34" charset="0"/>
              </a:rPr>
              <a:t> </a:t>
            </a:r>
            <a:r>
              <a:rPr lang="es-EC" altLang="es-EC" sz="1050" dirty="0" err="1">
                <a:latin typeface="Arial" panose="020B0604020202020204" pitchFamily="34" charset="0"/>
              </a:rPr>
              <a:t>main</a:t>
            </a:r>
            <a:r>
              <a:rPr lang="es-EC" altLang="es-EC" sz="1050" dirty="0">
                <a:latin typeface="Arial" panose="020B0604020202020204" pitchFamily="34" charset="0"/>
              </a:rPr>
              <a:t>()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{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gotoxy</a:t>
            </a:r>
            <a:r>
              <a:rPr lang="es-EC" altLang="es-EC" sz="1050" dirty="0">
                <a:latin typeface="Arial" panose="020B0604020202020204" pitchFamily="34" charset="0"/>
              </a:rPr>
              <a:t>(35,10);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printf</a:t>
            </a:r>
            <a:r>
              <a:rPr lang="es-EC" altLang="es-EC" sz="1050" dirty="0">
                <a:latin typeface="Arial" panose="020B0604020202020204" pitchFamily="34" charset="0"/>
              </a:rPr>
              <a:t>("*************");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gotoxy</a:t>
            </a:r>
            <a:r>
              <a:rPr lang="es-EC" altLang="es-EC" sz="1050" dirty="0">
                <a:latin typeface="Arial" panose="020B0604020202020204" pitchFamily="34" charset="0"/>
              </a:rPr>
              <a:t>(40,13);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printf</a:t>
            </a:r>
            <a:r>
              <a:rPr lang="es-EC" altLang="es-EC" sz="1050" dirty="0">
                <a:latin typeface="Arial" panose="020B0604020202020204" pitchFamily="34" charset="0"/>
              </a:rPr>
              <a:t>("Hola");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gotoxy</a:t>
            </a:r>
            <a:r>
              <a:rPr lang="es-EC" altLang="es-EC" sz="1050" dirty="0">
                <a:latin typeface="Arial" panose="020B0604020202020204" pitchFamily="34" charset="0"/>
              </a:rPr>
              <a:t>(35,15);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printf</a:t>
            </a:r>
            <a:r>
              <a:rPr lang="es-EC" altLang="es-EC" sz="1050" dirty="0">
                <a:latin typeface="Arial" panose="020B0604020202020204" pitchFamily="34" charset="0"/>
              </a:rPr>
              <a:t>("*************");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getch</a:t>
            </a:r>
            <a:r>
              <a:rPr lang="es-EC" altLang="es-EC" sz="1050" dirty="0">
                <a:latin typeface="Arial" panose="020B0604020202020204" pitchFamily="34" charset="0"/>
              </a:rPr>
              <a:t>();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  </a:t>
            </a:r>
            <a:r>
              <a:rPr lang="es-EC" altLang="es-EC" sz="1050" dirty="0" err="1">
                <a:latin typeface="Arial" panose="020B0604020202020204" pitchFamily="34" charset="0"/>
              </a:rPr>
              <a:t>return</a:t>
            </a:r>
            <a:r>
              <a:rPr lang="es-EC" altLang="es-EC" sz="1050" dirty="0">
                <a:latin typeface="Arial" panose="020B0604020202020204" pitchFamily="34" charset="0"/>
              </a:rPr>
              <a:t> 0;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dirty="0">
                <a:latin typeface="Arial" panose="020B0604020202020204" pitchFamily="34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6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5732" y="-207819"/>
            <a:ext cx="6014400" cy="857400"/>
          </a:xfrm>
        </p:spPr>
        <p:txBody>
          <a:bodyPr/>
          <a:lstStyle/>
          <a:p>
            <a:pPr algn="ctr"/>
            <a:r>
              <a:rPr lang="es-EC" dirty="0"/>
              <a:t>Texto con color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8293" y="763880"/>
            <a:ext cx="8116641" cy="3901637"/>
          </a:xfrm>
        </p:spPr>
        <p:txBody>
          <a:bodyPr/>
          <a:lstStyle/>
          <a:p>
            <a:pPr marL="101600" indent="0">
              <a:buNone/>
            </a:pPr>
            <a:r>
              <a:rPr lang="es-EC" dirty="0"/>
              <a:t>Los colores para </a:t>
            </a:r>
            <a:r>
              <a:rPr lang="es-EC" dirty="0" err="1"/>
              <a:t>Dev</a:t>
            </a:r>
            <a:r>
              <a:rPr lang="es-EC" dirty="0"/>
              <a:t>-C++ se puede utilizar también en otros compiladores del mismo lenguaje con el comando:</a:t>
            </a:r>
          </a:p>
          <a:p>
            <a:pPr marL="101600" indent="0" algn="ctr">
              <a:buNone/>
            </a:pPr>
            <a:r>
              <a:rPr lang="es-EC" dirty="0" err="1"/>
              <a:t>system</a:t>
            </a:r>
            <a:r>
              <a:rPr lang="es-EC" dirty="0"/>
              <a:t>("color </a:t>
            </a:r>
            <a:r>
              <a:rPr lang="es-EC" dirty="0" err="1"/>
              <a:t>FondoTexto</a:t>
            </a:r>
            <a:r>
              <a:rPr lang="es-EC" dirty="0"/>
              <a:t>");</a:t>
            </a:r>
          </a:p>
          <a:p>
            <a:pPr marL="101600" indent="0">
              <a:buNone/>
            </a:pPr>
            <a:r>
              <a:rPr lang="es-EC" sz="1050" dirty="0"/>
              <a:t>0 = Black</a:t>
            </a:r>
            <a:br>
              <a:rPr lang="es-EC" sz="1050" dirty="0"/>
            </a:br>
            <a:r>
              <a:rPr lang="es-EC" sz="1050" dirty="0"/>
              <a:t>1 = Blue</a:t>
            </a:r>
            <a:br>
              <a:rPr lang="es-EC" sz="1050" dirty="0"/>
            </a:br>
            <a:r>
              <a:rPr lang="es-EC" sz="1050" dirty="0"/>
              <a:t>2 = Green</a:t>
            </a:r>
            <a:br>
              <a:rPr lang="es-EC" sz="1050" dirty="0"/>
            </a:br>
            <a:r>
              <a:rPr lang="es-EC" sz="1050" dirty="0"/>
              <a:t>3 = </a:t>
            </a:r>
            <a:r>
              <a:rPr lang="es-EC" sz="1050" dirty="0" err="1"/>
              <a:t>Aqua</a:t>
            </a:r>
            <a:br>
              <a:rPr lang="es-EC" sz="1050" dirty="0"/>
            </a:br>
            <a:r>
              <a:rPr lang="es-EC" sz="1050" dirty="0"/>
              <a:t>4 = Red</a:t>
            </a:r>
            <a:br>
              <a:rPr lang="es-EC" sz="1050" dirty="0"/>
            </a:br>
            <a:r>
              <a:rPr lang="es-EC" sz="1050" dirty="0"/>
              <a:t>5 = </a:t>
            </a:r>
            <a:r>
              <a:rPr lang="es-EC" sz="1050" dirty="0" err="1"/>
              <a:t>Purple</a:t>
            </a:r>
            <a:br>
              <a:rPr lang="es-EC" sz="1050" dirty="0"/>
            </a:br>
            <a:r>
              <a:rPr lang="es-EC" sz="1050" dirty="0"/>
              <a:t>6 = </a:t>
            </a:r>
            <a:r>
              <a:rPr lang="es-EC" sz="1050" dirty="0" err="1"/>
              <a:t>Yellow</a:t>
            </a:r>
            <a:br>
              <a:rPr lang="es-EC" sz="1050" dirty="0"/>
            </a:br>
            <a:r>
              <a:rPr lang="es-EC" sz="1050" dirty="0"/>
              <a:t>7 = White</a:t>
            </a:r>
            <a:br>
              <a:rPr lang="es-EC" sz="1050" dirty="0"/>
            </a:br>
            <a:r>
              <a:rPr lang="es-EC" sz="1050" dirty="0"/>
              <a:t>8 = Gray</a:t>
            </a:r>
            <a:br>
              <a:rPr lang="es-EC" sz="1050" dirty="0"/>
            </a:br>
            <a:r>
              <a:rPr lang="es-EC" sz="1050" dirty="0"/>
              <a:t>9 = Light Blue</a:t>
            </a:r>
            <a:br>
              <a:rPr lang="es-EC" sz="1050" dirty="0"/>
            </a:br>
            <a:r>
              <a:rPr lang="es-EC" sz="1050" dirty="0"/>
              <a:t>A = Light Green</a:t>
            </a:r>
            <a:br>
              <a:rPr lang="es-EC" sz="1050" dirty="0"/>
            </a:br>
            <a:r>
              <a:rPr lang="es-EC" sz="1050" dirty="0"/>
              <a:t>B = Light </a:t>
            </a:r>
            <a:r>
              <a:rPr lang="es-EC" sz="1050" dirty="0" err="1"/>
              <a:t>Aqua</a:t>
            </a:r>
            <a:br>
              <a:rPr lang="es-EC" sz="1050" dirty="0"/>
            </a:br>
            <a:r>
              <a:rPr lang="es-EC" sz="1050" dirty="0"/>
              <a:t>C = Light Red</a:t>
            </a:r>
            <a:br>
              <a:rPr lang="es-EC" sz="1050" dirty="0"/>
            </a:br>
            <a:r>
              <a:rPr lang="es-EC" sz="1050" dirty="0"/>
              <a:t>D = Light </a:t>
            </a:r>
            <a:r>
              <a:rPr lang="es-EC" sz="1050" dirty="0" err="1"/>
              <a:t>Purple</a:t>
            </a:r>
            <a:br>
              <a:rPr lang="es-EC" sz="1050" dirty="0"/>
            </a:br>
            <a:r>
              <a:rPr lang="es-EC" sz="1050" dirty="0"/>
              <a:t>E = Light </a:t>
            </a:r>
            <a:r>
              <a:rPr lang="es-EC" sz="1050" dirty="0" err="1"/>
              <a:t>Yellow</a:t>
            </a:r>
            <a:br>
              <a:rPr lang="es-EC" sz="1050" dirty="0"/>
            </a:br>
            <a:r>
              <a:rPr lang="es-EC" sz="1050" dirty="0"/>
              <a:t>F = Bright White</a:t>
            </a:r>
            <a:br>
              <a:rPr lang="es-EC" sz="1050" dirty="0"/>
            </a:br>
            <a:br>
              <a:rPr lang="es-EC" sz="1050" dirty="0"/>
            </a:br>
            <a:endParaRPr lang="es-EC" sz="105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7</a:t>
            </a:fld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4166338" y="2084329"/>
            <a:ext cx="4862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0">
              <a:buNone/>
            </a:pPr>
            <a:r>
              <a:rPr lang="es-EC" dirty="0"/>
              <a:t>Ejemplo</a:t>
            </a:r>
            <a:br>
              <a:rPr lang="es-EC" dirty="0"/>
            </a:br>
            <a:br>
              <a:rPr lang="es-EC" dirty="0"/>
            </a:br>
            <a:r>
              <a:rPr lang="es-EC" dirty="0"/>
              <a:t>si quieres un fondo Blanco y un texto Azul Claro entonces debes codificar:</a:t>
            </a:r>
            <a:br>
              <a:rPr lang="es-EC" dirty="0"/>
            </a:br>
            <a:br>
              <a:rPr lang="es-EC" dirty="0"/>
            </a:br>
            <a:r>
              <a:rPr lang="es-EC" dirty="0" err="1"/>
              <a:t>system</a:t>
            </a:r>
            <a:r>
              <a:rPr lang="es-EC" dirty="0"/>
              <a:t>("color 09");</a:t>
            </a:r>
            <a:br>
              <a:rPr lang="es-EC" dirty="0"/>
            </a:br>
            <a:br>
              <a:rPr lang="es-EC" dirty="0"/>
            </a:br>
            <a:r>
              <a:rPr lang="es-EC" dirty="0"/>
              <a:t>un fondo Rojo y un Púrpura Claro sería:</a:t>
            </a:r>
            <a:br>
              <a:rPr lang="es-EC" dirty="0"/>
            </a:br>
            <a:br>
              <a:rPr lang="es-EC" dirty="0"/>
            </a:br>
            <a:r>
              <a:rPr lang="es-EC" dirty="0" err="1"/>
              <a:t>system</a:t>
            </a:r>
            <a:r>
              <a:rPr lang="es-EC" dirty="0"/>
              <a:t>("color 4D");</a:t>
            </a:r>
          </a:p>
        </p:txBody>
      </p:sp>
    </p:spTree>
    <p:extLst>
      <p:ext uri="{BB962C8B-B14F-4D97-AF65-F5344CB8AC3E}">
        <p14:creationId xmlns:p14="http://schemas.microsoft.com/office/powerpoint/2010/main" val="255829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Cambiar nombre de ventana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8</a:t>
            </a:fld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1194955" y="1916076"/>
            <a:ext cx="7730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>
                <a:latin typeface="Courier New" panose="02070309020205020404" pitchFamily="49" charset="0"/>
              </a:rPr>
              <a:t>system</a:t>
            </a:r>
            <a:r>
              <a:rPr lang="es-EC" dirty="0">
                <a:latin typeface="Courier New" panose="02070309020205020404" pitchFamily="49" charset="0"/>
              </a:rPr>
              <a:t>( "</a:t>
            </a:r>
            <a:r>
              <a:rPr lang="es-EC" dirty="0" err="1">
                <a:latin typeface="Courier New" panose="02070309020205020404" pitchFamily="49" charset="0"/>
              </a:rPr>
              <a:t>Title</a:t>
            </a:r>
            <a:r>
              <a:rPr lang="es-EC" dirty="0">
                <a:latin typeface="Courier New" panose="02070309020205020404" pitchFamily="49" charset="0"/>
              </a:rPr>
              <a:t> Ejercicio1 - UNACH" );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3304" t="19132" r="27064" b="36428"/>
          <a:stretch/>
        </p:blipFill>
        <p:spPr>
          <a:xfrm>
            <a:off x="2624866" y="2444151"/>
            <a:ext cx="3808207" cy="21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7CA14-3A8A-7847-DD00-CDA52679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TAREA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321FCA-0800-7BBD-5C98-B062C6AFE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48" y="1352550"/>
            <a:ext cx="8563451" cy="3155100"/>
          </a:xfrm>
        </p:spPr>
        <p:txBody>
          <a:bodyPr/>
          <a:lstStyle/>
          <a:p>
            <a:pPr marL="101600" indent="0">
              <a:buNone/>
            </a:pPr>
            <a:r>
              <a:rPr lang="es-EC" dirty="0"/>
              <a:t>Realice un programa que permita generar el siguiente programa con el diseño</a:t>
            </a:r>
          </a:p>
          <a:p>
            <a:pPr marL="101600" indent="0">
              <a:buNone/>
            </a:pPr>
            <a:endParaRPr lang="es-EC" dirty="0"/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0DA344-2A10-06CA-650F-34955A317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9</a:t>
            </a:fld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0F741B-2440-B7C1-D8E8-B5E4975714E9}"/>
              </a:ext>
            </a:extLst>
          </p:cNvPr>
          <p:cNvSpPr/>
          <p:nvPr/>
        </p:nvSpPr>
        <p:spPr>
          <a:xfrm>
            <a:off x="2870472" y="2134107"/>
            <a:ext cx="3442916" cy="261574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Menú</a:t>
            </a:r>
          </a:p>
          <a:p>
            <a:pPr algn="ctr"/>
            <a:endParaRPr lang="es-EC" dirty="0"/>
          </a:p>
          <a:p>
            <a:pPr algn="ctr"/>
            <a:endParaRPr lang="es-EC" dirty="0"/>
          </a:p>
          <a:p>
            <a:r>
              <a:rPr lang="es-EC" dirty="0"/>
              <a:t>1.- Presentar una caratula</a:t>
            </a:r>
          </a:p>
          <a:p>
            <a:r>
              <a:rPr lang="es-EC" dirty="0"/>
              <a:t>2.- Dibujo con </a:t>
            </a:r>
            <a:r>
              <a:rPr lang="es-EC" dirty="0" err="1"/>
              <a:t>gotoxy</a:t>
            </a:r>
            <a:endParaRPr lang="es-EC" dirty="0"/>
          </a:p>
          <a:p>
            <a:r>
              <a:rPr lang="es-EC" dirty="0"/>
              <a:t>3.- salir</a:t>
            </a:r>
          </a:p>
        </p:txBody>
      </p:sp>
    </p:spTree>
    <p:extLst>
      <p:ext uri="{BB962C8B-B14F-4D97-AF65-F5344CB8AC3E}">
        <p14:creationId xmlns:p14="http://schemas.microsoft.com/office/powerpoint/2010/main" val="418131711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Espiral</Template>
  <TotalTime>349</TotalTime>
  <Words>980</Words>
  <Application>Microsoft Office PowerPoint</Application>
  <PresentationFormat>Presentación en pantalla (16:9)</PresentationFormat>
  <Paragraphs>146</Paragraphs>
  <Slides>18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Muli</vt:lpstr>
      <vt:lpstr>Muli Regular</vt:lpstr>
      <vt:lpstr>Wingdings 3</vt:lpstr>
      <vt:lpstr>Espiral</vt:lpstr>
      <vt:lpstr>Gotoxy y Modo gráfico C++</vt:lpstr>
      <vt:lpstr>Conceptos generales</vt:lpstr>
      <vt:lpstr>gotoxy</vt:lpstr>
      <vt:lpstr>gotoxy</vt:lpstr>
      <vt:lpstr>Como utilizar</vt:lpstr>
      <vt:lpstr>Programa</vt:lpstr>
      <vt:lpstr>Texto con color</vt:lpstr>
      <vt:lpstr>Cambiar nombre de ventana</vt:lpstr>
      <vt:lpstr>TAREA</vt:lpstr>
      <vt:lpstr>Uso de graphics.h</vt:lpstr>
      <vt:lpstr>Pantalla con pixeles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Gotoxy y Modo gráfico C++</dc:title>
  <dc:creator>Direccion DTIC</dc:creator>
  <cp:lastModifiedBy>Lady Marieliza Espinoza Tinoco</cp:lastModifiedBy>
  <cp:revision>31</cp:revision>
  <dcterms:modified xsi:type="dcterms:W3CDTF">2023-04-26T17:56:37Z</dcterms:modified>
</cp:coreProperties>
</file>