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11" r:id="rId2"/>
    <p:sldId id="306" r:id="rId3"/>
    <p:sldId id="264" r:id="rId4"/>
    <p:sldId id="265" r:id="rId5"/>
    <p:sldId id="314" r:id="rId6"/>
    <p:sldId id="315" r:id="rId7"/>
    <p:sldId id="313" r:id="rId8"/>
    <p:sldId id="267" r:id="rId9"/>
    <p:sldId id="268" r:id="rId10"/>
    <p:sldId id="269" r:id="rId11"/>
    <p:sldId id="307" r:id="rId12"/>
    <p:sldId id="308" r:id="rId13"/>
    <p:sldId id="271" r:id="rId14"/>
    <p:sldId id="272" r:id="rId15"/>
    <p:sldId id="273" r:id="rId16"/>
    <p:sldId id="274" r:id="rId17"/>
    <p:sldId id="276" r:id="rId18"/>
    <p:sldId id="277" r:id="rId19"/>
    <p:sldId id="278" r:id="rId20"/>
    <p:sldId id="275" r:id="rId21"/>
    <p:sldId id="279" r:id="rId22"/>
    <p:sldId id="280" r:id="rId23"/>
    <p:sldId id="281" r:id="rId24"/>
    <p:sldId id="282" r:id="rId25"/>
    <p:sldId id="283" r:id="rId26"/>
    <p:sldId id="284" r:id="rId27"/>
    <p:sldId id="285" r:id="rId28"/>
    <p:sldId id="286" r:id="rId29"/>
    <p:sldId id="303" r:id="rId30"/>
    <p:sldId id="294" r:id="rId31"/>
    <p:sldId id="295" r:id="rId32"/>
    <p:sldId id="296" r:id="rId33"/>
    <p:sldId id="297" r:id="rId34"/>
    <p:sldId id="299" r:id="rId35"/>
    <p:sldId id="298" r:id="rId36"/>
    <p:sldId id="316" r:id="rId37"/>
    <p:sldId id="317" r:id="rId38"/>
    <p:sldId id="318" r:id="rId39"/>
    <p:sldId id="300" r:id="rId40"/>
    <p:sldId id="319" r:id="rId41"/>
    <p:sldId id="310" r:id="rId42"/>
    <p:sldId id="305" r:id="rId4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2F2"/>
    <a:srgbClr val="FA36C7"/>
    <a:srgbClr val="F50B0B"/>
    <a:srgbClr val="3A9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778B2-DCC6-4EBA-AD70-0A4F1DE01A02}" type="datetimeFigureOut">
              <a:rPr lang="es-EC" smtClean="0"/>
              <a:t>22/4/2019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E6A15-2C9F-45D3-BFAA-5EF25C4F036E}" type="slidenum">
              <a:rPr lang="es-EC" smtClean="0"/>
              <a:t>‹Nº›</a:t>
            </a:fld>
            <a:endParaRPr lang="es-EC"/>
          </a:p>
        </p:txBody>
      </p:sp>
    </p:spTree>
    <p:extLst>
      <p:ext uri="{BB962C8B-B14F-4D97-AF65-F5344CB8AC3E}">
        <p14:creationId xmlns:p14="http://schemas.microsoft.com/office/powerpoint/2010/main" val="352617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183B9B1E-98DD-4854-9BE4-491E25131133}" type="datetimeFigureOut">
              <a:rPr lang="es-EC" smtClean="0"/>
              <a:t>22/4/2019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C9B9C83-50B5-42E0-BC36-60EA99CF4C59}" type="slidenum">
              <a:rPr lang="es-EC" smtClean="0"/>
              <a:t>‹Nº›</a:t>
            </a:fld>
            <a:endParaRPr lang="es-EC"/>
          </a:p>
        </p:txBody>
      </p:sp>
    </p:spTree>
    <p:extLst>
      <p:ext uri="{BB962C8B-B14F-4D97-AF65-F5344CB8AC3E}">
        <p14:creationId xmlns:p14="http://schemas.microsoft.com/office/powerpoint/2010/main" val="244571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83B9B1E-98DD-4854-9BE4-491E25131133}" type="datetimeFigureOut">
              <a:rPr lang="es-EC" smtClean="0"/>
              <a:t>22/4/2019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C9B9C83-50B5-42E0-BC36-60EA99CF4C59}" type="slidenum">
              <a:rPr lang="es-EC" smtClean="0"/>
              <a:t>‹Nº›</a:t>
            </a:fld>
            <a:endParaRPr lang="es-EC"/>
          </a:p>
        </p:txBody>
      </p:sp>
    </p:spTree>
    <p:extLst>
      <p:ext uri="{BB962C8B-B14F-4D97-AF65-F5344CB8AC3E}">
        <p14:creationId xmlns:p14="http://schemas.microsoft.com/office/powerpoint/2010/main" val="253342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83B9B1E-98DD-4854-9BE4-491E25131133}" type="datetimeFigureOut">
              <a:rPr lang="es-EC" smtClean="0"/>
              <a:t>22/4/2019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C9B9C83-50B5-42E0-BC36-60EA99CF4C59}" type="slidenum">
              <a:rPr lang="es-EC" smtClean="0"/>
              <a:t>‹Nº›</a:t>
            </a:fld>
            <a:endParaRPr lang="es-EC"/>
          </a:p>
        </p:txBody>
      </p:sp>
    </p:spTree>
    <p:extLst>
      <p:ext uri="{BB962C8B-B14F-4D97-AF65-F5344CB8AC3E}">
        <p14:creationId xmlns:p14="http://schemas.microsoft.com/office/powerpoint/2010/main" val="297988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83B9B1E-98DD-4854-9BE4-491E25131133}" type="datetimeFigureOut">
              <a:rPr lang="es-EC" smtClean="0"/>
              <a:t>22/4/2019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C9B9C83-50B5-42E0-BC36-60EA99CF4C59}" type="slidenum">
              <a:rPr lang="es-EC" smtClean="0"/>
              <a:t>‹Nº›</a:t>
            </a:fld>
            <a:endParaRPr lang="es-EC"/>
          </a:p>
        </p:txBody>
      </p:sp>
    </p:spTree>
    <p:extLst>
      <p:ext uri="{BB962C8B-B14F-4D97-AF65-F5344CB8AC3E}">
        <p14:creationId xmlns:p14="http://schemas.microsoft.com/office/powerpoint/2010/main" val="276455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83B9B1E-98DD-4854-9BE4-491E25131133}" type="datetimeFigureOut">
              <a:rPr lang="es-EC" smtClean="0"/>
              <a:t>22/4/2019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C9B9C83-50B5-42E0-BC36-60EA99CF4C59}" type="slidenum">
              <a:rPr lang="es-EC" smtClean="0"/>
              <a:t>‹Nº›</a:t>
            </a:fld>
            <a:endParaRPr lang="es-EC"/>
          </a:p>
        </p:txBody>
      </p:sp>
    </p:spTree>
    <p:extLst>
      <p:ext uri="{BB962C8B-B14F-4D97-AF65-F5344CB8AC3E}">
        <p14:creationId xmlns:p14="http://schemas.microsoft.com/office/powerpoint/2010/main" val="85905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183B9B1E-98DD-4854-9BE4-491E25131133}" type="datetimeFigureOut">
              <a:rPr lang="es-EC" smtClean="0"/>
              <a:t>22/4/2019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C9B9C83-50B5-42E0-BC36-60EA99CF4C59}" type="slidenum">
              <a:rPr lang="es-EC" smtClean="0"/>
              <a:t>‹Nº›</a:t>
            </a:fld>
            <a:endParaRPr lang="es-EC"/>
          </a:p>
        </p:txBody>
      </p:sp>
    </p:spTree>
    <p:extLst>
      <p:ext uri="{BB962C8B-B14F-4D97-AF65-F5344CB8AC3E}">
        <p14:creationId xmlns:p14="http://schemas.microsoft.com/office/powerpoint/2010/main" val="164718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183B9B1E-98DD-4854-9BE4-491E25131133}" type="datetimeFigureOut">
              <a:rPr lang="es-EC" smtClean="0"/>
              <a:t>22/4/2019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8C9B9C83-50B5-42E0-BC36-60EA99CF4C59}" type="slidenum">
              <a:rPr lang="es-EC" smtClean="0"/>
              <a:t>‹Nº›</a:t>
            </a:fld>
            <a:endParaRPr lang="es-EC"/>
          </a:p>
        </p:txBody>
      </p:sp>
    </p:spTree>
    <p:extLst>
      <p:ext uri="{BB962C8B-B14F-4D97-AF65-F5344CB8AC3E}">
        <p14:creationId xmlns:p14="http://schemas.microsoft.com/office/powerpoint/2010/main" val="36469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183B9B1E-98DD-4854-9BE4-491E25131133}" type="datetimeFigureOut">
              <a:rPr lang="es-EC" smtClean="0"/>
              <a:t>22/4/2019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8C9B9C83-50B5-42E0-BC36-60EA99CF4C59}" type="slidenum">
              <a:rPr lang="es-EC" smtClean="0"/>
              <a:t>‹Nº›</a:t>
            </a:fld>
            <a:endParaRPr lang="es-EC"/>
          </a:p>
        </p:txBody>
      </p:sp>
    </p:spTree>
    <p:extLst>
      <p:ext uri="{BB962C8B-B14F-4D97-AF65-F5344CB8AC3E}">
        <p14:creationId xmlns:p14="http://schemas.microsoft.com/office/powerpoint/2010/main" val="81704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83B9B1E-98DD-4854-9BE4-491E25131133}" type="datetimeFigureOut">
              <a:rPr lang="es-EC" smtClean="0"/>
              <a:t>22/4/2019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8C9B9C83-50B5-42E0-BC36-60EA99CF4C59}" type="slidenum">
              <a:rPr lang="es-EC" smtClean="0"/>
              <a:t>‹Nº›</a:t>
            </a:fld>
            <a:endParaRPr lang="es-EC"/>
          </a:p>
        </p:txBody>
      </p:sp>
    </p:spTree>
    <p:extLst>
      <p:ext uri="{BB962C8B-B14F-4D97-AF65-F5344CB8AC3E}">
        <p14:creationId xmlns:p14="http://schemas.microsoft.com/office/powerpoint/2010/main" val="126214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83B9B1E-98DD-4854-9BE4-491E25131133}" type="datetimeFigureOut">
              <a:rPr lang="es-EC" smtClean="0"/>
              <a:t>22/4/2019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C9B9C83-50B5-42E0-BC36-60EA99CF4C59}" type="slidenum">
              <a:rPr lang="es-EC" smtClean="0"/>
              <a:t>‹Nº›</a:t>
            </a:fld>
            <a:endParaRPr lang="es-EC"/>
          </a:p>
        </p:txBody>
      </p:sp>
    </p:spTree>
    <p:extLst>
      <p:ext uri="{BB962C8B-B14F-4D97-AF65-F5344CB8AC3E}">
        <p14:creationId xmlns:p14="http://schemas.microsoft.com/office/powerpoint/2010/main" val="138023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83B9B1E-98DD-4854-9BE4-491E25131133}" type="datetimeFigureOut">
              <a:rPr lang="es-EC" smtClean="0"/>
              <a:t>22/4/2019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C9B9C83-50B5-42E0-BC36-60EA99CF4C59}" type="slidenum">
              <a:rPr lang="es-EC" smtClean="0"/>
              <a:t>‹Nº›</a:t>
            </a:fld>
            <a:endParaRPr lang="es-EC"/>
          </a:p>
        </p:txBody>
      </p:sp>
    </p:spTree>
    <p:extLst>
      <p:ext uri="{BB962C8B-B14F-4D97-AF65-F5344CB8AC3E}">
        <p14:creationId xmlns:p14="http://schemas.microsoft.com/office/powerpoint/2010/main" val="311858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B9B1E-98DD-4854-9BE4-491E25131133}" type="datetimeFigureOut">
              <a:rPr lang="es-EC" smtClean="0"/>
              <a:t>22/4/2019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B9C83-50B5-42E0-BC36-60EA99CF4C59}" type="slidenum">
              <a:rPr lang="es-EC" smtClean="0"/>
              <a:t>‹Nº›</a:t>
            </a:fld>
            <a:endParaRPr lang="es-EC"/>
          </a:p>
        </p:txBody>
      </p:sp>
    </p:spTree>
    <p:extLst>
      <p:ext uri="{BB962C8B-B14F-4D97-AF65-F5344CB8AC3E}">
        <p14:creationId xmlns:p14="http://schemas.microsoft.com/office/powerpoint/2010/main" val="38251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C" dirty="0"/>
          </a:p>
        </p:txBody>
      </p:sp>
      <p:sp>
        <p:nvSpPr>
          <p:cNvPr id="5" name="AutoShape 4" descr="Resultado de imagen para lucha contra  de cancer de mama"/>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5126" name="Picture 6" descr="Resultado de imagen para lucha contra  de cancer de m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564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20482" name="Picture 2" descr="1. Examen&#10;fÃ­sico y antecedentes&#10;â¢ Examen del cuerpo para revisar&#10;los signos generales de salud,&#10;incluso verificar si hay 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1043856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074" name="Picture 2" descr="Resultado de imagen para lucha contra  de cancer de mam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1511246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362568"/>
            <a:ext cx="10515600" cy="1325563"/>
          </a:xfrm>
        </p:spPr>
        <p:txBody>
          <a:bodyPr/>
          <a:lstStyle/>
          <a:p>
            <a:endParaRPr lang="es-EC" dirty="0"/>
          </a:p>
        </p:txBody>
      </p:sp>
      <p:sp>
        <p:nvSpPr>
          <p:cNvPr id="3" name="Marcador de contenido 2"/>
          <p:cNvSpPr>
            <a:spLocks noGrp="1"/>
          </p:cNvSpPr>
          <p:nvPr>
            <p:ph sz="half" idx="1"/>
          </p:nvPr>
        </p:nvSpPr>
        <p:spPr/>
        <p:txBody>
          <a:bodyPr/>
          <a:lstStyle/>
          <a:p>
            <a:endParaRPr lang="es-EC" dirty="0"/>
          </a:p>
        </p:txBody>
      </p:sp>
      <p:sp>
        <p:nvSpPr>
          <p:cNvPr id="4" name="Marcador de contenido 3"/>
          <p:cNvSpPr>
            <a:spLocks noGrp="1"/>
          </p:cNvSpPr>
          <p:nvPr>
            <p:ph sz="half" idx="2"/>
          </p:nvPr>
        </p:nvSpPr>
        <p:spPr>
          <a:xfrm>
            <a:off x="6172200" y="1770600"/>
            <a:ext cx="5181600" cy="4351338"/>
          </a:xfrm>
        </p:spPr>
        <p:txBody>
          <a:bodyPr/>
          <a:lstStyle/>
          <a:p>
            <a:endParaRPr lang="es-EC" dirty="0">
              <a:ln>
                <a:solidFill>
                  <a:srgbClr val="FF0000"/>
                </a:solidFill>
              </a:ln>
              <a:solidFill>
                <a:srgbClr val="FF0000"/>
              </a:solidFill>
            </a:endParaRPr>
          </a:p>
        </p:txBody>
      </p:sp>
      <p:sp>
        <p:nvSpPr>
          <p:cNvPr id="5" name="Elipse 4"/>
          <p:cNvSpPr/>
          <p:nvPr/>
        </p:nvSpPr>
        <p:spPr>
          <a:xfrm>
            <a:off x="685800" y="185351"/>
            <a:ext cx="4112623" cy="16851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smtClean="0">
              <a:solidFill>
                <a:schemeClr val="tx1"/>
              </a:solidFill>
            </a:endParaRPr>
          </a:p>
          <a:p>
            <a:pPr algn="ctr"/>
            <a:r>
              <a:rPr lang="es-EC" sz="2800" dirty="0" smtClean="0">
                <a:solidFill>
                  <a:schemeClr val="tx1"/>
                </a:solidFill>
              </a:rPr>
              <a:t>AUTOEXAMEN DE MAMA</a:t>
            </a:r>
            <a:endParaRPr lang="es-EC" sz="2800" dirty="0">
              <a:solidFill>
                <a:schemeClr val="tx1"/>
              </a:solidFill>
            </a:endParaRPr>
          </a:p>
        </p:txBody>
      </p:sp>
      <p:sp>
        <p:nvSpPr>
          <p:cNvPr id="6" name="Elipse 5"/>
          <p:cNvSpPr/>
          <p:nvPr/>
        </p:nvSpPr>
        <p:spPr>
          <a:xfrm>
            <a:off x="6717574" y="956060"/>
            <a:ext cx="3157946"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EXAMEN FISICO</a:t>
            </a:r>
            <a:endParaRPr lang="es-EC" dirty="0">
              <a:solidFill>
                <a:schemeClr val="tx1"/>
              </a:solidFill>
            </a:endParaRPr>
          </a:p>
        </p:txBody>
      </p:sp>
      <p:sp>
        <p:nvSpPr>
          <p:cNvPr id="7" name="Elipse 6"/>
          <p:cNvSpPr/>
          <p:nvPr/>
        </p:nvSpPr>
        <p:spPr>
          <a:xfrm>
            <a:off x="930352" y="2319742"/>
            <a:ext cx="2771336" cy="928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ECOGRAFIA</a:t>
            </a:r>
            <a:endParaRPr lang="es-EC" dirty="0"/>
          </a:p>
        </p:txBody>
      </p:sp>
      <p:sp>
        <p:nvSpPr>
          <p:cNvPr id="8" name="Elipse 7"/>
          <p:cNvSpPr/>
          <p:nvPr/>
        </p:nvSpPr>
        <p:spPr>
          <a:xfrm>
            <a:off x="4388576" y="2184049"/>
            <a:ext cx="3262448" cy="914400"/>
          </a:xfrm>
          <a:prstGeom prst="ellipse">
            <a:avLst/>
          </a:prstGeom>
          <a:solidFill>
            <a:srgbClr val="7030A0"/>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2000" dirty="0" smtClean="0">
                <a:solidFill>
                  <a:schemeClr val="tx1"/>
                </a:solidFill>
              </a:rPr>
              <a:t>MAMOGMARAFIA</a:t>
            </a:r>
            <a:endParaRPr lang="es-EC" sz="2000" dirty="0">
              <a:solidFill>
                <a:schemeClr val="tx1"/>
              </a:solidFill>
            </a:endParaRPr>
          </a:p>
        </p:txBody>
      </p:sp>
      <p:sp>
        <p:nvSpPr>
          <p:cNvPr id="9" name="Elipse 8"/>
          <p:cNvSpPr/>
          <p:nvPr/>
        </p:nvSpPr>
        <p:spPr>
          <a:xfrm>
            <a:off x="7072574" y="3191622"/>
            <a:ext cx="4051495" cy="11461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TOMOGRAFIAS SIMPLES Y CONTRASTADAS</a:t>
            </a:r>
            <a:endParaRPr lang="es-EC" dirty="0"/>
          </a:p>
        </p:txBody>
      </p:sp>
      <p:sp>
        <p:nvSpPr>
          <p:cNvPr id="10" name="Elipse 9"/>
          <p:cNvSpPr/>
          <p:nvPr/>
        </p:nvSpPr>
        <p:spPr>
          <a:xfrm>
            <a:off x="2964767" y="3809536"/>
            <a:ext cx="3207433" cy="90305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RESONANCIA MAGNETICA NUCLEAR</a:t>
            </a:r>
            <a:endParaRPr lang="es-EC" dirty="0"/>
          </a:p>
        </p:txBody>
      </p:sp>
      <p:sp>
        <p:nvSpPr>
          <p:cNvPr id="11" name="Rectángulo 10"/>
          <p:cNvSpPr/>
          <p:nvPr/>
        </p:nvSpPr>
        <p:spPr>
          <a:xfrm>
            <a:off x="7072574" y="4825104"/>
            <a:ext cx="4030143" cy="12393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rPr>
              <a:t>B</a:t>
            </a:r>
            <a:r>
              <a:rPr lang="es-EC" dirty="0" smtClean="0">
                <a:solidFill>
                  <a:schemeClr val="tx1"/>
                </a:solidFill>
              </a:rPr>
              <a:t> </a:t>
            </a:r>
            <a:r>
              <a:rPr lang="es-EC" sz="4400" dirty="0" smtClean="0">
                <a:solidFill>
                  <a:schemeClr val="tx1"/>
                </a:solidFill>
              </a:rPr>
              <a:t>BIOPSIA</a:t>
            </a:r>
            <a:endParaRPr lang="es-EC" sz="4400" dirty="0">
              <a:solidFill>
                <a:schemeClr val="tx1"/>
              </a:solidFill>
            </a:endParaRPr>
          </a:p>
          <a:p>
            <a:pPr algn="ctr"/>
            <a:r>
              <a:rPr lang="es-EC" dirty="0" smtClean="0">
                <a:solidFill>
                  <a:srgbClr val="FF0000"/>
                </a:solidFill>
              </a:rPr>
              <a:t>BBBBBBBPÑLBBIO</a:t>
            </a:r>
            <a:endParaRPr lang="es-EC" dirty="0">
              <a:solidFill>
                <a:srgbClr val="FF0000"/>
              </a:solidFill>
            </a:endParaRPr>
          </a:p>
        </p:txBody>
      </p:sp>
      <p:sp>
        <p:nvSpPr>
          <p:cNvPr id="12" name="Elipse 11"/>
          <p:cNvSpPr/>
          <p:nvPr/>
        </p:nvSpPr>
        <p:spPr>
          <a:xfrm>
            <a:off x="1392702" y="4987574"/>
            <a:ext cx="2995873" cy="9144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GANMAGRAFIA OSEA</a:t>
            </a:r>
            <a:endParaRPr lang="es-EC" dirty="0"/>
          </a:p>
        </p:txBody>
      </p:sp>
    </p:spTree>
    <p:extLst>
      <p:ext uri="{BB962C8B-B14F-4D97-AF65-F5344CB8AC3E}">
        <p14:creationId xmlns:p14="http://schemas.microsoft.com/office/powerpoint/2010/main" val="605231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22530" name="Picture 2" descr="3. MamografÃ­a&#10;En esta foto se ven&#10;dos tipos de&#10;calcificaciones.&#10;En el lado izquierdo&#10;son calcificaciones&#10;grandes, gruesa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306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1973058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23554" name="Picture 2" descr="4. EcografÃ­a&#10;â¢ Procedimiento para el&#10;que se hacen rebotar&#10;ondas de sonido de&#10;alta energÃ­a&#10;(ultrasonido) en los&#10;tejidos u Ã³..."/>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1036466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24578" name="Picture 2" descr="5. IRM (imÃ¡genes por resonancia&#10;magnÃ©tica)&#10;â¢ Procedimiento&#10;para el que se usa&#10;un imÃ¡n, ondas de&#10;radio y una&#10;computadora p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2095101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25602" name="Picture 2" descr="Que es la estadificaciÃ³n del&#10;CÃ¡ncer de mama?&#10;â¢ El proceso que se usa para determinar si el cÃ¡ncer se diseminÃ³&#10;dentro de l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3215818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27650" name="Picture 2" descr="MARCADOR CA 27-29&#10;â¢ Usado tambiÃ©n para observar a pacientes con cÃ¡ncer de&#10;seno durante o despuÃ©s del tratamiento.&#10;â¢ Esta 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2362099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28674" name="Picture 2" descr="Como se puede diseminar el&#10;CÃ¡ncer?&#10;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806895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29698" name="Picture 2" descr="Estadio 0 (carcinoma in situ)&#10;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1014317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Incidencia</a:t>
            </a:r>
            <a:endParaRPr lang="es-EC" dirty="0"/>
          </a:p>
        </p:txBody>
      </p:sp>
      <p:sp>
        <p:nvSpPr>
          <p:cNvPr id="3" name="Marcador de contenido 2"/>
          <p:cNvSpPr>
            <a:spLocks noGrp="1"/>
          </p:cNvSpPr>
          <p:nvPr>
            <p:ph idx="1"/>
          </p:nvPr>
        </p:nvSpPr>
        <p:spPr>
          <a:xfrm>
            <a:off x="0" y="0"/>
            <a:ext cx="12295163" cy="6858000"/>
          </a:xfrm>
          <a:solidFill>
            <a:schemeClr val="accent2">
              <a:lumMod val="20000"/>
              <a:lumOff val="80000"/>
            </a:schemeClr>
          </a:solidFill>
        </p:spPr>
        <p:txBody>
          <a:bodyPr/>
          <a:lstStyle/>
          <a:p>
            <a:endParaRPr lang="es-EC" dirty="0" smtClean="0"/>
          </a:p>
          <a:p>
            <a:pPr marL="0" indent="0">
              <a:buNone/>
            </a:pPr>
            <a:r>
              <a:rPr lang="es-EC" dirty="0" smtClean="0"/>
              <a:t>       INCIDENCIA</a:t>
            </a:r>
            <a:endParaRPr lang="es-EC" dirty="0"/>
          </a:p>
          <a:p>
            <a:endParaRPr lang="es-EC" dirty="0" smtClean="0"/>
          </a:p>
          <a:p>
            <a:r>
              <a:rPr lang="es-EC" dirty="0"/>
              <a:t> </a:t>
            </a:r>
            <a:r>
              <a:rPr lang="es-EC" dirty="0" smtClean="0"/>
              <a:t>El cáncer de mama es el cáncer mas frecuente en la mujer, constituye la primera causa de muerte por tumores.		</a:t>
            </a:r>
          </a:p>
          <a:p>
            <a:r>
              <a:rPr lang="es-EC" dirty="0" smtClean="0"/>
              <a:t>Con una tasa de incidencia en el ecuador de 32 por cada 100 000 mujeres, siendo la ciudad de Quito quien mas aporta cada año, teniendo una tasa de 41 por 10 000 mujeres.</a:t>
            </a:r>
          </a:p>
          <a:p>
            <a:r>
              <a:rPr lang="es-EC" dirty="0" smtClean="0"/>
              <a:t>Cada año se diagnostican en el país 2400 casos nuevos y de ellas aproximadamente 641 mujeres fallecen a causa de esta patología.</a:t>
            </a:r>
          </a:p>
          <a:p>
            <a:r>
              <a:rPr lang="es-EC" dirty="0" smtClean="0"/>
              <a:t>El 50% de los casos se diagnostican entre los 46 y 55 años de edad, pero podemos ver pacientes desde los 22 hasta los 90 años de vida.</a:t>
            </a:r>
          </a:p>
          <a:p>
            <a:endParaRPr lang="es-EC" dirty="0" smtClean="0"/>
          </a:p>
          <a:p>
            <a:endParaRPr lang="es-EC" dirty="0"/>
          </a:p>
        </p:txBody>
      </p:sp>
    </p:spTree>
    <p:extLst>
      <p:ext uri="{BB962C8B-B14F-4D97-AF65-F5344CB8AC3E}">
        <p14:creationId xmlns:p14="http://schemas.microsoft.com/office/powerpoint/2010/main" val="2214175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26626" name="Picture 2" descr="ExploraciÃ³n por TAC.&#10;â¢ Procedimiento mediante el que se toma una serie de&#10;imÃ¡genes detalladas del interior del cuerpo, d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3424748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0722" name="Picture 2" descr="Estadio II (IIA)&#10;â¢ No hay un tumores en la&#10;mama, pero se encuentra&#10;cÃ¡ncer en 1 a 3 ganglios&#10;linfÃ¡ticos de la axila, o en 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1735095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1746" name="Picture 2" descr="Estadio II (IIB)&#10;â¢ El tumor mide mÃ¡s de 2 cm,&#10;pero no mÃ¡s de 5 cm, y se&#10;encuentran pequeÃ±os grupos&#10;pequeÃ±os de cÃ©lulas&#10;ca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3474913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2770" name="Picture 2" descr="Estadio III (IIIA)&#10;â¢ No se encuentra tumor en la&#10;mama o el tumor puede ser de&#10;cualquier tamaÃ±o, y se encuentra&#10;el cÃ¡ncer 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22140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3794" name="Picture 2" descr="Estadio III (IIIB)&#10;â¢ El tumor puede ser de&#10;cualquier tamaÃ±o y el&#10;cÃ¡ncer se pudo diseminar&#10;hasta la pared del pecho&#10;torÃ¡cic..."/>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1901047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4818" name="Picture 2" descr="Estadio III (IIIC)&#10;â¢ No se encuentra tumor en la mama&#10;o el tumor puede ser de cualquier&#10;tamaÃ±o, y se pudo diseminar hasta&#1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1232849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5842" name="Picture 2" descr="Estadio IV&#10;â¢ El cÃ¡ncer se&#10;diseminÃ³ hasta&#10;otras partes del&#10;cuerpo.&#10;â¢ Con mÃ¡s&#10;frecuencia a:&#10;â Huesos&#10;â Pulmones&#10;â HÃ­gado&#10;â C..."/>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a:xfrm>
            <a:off x="5989320" y="1690688"/>
            <a:ext cx="5181600" cy="4351338"/>
          </a:xfrm>
        </p:spPr>
        <p:txBody>
          <a:bodyPr/>
          <a:lstStyle/>
          <a:p>
            <a:endParaRPr lang="es-EC"/>
          </a:p>
        </p:txBody>
      </p:sp>
    </p:spTree>
    <p:extLst>
      <p:ext uri="{BB962C8B-B14F-4D97-AF65-F5344CB8AC3E}">
        <p14:creationId xmlns:p14="http://schemas.microsoft.com/office/powerpoint/2010/main" val="111979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6866" name="Picture 2" descr="Estadiaje del Cancer de Mama&#10;http://www.youtube.com/watch?v=K4F0GNUDUbs&#10;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1405092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7890" name="Picture 2" descr="Pronostico&#10;â¢ Las tasas de supervivencia del cÃ¡ncer mamario varÃ­an&#10;mucho en todo el mundo:&#10;â &gt; del 80% en AmÃ©rica del Nort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dirty="0"/>
          </a:p>
        </p:txBody>
      </p:sp>
    </p:spTree>
    <p:extLst>
      <p:ext uri="{BB962C8B-B14F-4D97-AF65-F5344CB8AC3E}">
        <p14:creationId xmlns:p14="http://schemas.microsoft.com/office/powerpoint/2010/main" val="3889579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43647" y="1393825"/>
            <a:ext cx="7711060" cy="1325563"/>
          </a:xfrm>
        </p:spPr>
        <p:txBody>
          <a:bodyPr/>
          <a:lstStyle/>
          <a:p>
            <a:endParaRPr lang="es-EC" dirty="0"/>
          </a:p>
        </p:txBody>
      </p:sp>
      <p:sp>
        <p:nvSpPr>
          <p:cNvPr id="3" name="Marcador de contenido 2"/>
          <p:cNvSpPr>
            <a:spLocks noGrp="1"/>
          </p:cNvSpPr>
          <p:nvPr>
            <p:ph sz="half" idx="1"/>
          </p:nvPr>
        </p:nvSpPr>
        <p:spPr>
          <a:xfrm>
            <a:off x="1138518" y="-239151"/>
            <a:ext cx="11479306" cy="6176963"/>
          </a:xfrm>
        </p:spPr>
        <p:txBody>
          <a:bodyPr/>
          <a:lstStyle/>
          <a:p>
            <a:endParaRPr lang="es-EC" dirty="0"/>
          </a:p>
        </p:txBody>
      </p:sp>
      <p:pic>
        <p:nvPicPr>
          <p:cNvPr id="1026" name="Picture 2" descr="Resultado de imagen para logotipo del cancer de m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8927" y="4894729"/>
            <a:ext cx="2362200" cy="1963271"/>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p:cNvSpPr/>
          <p:nvPr/>
        </p:nvSpPr>
        <p:spPr>
          <a:xfrm>
            <a:off x="5190565" y="4410635"/>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Llamada de nube 5"/>
          <p:cNvSpPr/>
          <p:nvPr/>
        </p:nvSpPr>
        <p:spPr>
          <a:xfrm>
            <a:off x="1139483" y="253217"/>
            <a:ext cx="10199077" cy="415741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dirty="0" smtClean="0"/>
              <a:t>COMO TRATARLO….</a:t>
            </a:r>
            <a:endParaRPr lang="es-EC" sz="5400" dirty="0"/>
          </a:p>
        </p:txBody>
      </p:sp>
    </p:spTree>
    <p:extLst>
      <p:ext uri="{BB962C8B-B14F-4D97-AF65-F5344CB8AC3E}">
        <p14:creationId xmlns:p14="http://schemas.microsoft.com/office/powerpoint/2010/main" val="4254455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15362" name="Picture 2" descr="Factores de Riesgo (2)&#10;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1312002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6082" name="Picture 2" descr="CirugÃ­a&#10;MastectomÃ­a total (simple).&#10;La lÃ­nea de puntos muestra el lugar donde&#10;se extirpa toda la mama, se pueden&#10;extirpar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4290409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7106" name="Picture 2" descr="2) Biopsia del ganglio linfÃ¡tico&#10;centinela seguida de cirugÃ­a&#10;â¢ La biopsia del ganglio linfÃ¡tico centinela es la extracciÃ³..."/>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2176070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8130" name="Picture 2" descr="3) Radioterapia&#10;â¢ La radioterapia es un tratamiento para el cÃ¡ncer en el&#10;que se usan rayos X de alta energÃ­a u otros tipo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59211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9154" name="Picture 2" descr="4) Quimioterapia&#10;â¢ La quimioterapia es un tratamiento contra el cÃ¡ncer en el&#10;que se usan medicamentos para interrumpir el&#1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a:xfrm>
            <a:off x="6117771" y="2056164"/>
            <a:ext cx="5181600" cy="4351338"/>
          </a:xfrm>
        </p:spPr>
        <p:txBody>
          <a:bodyPr/>
          <a:lstStyle/>
          <a:p>
            <a:endParaRPr lang="es-EC"/>
          </a:p>
        </p:txBody>
      </p:sp>
    </p:spTree>
    <p:extLst>
      <p:ext uri="{BB962C8B-B14F-4D97-AF65-F5344CB8AC3E}">
        <p14:creationId xmlns:p14="http://schemas.microsoft.com/office/powerpoint/2010/main" val="3835158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50178" name="Picture 2" descr="5) Terapia con hormonas&#10;â¢ El estrÃ³geno hace crecer algunos cÃ¡nceres de mama&#10;(elaborada por ovarios) ï  AblaciÃ³n ovÃ¡rica.&#10;â¢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3039591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51202" name="Picture 2" descr="6) Terapia dirigida&#10;â¢ Es un tipo de tratamiento en el que se utilizan&#10;medicamentos para identificar y atacar cÃ©lulas&#10;canc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1884877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D2F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TERAPIA HORMONAL DEL CANCER DE MAMA</a:t>
            </a:r>
            <a:br>
              <a:rPr lang="es-EC" dirty="0" smtClean="0"/>
            </a:br>
            <a:r>
              <a:rPr lang="es-EC" dirty="0" smtClean="0"/>
              <a:t>                  PUEDE AYUDAR A :</a:t>
            </a:r>
            <a:endParaRPr lang="es-EC" dirty="0"/>
          </a:p>
        </p:txBody>
      </p:sp>
      <p:sp>
        <p:nvSpPr>
          <p:cNvPr id="3" name="Marcador de contenido 2"/>
          <p:cNvSpPr>
            <a:spLocks noGrp="1"/>
          </p:cNvSpPr>
          <p:nvPr>
            <p:ph sz="half" idx="1"/>
          </p:nvPr>
        </p:nvSpPr>
        <p:spPr>
          <a:xfrm>
            <a:off x="295421" y="3277772"/>
            <a:ext cx="12192000" cy="3390313"/>
          </a:xfrm>
        </p:spPr>
        <p:txBody>
          <a:bodyPr>
            <a:normAutofit/>
          </a:bodyPr>
          <a:lstStyle/>
          <a:p>
            <a:r>
              <a:rPr lang="es-EC" dirty="0" smtClean="0"/>
              <a:t>Impedir </a:t>
            </a:r>
            <a:r>
              <a:rPr lang="es-EC" dirty="0"/>
              <a:t>que el cáncer regrese</a:t>
            </a:r>
          </a:p>
          <a:p>
            <a:r>
              <a:rPr lang="es-EC" dirty="0"/>
              <a:t>Disminuir el riesgo de que se forme cáncer en otro tejido mamario</a:t>
            </a:r>
          </a:p>
          <a:p>
            <a:r>
              <a:rPr lang="es-EC" dirty="0"/>
              <a:t>Retardar o detener el crecimiento del cáncer que se ha diseminado</a:t>
            </a:r>
          </a:p>
          <a:p>
            <a:r>
              <a:rPr lang="es-EC" dirty="0"/>
              <a:t>Reducir el tamaño de un tumor antes de la cirugía</a:t>
            </a:r>
          </a:p>
          <a:p>
            <a:endParaRPr lang="es-EC" dirty="0"/>
          </a:p>
        </p:txBody>
      </p:sp>
    </p:spTree>
    <p:extLst>
      <p:ext uri="{BB962C8B-B14F-4D97-AF65-F5344CB8AC3E}">
        <p14:creationId xmlns:p14="http://schemas.microsoft.com/office/powerpoint/2010/main" val="97588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sz="half" idx="1"/>
          </p:nvPr>
        </p:nvSpPr>
        <p:spPr>
          <a:xfrm>
            <a:off x="0" y="0"/>
            <a:ext cx="6172200" cy="6858000"/>
          </a:xfrm>
          <a:solidFill>
            <a:srgbClr val="FED2F2"/>
          </a:solidFill>
        </p:spPr>
        <p:txBody>
          <a:bodyPr>
            <a:normAutofit/>
          </a:bodyPr>
          <a:lstStyle/>
          <a:p>
            <a:endParaRPr lang="es-EC" sz="5400" b="1" dirty="0" smtClean="0"/>
          </a:p>
          <a:p>
            <a:endParaRPr lang="es-EC" sz="5400" b="1" dirty="0"/>
          </a:p>
          <a:p>
            <a:r>
              <a:rPr lang="es-EC" sz="5400" b="1" dirty="0" err="1" smtClean="0"/>
              <a:t>Tamoxifeno</a:t>
            </a:r>
            <a:r>
              <a:rPr lang="es-EC" sz="5400" b="1" dirty="0" smtClean="0"/>
              <a:t>.</a:t>
            </a:r>
          </a:p>
          <a:p>
            <a:endParaRPr lang="es-EC" sz="5400" b="1" dirty="0" smtClean="0"/>
          </a:p>
          <a:p>
            <a:r>
              <a:rPr lang="es-EC" sz="5400" b="1" dirty="0" err="1"/>
              <a:t>Toremifeno</a:t>
            </a:r>
            <a:r>
              <a:rPr lang="es-EC" sz="5400" b="1" dirty="0"/>
              <a:t> </a:t>
            </a:r>
            <a:endParaRPr lang="es-EC" sz="5400" b="1" dirty="0" smtClean="0"/>
          </a:p>
          <a:p>
            <a:endParaRPr lang="es-EC" sz="5400" b="1" dirty="0" smtClean="0"/>
          </a:p>
          <a:p>
            <a:r>
              <a:rPr lang="es-EC" sz="5400" b="1" dirty="0" err="1" smtClean="0"/>
              <a:t>Fulvestrant</a:t>
            </a:r>
            <a:r>
              <a:rPr lang="es-EC" sz="5400" b="1" dirty="0"/>
              <a:t> </a:t>
            </a:r>
            <a:endParaRPr lang="es-EC" sz="5400" dirty="0"/>
          </a:p>
        </p:txBody>
      </p:sp>
      <p:sp>
        <p:nvSpPr>
          <p:cNvPr id="4" name="Marcador de contenido 3"/>
          <p:cNvSpPr>
            <a:spLocks noGrp="1"/>
          </p:cNvSpPr>
          <p:nvPr>
            <p:ph sz="half" idx="2"/>
          </p:nvPr>
        </p:nvSpPr>
        <p:spPr>
          <a:xfrm>
            <a:off x="6172200" y="0"/>
            <a:ext cx="6019800" cy="6858000"/>
          </a:xfrm>
          <a:solidFill>
            <a:srgbClr val="FED2F2"/>
          </a:solidFill>
        </p:spPr>
        <p:txBody>
          <a:bodyPr>
            <a:normAutofit/>
          </a:bodyPr>
          <a:lstStyle/>
          <a:p>
            <a:endParaRPr lang="es-EC" sz="5400" b="1" dirty="0" smtClean="0"/>
          </a:p>
          <a:p>
            <a:endParaRPr lang="es-EC" sz="5400" b="1" dirty="0"/>
          </a:p>
          <a:p>
            <a:r>
              <a:rPr lang="es-EC" sz="5400" b="1" dirty="0" err="1" smtClean="0"/>
              <a:t>Anastrozol</a:t>
            </a:r>
            <a:r>
              <a:rPr lang="es-EC" sz="5400" b="1" dirty="0"/>
              <a:t> </a:t>
            </a:r>
            <a:endParaRPr lang="es-EC" sz="5400" b="1" dirty="0" smtClean="0"/>
          </a:p>
          <a:p>
            <a:pPr marL="0" indent="0">
              <a:buNone/>
            </a:pPr>
            <a:endParaRPr lang="es-EC" sz="5400" b="1" dirty="0" smtClean="0"/>
          </a:p>
          <a:p>
            <a:r>
              <a:rPr lang="es-EC" sz="5400" b="1" dirty="0" err="1" smtClean="0"/>
              <a:t>Exemestano</a:t>
            </a:r>
            <a:r>
              <a:rPr lang="es-EC" sz="5400" b="1" dirty="0"/>
              <a:t> </a:t>
            </a:r>
            <a:endParaRPr lang="es-EC" sz="5400" b="1" dirty="0" smtClean="0"/>
          </a:p>
          <a:p>
            <a:endParaRPr lang="es-EC" sz="5400" b="1" dirty="0" smtClean="0"/>
          </a:p>
          <a:p>
            <a:r>
              <a:rPr lang="es-EC" sz="5400" b="1" dirty="0" err="1" smtClean="0"/>
              <a:t>Letrozol</a:t>
            </a:r>
            <a:r>
              <a:rPr lang="es-EC" sz="5400" b="1" dirty="0"/>
              <a:t> </a:t>
            </a:r>
            <a:endParaRPr lang="es-EC" sz="5400" dirty="0"/>
          </a:p>
        </p:txBody>
      </p:sp>
    </p:spTree>
    <p:extLst>
      <p:ext uri="{BB962C8B-B14F-4D97-AF65-F5344CB8AC3E}">
        <p14:creationId xmlns:p14="http://schemas.microsoft.com/office/powerpoint/2010/main" val="18236699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contenido 2"/>
          <p:cNvSpPr>
            <a:spLocks noGrp="1"/>
          </p:cNvSpPr>
          <p:nvPr>
            <p:ph sz="half" idx="1"/>
          </p:nvPr>
        </p:nvSpPr>
        <p:spPr>
          <a:xfrm>
            <a:off x="0" y="0"/>
            <a:ext cx="12192000" cy="6858000"/>
          </a:xfrm>
          <a:solidFill>
            <a:srgbClr val="FED2F2"/>
          </a:solidFill>
        </p:spPr>
        <p:txBody>
          <a:bodyPr/>
          <a:lstStyle/>
          <a:p>
            <a:pPr marL="0" indent="0">
              <a:buNone/>
            </a:pPr>
            <a:r>
              <a:rPr lang="es-EC" sz="4000" b="1" dirty="0"/>
              <a:t>Tratamientos para detener el funcionamiento de los ovarios en mujeres </a:t>
            </a:r>
            <a:r>
              <a:rPr lang="es-EC" sz="4000" b="1" dirty="0" smtClean="0"/>
              <a:t>pre menopáusicas</a:t>
            </a:r>
          </a:p>
          <a:p>
            <a:pPr marL="0" indent="0">
              <a:buNone/>
            </a:pPr>
            <a:endParaRPr lang="es-EC" sz="4000" b="1" dirty="0" smtClean="0"/>
          </a:p>
          <a:p>
            <a:pPr marL="0" indent="0">
              <a:buNone/>
            </a:pPr>
            <a:endParaRPr lang="es-EC" b="1" dirty="0"/>
          </a:p>
          <a:p>
            <a:r>
              <a:rPr lang="es-EC" sz="3600" dirty="0"/>
              <a:t>Cirugía para extirpar los ovarios (</a:t>
            </a:r>
            <a:r>
              <a:rPr lang="es-EC" sz="3600" dirty="0" err="1"/>
              <a:t>ooforectomía</a:t>
            </a:r>
            <a:r>
              <a:rPr lang="es-EC" sz="3600" dirty="0"/>
              <a:t>)</a:t>
            </a:r>
          </a:p>
          <a:p>
            <a:r>
              <a:rPr lang="es-EC" sz="3600" dirty="0"/>
              <a:t>Radioterapia dirigida a los ovarios</a:t>
            </a:r>
          </a:p>
          <a:p>
            <a:r>
              <a:rPr lang="es-EC" sz="3600" dirty="0"/>
              <a:t>Medicamentos como </a:t>
            </a:r>
            <a:r>
              <a:rPr lang="es-EC" sz="3600" dirty="0" err="1"/>
              <a:t>goserelina</a:t>
            </a:r>
            <a:r>
              <a:rPr lang="es-EC" sz="3600" dirty="0"/>
              <a:t> (</a:t>
            </a:r>
            <a:r>
              <a:rPr lang="es-EC" sz="3600" dirty="0" err="1"/>
              <a:t>Zoladex</a:t>
            </a:r>
            <a:r>
              <a:rPr lang="es-EC" sz="3600" dirty="0"/>
              <a:t>)</a:t>
            </a:r>
          </a:p>
          <a:p>
            <a:endParaRPr lang="es-EC" dirty="0"/>
          </a:p>
        </p:txBody>
      </p:sp>
    </p:spTree>
    <p:extLst>
      <p:ext uri="{BB962C8B-B14F-4D97-AF65-F5344CB8AC3E}">
        <p14:creationId xmlns:p14="http://schemas.microsoft.com/office/powerpoint/2010/main" val="724856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53250" name="Picture 2" descr="DefiniciÃ³n&#10;â¢ CÃ¡ncer que se forma en los tejidos del&#10;cuello uterino.&#10;â¢ Por lo general, es un cÃ¡ncer que crece&#10;lentamente, q..."/>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dirty="0"/>
          </a:p>
        </p:txBody>
      </p:sp>
    </p:spTree>
    <p:extLst>
      <p:ext uri="{BB962C8B-B14F-4D97-AF65-F5344CB8AC3E}">
        <p14:creationId xmlns:p14="http://schemas.microsoft.com/office/powerpoint/2010/main" val="2875164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16386" name="Picture 2" descr="Mutaciones genÃ©ticas heredadas&#10;en el CÃ¡ncer de Mama&#10;â¢ El cÃ¡ncer de mama hereditario representa&#10;alrededor de 5 a 10% de to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1031" y="0"/>
            <a:ext cx="12192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133729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D2F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ENSAYOS CLINICOS</a:t>
            </a:r>
            <a:endParaRPr lang="es-EC" dirty="0"/>
          </a:p>
        </p:txBody>
      </p:sp>
      <p:sp>
        <p:nvSpPr>
          <p:cNvPr id="3" name="Marcador de contenido 2"/>
          <p:cNvSpPr>
            <a:spLocks noGrp="1"/>
          </p:cNvSpPr>
          <p:nvPr>
            <p:ph sz="half" idx="1"/>
          </p:nvPr>
        </p:nvSpPr>
        <p:spPr/>
        <p:txBody>
          <a:bodyPr/>
          <a:lstStyle/>
          <a:p>
            <a:endParaRPr lang="es-EC" dirty="0" smtClean="0"/>
          </a:p>
          <a:p>
            <a:pPr marL="0" indent="0">
              <a:buNone/>
            </a:pPr>
            <a:r>
              <a:rPr lang="es-EC" dirty="0" smtClean="0"/>
              <a:t>AMERICA MAS DE 169 NUEVOS MEDICAMENTOS</a:t>
            </a:r>
          </a:p>
          <a:p>
            <a:pPr marL="0" indent="0">
              <a:buNone/>
            </a:pPr>
            <a:r>
              <a:rPr lang="es-EC" dirty="0" smtClean="0"/>
              <a:t>EUROPA 195</a:t>
            </a:r>
            <a:endParaRPr lang="es-EC" dirty="0"/>
          </a:p>
        </p:txBody>
      </p:sp>
      <p:sp>
        <p:nvSpPr>
          <p:cNvPr id="4" name="Marcador de contenido 3"/>
          <p:cNvSpPr>
            <a:spLocks noGrp="1"/>
          </p:cNvSpPr>
          <p:nvPr>
            <p:ph sz="half" idx="2"/>
          </p:nvPr>
        </p:nvSpPr>
        <p:spPr/>
        <p:txBody>
          <a:bodyPr/>
          <a:lstStyle/>
          <a:p>
            <a:pPr marL="0" indent="0">
              <a:buNone/>
            </a:pPr>
            <a:endParaRPr lang="es-EC" dirty="0" smtClean="0"/>
          </a:p>
          <a:p>
            <a:pPr marL="0" indent="0">
              <a:buNone/>
            </a:pPr>
            <a:r>
              <a:rPr lang="es-EC" dirty="0" smtClean="0"/>
              <a:t>LINEA DE INVESTIGACIONES PRINCIPALES</a:t>
            </a:r>
          </a:p>
          <a:p>
            <a:pPr marL="0" indent="0">
              <a:buNone/>
            </a:pPr>
            <a:r>
              <a:rPr lang="es-EC" dirty="0" smtClean="0"/>
              <a:t>INHIBIDORES DE LA AROMATASA Y DE LA TIROXIN QUINAZA</a:t>
            </a:r>
          </a:p>
          <a:p>
            <a:pPr marL="0" indent="0">
              <a:buNone/>
            </a:pPr>
            <a:r>
              <a:rPr lang="es-EC" dirty="0" smtClean="0"/>
              <a:t>ANTICUERPOS MONOCLONALES</a:t>
            </a:r>
            <a:endParaRPr lang="es-EC" dirty="0"/>
          </a:p>
        </p:txBody>
      </p:sp>
    </p:spTree>
    <p:extLst>
      <p:ext uri="{BB962C8B-B14F-4D97-AF65-F5344CB8AC3E}">
        <p14:creationId xmlns:p14="http://schemas.microsoft.com/office/powerpoint/2010/main" val="1914543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7" name="Marcador de contenido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4225849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logotipo del cancer de ma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257" y="297432"/>
            <a:ext cx="12192000" cy="840544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Resultado de imagen para lucha contra  de cancer de mama"/>
          <p:cNvSpPr>
            <a:spLocks noGrp="1" noChangeAspect="1" noChangeArrowheads="1"/>
          </p:cNvSpPr>
          <p:nvPr>
            <p:ph type="title"/>
          </p:nvPr>
        </p:nvSpPr>
        <p:spPr bwMode="auto">
          <a:xfrm>
            <a:off x="7680959" y="5354766"/>
            <a:ext cx="4143103" cy="9284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s-EC" sz="8000" dirty="0" smtClean="0"/>
              <a:t>GRACIAS</a:t>
            </a:r>
            <a:endParaRPr lang="es-EC" sz="8000" dirty="0"/>
          </a:p>
        </p:txBody>
      </p:sp>
    </p:spTree>
    <p:extLst>
      <p:ext uri="{BB962C8B-B14F-4D97-AF65-F5344CB8AC3E}">
        <p14:creationId xmlns:p14="http://schemas.microsoft.com/office/powerpoint/2010/main" val="2184787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36C7"/>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3339905" cy="1254125"/>
          </a:xfrm>
          <a:solidFill>
            <a:srgbClr val="FF0000"/>
          </a:solidFill>
        </p:spPr>
        <p:txBody>
          <a:bodyPr/>
          <a:lstStyle/>
          <a:p>
            <a:endParaRPr lang="es-EC" dirty="0"/>
          </a:p>
        </p:txBody>
      </p:sp>
      <p:sp>
        <p:nvSpPr>
          <p:cNvPr id="3" name="Marcador de contenido 2"/>
          <p:cNvSpPr>
            <a:spLocks noGrp="1"/>
          </p:cNvSpPr>
          <p:nvPr>
            <p:ph sz="half" idx="1"/>
          </p:nvPr>
        </p:nvSpPr>
        <p:spPr/>
        <p:txBody>
          <a:bodyPr/>
          <a:lstStyle/>
          <a:p>
            <a:endParaRPr lang="es-EC" dirty="0"/>
          </a:p>
        </p:txBody>
      </p:sp>
      <p:pic>
        <p:nvPicPr>
          <p:cNvPr id="8194" name="Picture 2" descr="Resultado de imagen para lucha contra  de cancer de mam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1209822"/>
            <a:ext cx="12192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Llamada rectangular redondeada 5"/>
          <p:cNvSpPr/>
          <p:nvPr/>
        </p:nvSpPr>
        <p:spPr>
          <a:xfrm>
            <a:off x="669388" y="0"/>
            <a:ext cx="6167510" cy="2321169"/>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dirty="0" smtClean="0"/>
              <a:t>DEBO SABER QUE:</a:t>
            </a:r>
            <a:endParaRPr lang="es-EC" sz="4400" dirty="0"/>
          </a:p>
        </p:txBody>
      </p:sp>
    </p:spTree>
    <p:extLst>
      <p:ext uri="{BB962C8B-B14F-4D97-AF65-F5344CB8AC3E}">
        <p14:creationId xmlns:p14="http://schemas.microsoft.com/office/powerpoint/2010/main" val="2089274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4" name="Marcador de contenido 3"/>
          <p:cNvSpPr>
            <a:spLocks noGrp="1"/>
          </p:cNvSpPr>
          <p:nvPr>
            <p:ph sz="half" idx="2"/>
          </p:nvPr>
        </p:nvSpPr>
        <p:spPr/>
        <p:txBody>
          <a:bodyPr/>
          <a:lstStyle/>
          <a:p>
            <a:endParaRPr lang="es-EC"/>
          </a:p>
        </p:txBody>
      </p:sp>
      <p:pic>
        <p:nvPicPr>
          <p:cNvPr id="6" name="Marcador de contenido 5"/>
          <p:cNvPicPr>
            <a:picLocks noGrp="1" noChangeAspect="1"/>
          </p:cNvPicPr>
          <p:nvPr>
            <p:ph sz="half"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641976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sz="half" idx="1"/>
          </p:nvPr>
        </p:nvSpPr>
        <p:spPr/>
        <p:txBody>
          <a:bodyPr/>
          <a:lstStyle/>
          <a:p>
            <a:endParaRPr lang="es-EC"/>
          </a:p>
        </p:txBody>
      </p:sp>
      <p:sp>
        <p:nvSpPr>
          <p:cNvPr id="4" name="Marcador de contenido 3"/>
          <p:cNvSpPr>
            <a:spLocks noGrp="1"/>
          </p:cNvSpPr>
          <p:nvPr>
            <p:ph sz="half" idx="2"/>
          </p:nvPr>
        </p:nvSpPr>
        <p:spPr/>
        <p:txBody>
          <a:bodyPr/>
          <a:lstStyle/>
          <a:p>
            <a:endParaRPr lang="es-EC"/>
          </a:p>
        </p:txBody>
      </p:sp>
      <p:pic>
        <p:nvPicPr>
          <p:cNvPr id="6146" name="Picture 2" descr="Resultado de imagen para lucha contra  de cancer de m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09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123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18434" name="Picture 2" descr="Signos de cÃ¡ncer de mama&#10;Retraccion del pezon Piel de Naranja&#10;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
            <a:ext cx="12297233" cy="684773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3975796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19458" name="Picture 2" descr="Como puedo realizar el diagnostico&#10;de CÃ¡ncer de Mama?&#10;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8166"/>
            <a:ext cx="12192000" cy="684983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EC"/>
          </a:p>
        </p:txBody>
      </p:sp>
    </p:spTree>
    <p:extLst>
      <p:ext uri="{BB962C8B-B14F-4D97-AF65-F5344CB8AC3E}">
        <p14:creationId xmlns:p14="http://schemas.microsoft.com/office/powerpoint/2010/main" val="665315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610</TotalTime>
  <Words>157</Words>
  <Application>Microsoft Office PowerPoint</Application>
  <PresentationFormat>Panorámica</PresentationFormat>
  <Paragraphs>54</Paragraphs>
  <Slides>42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42</vt:i4>
      </vt:variant>
    </vt:vector>
  </HeadingPairs>
  <TitlesOfParts>
    <vt:vector size="46" baseType="lpstr">
      <vt:lpstr>Arial</vt:lpstr>
      <vt:lpstr>Calibri</vt:lpstr>
      <vt:lpstr>Calibri Light</vt:lpstr>
      <vt:lpstr>Tema de Office</vt:lpstr>
      <vt:lpstr>Presentación de PowerPoint</vt:lpstr>
      <vt:lpstr>Incidencia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TERAPIA HORMONAL DEL CANCER DE MAMA                   PUEDE AYUDAR A :</vt:lpstr>
      <vt:lpstr>Presentación de PowerPoint</vt:lpstr>
      <vt:lpstr>Presentación de PowerPoint</vt:lpstr>
      <vt:lpstr>Presentación de PowerPoint</vt:lpstr>
      <vt:lpstr>ENSAYOS CLINICOS</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43</cp:revision>
  <dcterms:created xsi:type="dcterms:W3CDTF">2019-04-19T21:01:57Z</dcterms:created>
  <dcterms:modified xsi:type="dcterms:W3CDTF">2019-04-23T02:15:21Z</dcterms:modified>
</cp:coreProperties>
</file>