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9" r:id="rId4"/>
    <p:sldId id="263" r:id="rId5"/>
    <p:sldId id="264" r:id="rId6"/>
    <p:sldId id="260" r:id="rId7"/>
    <p:sldId id="261" r:id="rId8"/>
    <p:sldId id="262" r:id="rId9"/>
    <p:sldId id="265" r:id="rId10"/>
    <p:sldId id="266" r:id="rId11"/>
    <p:sldId id="271" r:id="rId12"/>
    <p:sldId id="268" r:id="rId13"/>
    <p:sldId id="269" r:id="rId14"/>
    <p:sldId id="267" r:id="rId15"/>
    <p:sldId id="270" r:id="rId16"/>
    <p:sldId id="274" r:id="rId17"/>
    <p:sldId id="272" r:id="rId18"/>
    <p:sldId id="273" r:id="rId19"/>
    <p:sldId id="275" r:id="rId20"/>
    <p:sldId id="277" r:id="rId21"/>
    <p:sldId id="282" r:id="rId22"/>
    <p:sldId id="279" r:id="rId23"/>
    <p:sldId id="278" r:id="rId24"/>
    <p:sldId id="280" r:id="rId25"/>
    <p:sldId id="281" r:id="rId26"/>
    <p:sldId id="283" r:id="rId27"/>
    <p:sldId id="284" r:id="rId2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36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35ECA-9489-4371-8DDF-951AFBA3D726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D6DA3-0E84-41CF-B1E1-9D911E6B11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1418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9D6DA3-0E84-41CF-B1E1-9D911E6B1128}" type="slidenum">
              <a:rPr lang="es-MX" smtClean="0"/>
              <a:t>26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034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E00EE-9C14-7930-2D33-2D0DDCC174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783CE6-FEC7-EC17-8E05-93A556CAB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23FC6E-E6A1-B8D1-04F3-2E32ACDE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AF6E-5B8A-458D-8551-4BD0608ACCC8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B7DF2E-6A2B-7972-5A70-C491F1124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2FD91F-EE33-3E68-92BD-494923E82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E592-3BF9-4E9F-B756-9D2E4632E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517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DDD2F9-D642-FC3A-83DA-FF0664003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4A2AA6-650C-2209-DAEA-7DF900850E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D4C917-A153-B69A-9CB1-9EB53014F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AF6E-5B8A-458D-8551-4BD0608ACCC8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B1C8CD-F72E-23ED-1E04-078F78A8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061131-EFC6-BFD8-62FB-C7F1F33FD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E592-3BF9-4E9F-B756-9D2E4632E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6942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C3AB49F-8AA4-76A9-4D81-5EBB818DAC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D636E1-5D54-1A02-A474-926CFAE3D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81F9E3-1666-0FF3-00C9-8E3B37B81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AF6E-5B8A-458D-8551-4BD0608ACCC8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B96258-B5CF-00D4-D8D1-1E3D4FD6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068684-85EA-A8BD-4D04-D37DD84AF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E592-3BF9-4E9F-B756-9D2E4632E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03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94AE8B-6107-5AF7-7F30-FD987E4DE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3F5093-06EC-E168-50B6-2193F2ACD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5E2DFD-C666-B694-EBD2-14614B996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AF6E-5B8A-458D-8551-4BD0608ACCC8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6A5088-8BD4-7075-FC22-29342622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07A128-F3F9-D499-4FFE-055F57430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E592-3BF9-4E9F-B756-9D2E4632E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300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E0823-BFD2-C4FC-FE51-EB89C3FF6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5B8B01-90A2-8C12-0D93-D6E513218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6B690B-5F86-0BB9-38DD-C939FC77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AF6E-5B8A-458D-8551-4BD0608ACCC8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5F0832-BF15-B32B-5CF0-5E406818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896E9B-4E3D-8837-559C-97BB095D0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E592-3BF9-4E9F-B756-9D2E4632E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944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F5E6A7-7C8D-14C3-766C-BAC665171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0D1B6B-F40A-4F99-135F-9BF3675A52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342620-B581-38EC-8266-2C04515A2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C902A9-DE93-5BEE-6F84-553D88DD0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AF6E-5B8A-458D-8551-4BD0608ACCC8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AB93DE-B12E-C1C8-71EC-4AD49F72E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C26EEA-90F3-759E-1513-A8E88C8BC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E592-3BF9-4E9F-B756-9D2E4632E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962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EFA409-883B-D504-D0C5-9D03E46A9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4BA687-24E0-FEF1-5509-D425D3465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E2F04E-35D2-9A21-B69B-3B4D173AA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A32765F-91CC-D71F-AE00-97E56DE681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AFAA897-066B-6A5C-C744-8D6C1FFE8E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A499A64-E9AC-EFFB-4BE9-CC85E516A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AF6E-5B8A-458D-8551-4BD0608ACCC8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5A9B6AF-7533-33EA-54FB-8366F1DF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91C3E98-05E1-45D0-8D74-679C0D3AF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E592-3BF9-4E9F-B756-9D2E4632E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8383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3E8754-2A68-C325-83E4-A0F1E72E6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8900E4-8808-187F-C83B-EA3843124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AF6E-5B8A-458D-8551-4BD0608ACCC8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6BF3BAF-3997-26B2-16B6-2FB8E6D83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E9473AC-A172-3792-AD65-4396567B1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E592-3BF9-4E9F-B756-9D2E4632E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60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E1DEDA4-A89E-CE89-7BD2-9A8196224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AF6E-5B8A-458D-8551-4BD0608ACCC8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A96F83D-1638-0004-7E5B-6E1E58697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4A2A485-4546-7D1D-931C-77F525CBC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E592-3BF9-4E9F-B756-9D2E4632E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195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BB2CA5-6BBF-B88C-8E31-C49F91C7F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AC6880-1606-7B28-E01F-267C9209A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321835-9A2D-BB66-A5C9-5407DF9D2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FB6B65-49F3-7ABF-0D7C-0B36C24CE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AF6E-5B8A-458D-8551-4BD0608ACCC8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A1B610-973B-7098-4DEF-82645C5A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D6736C-37A5-8A59-6626-CD0608A1F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E592-3BF9-4E9F-B756-9D2E4632E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70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27B18-BC60-501C-ABD2-BDFB90A50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24B0F54-4A44-36EA-5E50-B550FF356F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0695966-4573-D6B8-D589-A5CFBE5F4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14E27B-52B4-D2AF-9905-25CF75DA0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AF6E-5B8A-458D-8551-4BD0608ACCC8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458F9F-7FC2-96F8-E1A1-A94E1BE64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A83E59-8369-8720-4576-692E7469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E592-3BF9-4E9F-B756-9D2E4632E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13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8F103EF-1E9D-E923-708A-8FE90AFA9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71A579-5604-6C1B-7FDB-E1C2388A6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658840-44C3-86A5-4731-DDD8E5349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EFAF6E-5B8A-458D-8551-4BD0608ACCC8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B615C9-518D-7BE2-850B-FD631171A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940340-BFBA-A7AC-111B-214D7D1AEF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E7E592-3BF9-4E9F-B756-9D2E4632E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567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81BE170-8BF9-B44C-63B4-25828F43B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s-MX" b="1" dirty="0"/>
              <a:t>                 Cáncer en la Mujer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178F03-9921-12DC-567F-3C1A7E1A5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 fontScale="92500"/>
          </a:bodyPr>
          <a:lstStyle/>
          <a:p>
            <a:endParaRPr lang="es-MX" sz="800" dirty="0"/>
          </a:p>
          <a:p>
            <a:endParaRPr lang="es-MX" sz="800" dirty="0"/>
          </a:p>
          <a:p>
            <a:endParaRPr lang="es-MX" sz="800" dirty="0"/>
          </a:p>
          <a:p>
            <a:r>
              <a:rPr lang="es-MX" sz="800" b="1" dirty="0"/>
              <a:t>                                                                                            </a:t>
            </a:r>
          </a:p>
          <a:p>
            <a:endParaRPr lang="es-MX" sz="800" b="1" dirty="0"/>
          </a:p>
          <a:p>
            <a:endParaRPr lang="es-MX" sz="800" b="1" dirty="0"/>
          </a:p>
          <a:p>
            <a:endParaRPr lang="es-MX" sz="800" b="1" dirty="0"/>
          </a:p>
          <a:p>
            <a:r>
              <a:rPr lang="es-MX" sz="800" b="1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s-MX" sz="800" b="1" dirty="0"/>
              <a:t>                                                                                                                                                  </a:t>
            </a:r>
            <a:r>
              <a:rPr lang="es-MX" sz="2000" b="1" dirty="0"/>
              <a:t>Dra. Odette Martínez        </a:t>
            </a:r>
          </a:p>
        </p:txBody>
      </p:sp>
      <p:sp>
        <p:nvSpPr>
          <p:cNvPr id="2057" name="Freeform: Shape 2056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61" name="Freeform: Shape 2060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63" name="Freeform: Shape 2062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65" name="Freeform: Shape 2064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2050" name="Picture 2" descr="Qué significan las diferentes cintas de colores del cáncer? - Mejor con  Salud">
            <a:extLst>
              <a:ext uri="{FF2B5EF4-FFF2-40B4-BE49-F238E27FC236}">
                <a16:creationId xmlns:a16="http://schemas.microsoft.com/office/drawing/2014/main" id="{1CD568A5-ACCE-519D-C28B-0FA720AF3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r="22383" b="-2"/>
          <a:stretch/>
        </p:blipFill>
        <p:spPr bwMode="auto"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7" name="Freeform: Shape 2066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656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7ABCB3-A590-1652-E32D-CAF35D03A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Cuello de Útero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64EA0B-D32D-6AF2-F0B4-062E5B52F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Factores que aumentan el riesgo de que una infección por el VPH cause cáncer</a:t>
            </a:r>
          </a:p>
          <a:p>
            <a:pPr marL="0" indent="0">
              <a:buNone/>
            </a:pPr>
            <a:r>
              <a:rPr lang="es-MX" dirty="0">
                <a:solidFill>
                  <a:srgbClr val="1B1B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1.- Inmunosupresión</a:t>
            </a:r>
          </a:p>
          <a:p>
            <a:pPr marL="0" indent="0">
              <a:buNone/>
            </a:pPr>
            <a:r>
              <a:rPr lang="es-MX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2.- Cigarrillos</a:t>
            </a:r>
          </a:p>
          <a:p>
            <a:pPr marL="0" indent="0">
              <a:buNone/>
            </a:pPr>
            <a:r>
              <a:rPr lang="es-MX" dirty="0">
                <a:solidFill>
                  <a:srgbClr val="1B1B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3.- Obesidad</a:t>
            </a:r>
          </a:p>
          <a:p>
            <a:pPr marL="0" indent="0">
              <a:buNone/>
            </a:pPr>
            <a:r>
              <a:rPr lang="es-MX" dirty="0">
                <a:solidFill>
                  <a:srgbClr val="1B1B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s-MX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.- Factores Reproductivos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08924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48919-7C11-EDF8-424E-A0C3438EA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Cuello de Útero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D077D9-BC37-65F2-5432-E66B85555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err="1"/>
              <a:t>Estadiamiento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1.- Examen Físico</a:t>
            </a:r>
          </a:p>
          <a:p>
            <a:pPr marL="0" indent="0">
              <a:buNone/>
            </a:pPr>
            <a:r>
              <a:rPr lang="es-MX" dirty="0"/>
              <a:t>2.- Estudios de Imágenes</a:t>
            </a:r>
          </a:p>
          <a:p>
            <a:pPr marL="0" indent="0">
              <a:buNone/>
            </a:pPr>
            <a:r>
              <a:rPr lang="es-MX" dirty="0"/>
              <a:t>3.- Estudios de Medicina Nuclear</a:t>
            </a:r>
          </a:p>
        </p:txBody>
      </p:sp>
    </p:spTree>
    <p:extLst>
      <p:ext uri="{BB962C8B-B14F-4D97-AF65-F5344CB8AC3E}">
        <p14:creationId xmlns:p14="http://schemas.microsoft.com/office/powerpoint/2010/main" val="180965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6906011B-5E5A-72BF-01AF-ABA74023CA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3377" y="212651"/>
            <a:ext cx="9590567" cy="6475228"/>
          </a:xfrm>
        </p:spPr>
      </p:pic>
    </p:spTree>
    <p:extLst>
      <p:ext uri="{BB962C8B-B14F-4D97-AF65-F5344CB8AC3E}">
        <p14:creationId xmlns:p14="http://schemas.microsoft.com/office/powerpoint/2010/main" val="4020876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7A477E3C-0DA5-2DC6-574E-42130215E6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2624" y="0"/>
            <a:ext cx="9856382" cy="6655981"/>
          </a:xfrm>
        </p:spPr>
      </p:pic>
    </p:spTree>
    <p:extLst>
      <p:ext uri="{BB962C8B-B14F-4D97-AF65-F5344CB8AC3E}">
        <p14:creationId xmlns:p14="http://schemas.microsoft.com/office/powerpoint/2010/main" val="3772070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0144CC-667F-B1C1-90F3-792CFE84E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Cuello de Útero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2F6F34-3EE8-9FF6-80AF-8F8253C0E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i="0" dirty="0">
                <a:solidFill>
                  <a:srgbClr val="3C42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Prevención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i="0" dirty="0">
                <a:solidFill>
                  <a:srgbClr val="3C42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Vacunarse entre los 9 y los 14 años es una forma altamente eficaz de prevenir infecciones por VPH, el cáncer cervicouterino y otros cánceres relacionados con el VPH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i="0" dirty="0">
                <a:solidFill>
                  <a:srgbClr val="3C42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cribado a partir del inicio de las relaciones sexuales permite detectar lesiones cervicouterinas que, cuando se tratan, previenen el cáncer de cuello uterino.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i="0" dirty="0">
                <a:solidFill>
                  <a:srgbClr val="3C42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Cuando se presenten síntomas o se manifiesten preocupaciones, a cualquier edad, la detección precoz seguida de un tratamiento rápido y de calidad puede curar el cáncer de cuello uterino.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4197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B7B6E9-6F1D-B351-1C4F-92BC84EC6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Cuello de Útero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772804-0594-EE9C-3655-DBC76FF6E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Tratamiento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Onco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-específico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Cirugía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Cirugía más adyuvancia con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Radiotepia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Concurrente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 II y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IIIa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Radioterapia Concurrente con intensión curativa e Inmunoterapia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IIIb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IIIc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Radioterapia concurrente e Inmunoterapia e Inmunoterapia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IVa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Radioterapia Concurrente con intensión paliativa e        Inmunoterapia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IVb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Quimioterapia y/o Radioterapia con intensión paliativa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295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D5760-0CC6-6A34-8511-A9BB557B6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Cuello de Útero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9427A6-232F-2D8E-38B6-CE97806AA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Avastin o Bevacizumab</a:t>
            </a:r>
          </a:p>
          <a:p>
            <a:pPr marL="0" indent="0">
              <a:buNone/>
            </a:pPr>
            <a:r>
              <a:rPr lang="es-MX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 un anticuerpo monoclonal que se une e inhibe la actividad del factor de crecimiento endotelial vascular, VEGF. Esto evita que el VEGF interactúe con su receptor en las células endoteliales e inhibe la formación de nuevos vasos sanguíneos, lo que hace más lento el crecimiento del tejido particular</a:t>
            </a:r>
          </a:p>
          <a:p>
            <a:pPr marL="0" indent="0">
              <a:buNone/>
            </a:pPr>
            <a:r>
              <a:rPr lang="es-MX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 esencia, destruye los tumores al cortar la irrigación de sangre</a:t>
            </a:r>
          </a:p>
        </p:txBody>
      </p:sp>
    </p:spTree>
    <p:extLst>
      <p:ext uri="{BB962C8B-B14F-4D97-AF65-F5344CB8AC3E}">
        <p14:creationId xmlns:p14="http://schemas.microsoft.com/office/powerpoint/2010/main" val="2449585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06063D-08F9-3E5D-B3F2-06688882B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Cuello de Útero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62C65E-0C52-2C1D-A07B-4900A54BD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Inmunoterapia</a:t>
            </a:r>
          </a:p>
          <a:p>
            <a:pPr algn="l"/>
            <a:r>
              <a:rPr lang="es-MX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Inhibidores de la PD-1 y la PD-L1</a:t>
            </a:r>
          </a:p>
          <a:p>
            <a:pPr marL="0" indent="0" algn="l">
              <a:buNone/>
            </a:pPr>
            <a:r>
              <a:rPr lang="es-MX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 </a:t>
            </a:r>
            <a:r>
              <a:rPr lang="es-MX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pembrolizumab</a:t>
            </a:r>
            <a:r>
              <a:rPr lang="es-MX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Keytruda</a:t>
            </a:r>
            <a:r>
              <a:rPr lang="es-MX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es un medicamento dirigido a la PD-1, una proteína de punto de control en las células del sistema inmunitario referidas como células T </a:t>
            </a:r>
          </a:p>
          <a:p>
            <a:pPr marL="0" indent="0" algn="l">
              <a:buNone/>
            </a:pPr>
            <a:r>
              <a:rPr lang="es-MX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Normalmente la PD-1 ayuda a impedir que las células T ataquen a otras células en el cuerpo, incluyendo algunas células cancerosas</a:t>
            </a:r>
          </a:p>
          <a:p>
            <a:pPr marL="0" indent="0" algn="l">
              <a:buNone/>
            </a:pPr>
            <a:r>
              <a:rPr lang="es-MX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 bloquear la PD-1, este medicamento refuerza la respuesta inmunitaria contra las células cancerosas</a:t>
            </a:r>
          </a:p>
          <a:p>
            <a:pPr marL="0" indent="0" algn="l">
              <a:buNone/>
            </a:pPr>
            <a:r>
              <a:rPr lang="es-MX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Esto puede disminuir el tamaño de algunos tumores o desacelerar su crecimiento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1057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9C315-81DF-DF13-B11F-6F34C155A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Cuello de Útero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BA9B75-5471-0C59-31E4-69C74738D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Otros </a:t>
            </a:r>
          </a:p>
          <a:p>
            <a:pPr marL="0" indent="0">
              <a:buNone/>
            </a:pPr>
            <a:endParaRPr lang="es-MX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 </a:t>
            </a:r>
            <a:r>
              <a:rPr lang="es-MX" b="1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nivolumab</a:t>
            </a:r>
            <a:endParaRPr lang="es-MX" b="1" i="0" dirty="0">
              <a:solidFill>
                <a:srgbClr val="1A1A1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 </a:t>
            </a:r>
            <a:r>
              <a:rPr lang="es-MX" b="1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cemiplimab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665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E3B82-69D4-11A7-83A0-A7AF3093A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98B9FD-A6D7-8881-BADE-864D4503B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Endometrio</a:t>
            </a:r>
          </a:p>
        </p:txBody>
      </p:sp>
    </p:spTree>
    <p:extLst>
      <p:ext uri="{BB962C8B-B14F-4D97-AF65-F5344CB8AC3E}">
        <p14:creationId xmlns:p14="http://schemas.microsoft.com/office/powerpoint/2010/main" val="301184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05E70C-FCBE-2D14-5F24-4F2015776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Aparato reproductor femenino | Cigna">
            <a:extLst>
              <a:ext uri="{FF2B5EF4-FFF2-40B4-BE49-F238E27FC236}">
                <a16:creationId xmlns:a16="http://schemas.microsoft.com/office/drawing/2014/main" id="{7F6D94A7-84F1-4A85-6EA8-2B49482C7D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699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950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D7D2C4-F935-AEA4-EBC9-68509CDE2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MX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Endometrio</a:t>
            </a:r>
            <a:br>
              <a:rPr lang="es-MX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4167A-A4C0-D58C-E88B-3E5E4A090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Incidencia</a:t>
            </a:r>
          </a:p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ginecológico más frecuente en países desarrollados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 el 4% de todos los cánceres en mujeres a nivel mundial</a:t>
            </a:r>
          </a:p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Edad de presentación: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común en mujeres postmenopáusicas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Pico de incidencia: 60-70 años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países en vías de desarrollo, la incidencia es menor pero está en aumento debido a la adopción de estilos de vida occidentales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24879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A8D671-29E3-6F63-9371-A13B1441C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Histología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8CBC24-E5DD-A624-93F4-66FED4A31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tumores de endometrio se clasifican según su histología: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Adenocarcinoma endometrioide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(el más frecuente, 80-85% de los casos).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Carcinoma seroso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(más agresivo).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Carcinoma de células claras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Sarcomas uterinos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(menos frecuentes).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7794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E4AD64-EFC8-F0AC-3360-B358F29E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Factores de Riesgo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8D3CC8B-1B44-DDC8-9020-2E73109240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293134"/>
            <a:ext cx="1142883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Edad avanzada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(mayor incidencia entre 50 y 70 años).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Exposición a estrógenos sin oposición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Terapia hormonal sustitutiva con estrógenos.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Menopausia tardía o menarquia temprana.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Obesidad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(asociada con hiperplasia endometrial).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Síndrome de ovario poliquístico (SOP)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Diabetes mellitus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Antecedentes familiares de cáncer de endometrio, ovario o colon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(síndrome de Lynch).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Hiperplasia endometrial atípica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610281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A91B24-B67E-2A0F-ECFF-972243A1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Síntomas Clínicos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835661-6DD8-ED53-FF20-BBCB83DD7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síntomas más comunes en la presentación del tumor de endometrio incluyen:</a:t>
            </a:r>
          </a:p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Sangrado uterino anormal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Sangrado postmenopáusico (el signo más frecuente y temprano en mujeres mayores).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Sangrado menstrual irregular en mujeres premenopáusicas.</a:t>
            </a:r>
          </a:p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Flujo vaginal anormal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Puede ser acuoso, teñido de sangre o tener mal olor en etapas avanzadas.</a:t>
            </a:r>
          </a:p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Dolor pélvico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Generalmente en etapas más avanzadas.</a:t>
            </a:r>
          </a:p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Disuria, hematuria o dolor durante la micción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hay invasión del tracto urinario.</a:t>
            </a:r>
          </a:p>
          <a:p>
            <a:pPr marL="0" indent="0">
              <a:buNone/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Pérdida de peso no explicada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etapas avanzadas o con metástasis.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44161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67776F-07B7-21FC-8D09-DED55195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Diagnóstico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3CF0E7-4291-4132-3656-AB8BFD085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s-MX" dirty="0"/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Ultrasonido transvaginal (UTV)</a:t>
            </a:r>
            <a:r>
              <a:rPr lang="es-MX" dirty="0"/>
              <a:t>:</a:t>
            </a:r>
          </a:p>
          <a:p>
            <a:pPr marL="457200" lvl="1" indent="0">
              <a:buNone/>
            </a:pPr>
            <a:r>
              <a:rPr lang="es-MX" dirty="0"/>
              <a:t>Evalúa el grosor del endometrio (&gt;4 mm en mujeres postmenopáusicas es sospechoso)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Biopsia de endometrio</a:t>
            </a:r>
            <a:r>
              <a:rPr lang="es-MX" dirty="0"/>
              <a:t>:</a:t>
            </a:r>
          </a:p>
          <a:p>
            <a:pPr marL="457200" lvl="1" indent="0">
              <a:buNone/>
            </a:pPr>
            <a:r>
              <a:rPr lang="es-MX" dirty="0"/>
              <a:t>Procedimiento estándar para confirmar el diagnóstico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Histeroscopia</a:t>
            </a:r>
            <a:r>
              <a:rPr lang="es-MX" dirty="0"/>
              <a:t>:</a:t>
            </a:r>
          </a:p>
          <a:p>
            <a:pPr marL="457200" lvl="1" indent="0">
              <a:buNone/>
            </a:pPr>
            <a:r>
              <a:rPr lang="es-MX" dirty="0"/>
              <a:t>Permite visualización directa del endometrio y obtención de muestras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TAC, RMN o PET-CT</a:t>
            </a:r>
            <a:r>
              <a:rPr lang="es-MX" dirty="0"/>
              <a:t>:</a:t>
            </a:r>
          </a:p>
          <a:p>
            <a:pPr marL="457200" lvl="1" indent="0">
              <a:buNone/>
            </a:pPr>
            <a:r>
              <a:rPr lang="es-MX" dirty="0"/>
              <a:t>Se usan para evaluar la extensión de la enfermedad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358753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4EEC0E-8386-8B4E-CA6F-6EFA2961C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329AFA-6A74-F587-C731-864946ECD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Etapa I</a:t>
            </a:r>
            <a:r>
              <a:rPr lang="es-MX" dirty="0"/>
              <a:t>: Tumor confinado al útero.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Etapa II</a:t>
            </a:r>
            <a:r>
              <a:rPr lang="es-MX" dirty="0"/>
              <a:t>: Invasión cervical.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Etapa III</a:t>
            </a:r>
            <a:r>
              <a:rPr lang="es-MX" dirty="0"/>
              <a:t>: Extensión local o regional (serosa, anexos, vagina, ganglios linfáticos).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Etapa IV</a:t>
            </a:r>
            <a:r>
              <a:rPr lang="es-MX" dirty="0"/>
              <a:t>: Metástasis a órganos distantes (pulmones, hígado, hueso).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37022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E94F51-6760-063F-3E5F-1C8CA46FF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Tarea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AA6FD0-5145-4FEA-8220-8DACFB7C6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Realice una investigación sobre los avances del tratamiento del aparato reproductor femenino en ecuador y en el mundo. Haga énfasis en la terapia personalizada biomolecular</a:t>
            </a:r>
          </a:p>
        </p:txBody>
      </p:sp>
    </p:spTree>
    <p:extLst>
      <p:ext uri="{BB962C8B-B14F-4D97-AF65-F5344CB8AC3E}">
        <p14:creationId xmlns:p14="http://schemas.microsoft.com/office/powerpoint/2010/main" val="42764731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B695D2-0468-16B0-65EB-D87F6BDD5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100747-C652-2193-2CFA-1CF44EF20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TUMOR DE OVARIO: Estudio independiente </a:t>
            </a:r>
          </a:p>
        </p:txBody>
      </p:sp>
    </p:spTree>
    <p:extLst>
      <p:ext uri="{BB962C8B-B14F-4D97-AF65-F5344CB8AC3E}">
        <p14:creationId xmlns:p14="http://schemas.microsoft.com/office/powerpoint/2010/main" val="1750682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F9857B-B301-5DF9-87BF-F895936E7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Cuello de Útero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9F8A7F-9FE9-C19B-2279-751AFED93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MX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 uno de los 5 tipos de cáncer prevenibles que más muertes prematuras genera y la segunda causa de muerte por cáncer en mujeres en el ecuador</a:t>
            </a:r>
          </a:p>
          <a:p>
            <a:pPr marL="0" indent="0">
              <a:buNone/>
            </a:pPr>
            <a:r>
              <a:rPr lang="es-MX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 etiología más probable es por una infección crónica y no tratada por el virus del papiloma humano, un virus extremadamente común que se trasmite por vía sexual, siendo los serotipos 16 y 18 los responsables del 70% de lesiones cancerígenas</a:t>
            </a:r>
          </a:p>
          <a:p>
            <a:pPr marL="0" indent="0">
              <a:buNone/>
            </a:pPr>
            <a:r>
              <a:rPr lang="es-MX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 una paciente inmunocompetente estas cepas cancerígenas requieren alrededor de 15 a 20 años para convertirse en cáncer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77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830756-4D0A-C9B2-64E9-77E0208C3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Cuello de Útero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47E2CF-26C4-72E3-0D4B-510E2AAD0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Esta patología es una de las que mejor evidencian la desigualdad de recursos económicos entre naciones, los países de bajos y medianos ingresos tienen el doble de incidencia y una tasa de mortalidad tres veces mayor a la de países de altos ingresos</a:t>
            </a:r>
          </a:p>
          <a:p>
            <a:pPr marL="0" indent="0">
              <a:buNone/>
            </a:pPr>
            <a:r>
              <a:rPr lang="es-MX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 Ecuador esta enfermedad todavía representa una problemática importante de salud pública, afecta a mujeres en edad media que representan un número importante para el eje productivo de la economía del país y se está alejando cada vez más de las metas propuestas por la OMS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72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9CAD89-7581-C866-F148-15FB57925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Cuello de Útero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E0ACAD-842F-6F2B-C5EB-C0A7CC663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pesar</a:t>
            </a:r>
            <a:r>
              <a:rPr lang="es-MX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MX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implementación de políticas públicas, como la vacunación contra el VPH en niñas mayores 9 años y la garantía de gratuidad de pruebas como el papanicolaou, no se refleja objetivamente la efectividad de estas intervenciones al momento de reducir los diagnósticos de cáncer invasor e in situ, puesto que hay un aumento en los casos de cáncer de cérvix invasor en comparación con el in situ</a:t>
            </a:r>
          </a:p>
          <a:p>
            <a:pPr marL="0" indent="0">
              <a:buNone/>
            </a:pPr>
            <a:endParaRPr lang="es-MX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2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C976A-441C-4B92-91F0-5A0E6C36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Cuello de Útero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98DA5A-EDD0-5918-DEC1-AB2EDAED0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marL="0" indent="0">
              <a:buNone/>
            </a:pPr>
            <a:r>
              <a:rPr lang="es-MX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sz="9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90-70-90 ?</a:t>
            </a:r>
          </a:p>
        </p:txBody>
      </p:sp>
    </p:spTree>
    <p:extLst>
      <p:ext uri="{BB962C8B-B14F-4D97-AF65-F5344CB8AC3E}">
        <p14:creationId xmlns:p14="http://schemas.microsoft.com/office/powerpoint/2010/main" val="1410382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5A91B-1789-C4C8-E29D-4FC7E2401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Cuello de Útero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256FBF-91F4-6234-8E6B-43246F5A4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 el 2020 la Organización Mundial de la Salud publicó la estrategia 90-70-90 para erradicar el cáncer de cérvix a nivel mundial para el año 2030</a:t>
            </a:r>
          </a:p>
          <a:p>
            <a:pPr marL="0" indent="0">
              <a:buNone/>
            </a:pPr>
            <a:r>
              <a:rPr lang="es-MX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Esta consiste en vacunar al 90% de las niñas antes de cumplir 15 años, realizar una prueba molecular para detección de VPH al 70% de mujeres antes de los 35 años y después de cumplir 45 años, y como último objetivo, tratar al 90% de pacientes </a:t>
            </a:r>
            <a:r>
              <a:rPr lang="es-MX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diagnósticadas</a:t>
            </a:r>
            <a:r>
              <a:rPr lang="es-MX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 cáncer de cérvix oportunamente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775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D092F9-F39F-D65E-3982-62ECC3CCF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Cuello de Útero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84C866-19CB-62C0-101B-6EEF84837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0" i="0" dirty="0">
                <a:solidFill>
                  <a:srgbClr val="212529"/>
                </a:solidFill>
                <a:effectLst/>
                <a:latin typeface="Myriad Pro"/>
              </a:rPr>
              <a:t> </a:t>
            </a:r>
            <a:r>
              <a:rPr lang="es-MX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Causas </a:t>
            </a:r>
          </a:p>
          <a:p>
            <a:pPr marL="0" indent="0">
              <a:buNone/>
            </a:pPr>
            <a:r>
              <a:rPr lang="es-MX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Infección por HPV</a:t>
            </a:r>
            <a:r>
              <a:rPr lang="es-MX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s-MX" dirty="0">
                <a:solidFill>
                  <a:srgbClr val="1B1B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b="0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 </a:t>
            </a:r>
            <a:r>
              <a:rPr lang="es-MX" dirty="0">
                <a:solidFill>
                  <a:srgbClr val="1B1B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VPH 16 </a:t>
            </a:r>
            <a:r>
              <a:rPr lang="es-MX" b="0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 el </a:t>
            </a:r>
            <a:r>
              <a:rPr lang="es-MX" dirty="0">
                <a:solidFill>
                  <a:srgbClr val="1B1B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VPH 18 </a:t>
            </a:r>
            <a:r>
              <a:rPr lang="es-MX" b="0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son dos tipos de VPH de riesgo alto los que causan el 70 % de los cánceres de cuello uterino en el mundo</a:t>
            </a:r>
          </a:p>
          <a:p>
            <a:pPr marL="0" indent="0">
              <a:buNone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887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7F2745-2E1E-01E1-3847-A247FBDF5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Cáncer de Cuello de Útero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6301F2-3405-9E0D-E396-5325D5492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s-MX" sz="3000" b="0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VPH es un grupo de más de 200 virus; algunos de estos se transmiten por las relaciones sexuales vaginales, anales u orales. Hay dos grupos de VPH de transmisión sexual de riesgo bajo y de riesgo alto.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MX" sz="3000" b="0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Los </a:t>
            </a:r>
            <a:r>
              <a:rPr lang="es-MX" sz="3000" dirty="0">
                <a:solidFill>
                  <a:srgbClr val="1B1B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VPH de riesgo alto </a:t>
            </a:r>
            <a:r>
              <a:rPr lang="es-MX" sz="3000" b="0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causan varios tipos de cáncer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MX" sz="3000" b="0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Hay alrededor de 12 tipos de VPH de riesgo alto: 16, 18, 31, 33, 35, 39, 45, 51, 52, 56, 58 y 59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MX" sz="3000" b="0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Dos de ellos, el </a:t>
            </a:r>
            <a:r>
              <a:rPr lang="es-MX" sz="3000" dirty="0">
                <a:solidFill>
                  <a:srgbClr val="1B1B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VPH 16 </a:t>
            </a:r>
            <a:r>
              <a:rPr lang="es-MX" sz="3000" b="0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 el </a:t>
            </a:r>
            <a:r>
              <a:rPr lang="es-MX" sz="3000" dirty="0">
                <a:solidFill>
                  <a:srgbClr val="1B1B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VPH 18</a:t>
            </a:r>
            <a:r>
              <a:rPr lang="es-MX" sz="3000" b="0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causan la mayoría de los cánceres relacionados con el VPH.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MX" sz="3000" b="0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Los tipos de </a:t>
            </a:r>
            <a:r>
              <a:rPr lang="es-MX" sz="3000" dirty="0">
                <a:solidFill>
                  <a:srgbClr val="1B1B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VPH de riesgo bajo </a:t>
            </a:r>
            <a:r>
              <a:rPr lang="es-MX" sz="3000" b="0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rara vez causan cáncer, aunque algunos tipos de VPH de riesgo bajo pueden causar </a:t>
            </a:r>
            <a:r>
              <a:rPr lang="es-MX" sz="3000" dirty="0">
                <a:solidFill>
                  <a:srgbClr val="1B1B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verrugas</a:t>
            </a:r>
            <a:r>
              <a:rPr lang="es-MX" sz="3000" b="0" i="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en los genitales, el ano, la boca o la garganta, o en la zona que los rodea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1305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1370</Words>
  <Application>Microsoft Office PowerPoint</Application>
  <PresentationFormat>Panorámica</PresentationFormat>
  <Paragraphs>132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3" baseType="lpstr">
      <vt:lpstr>Aptos</vt:lpstr>
      <vt:lpstr>Aptos Display</vt:lpstr>
      <vt:lpstr>Arial</vt:lpstr>
      <vt:lpstr>Myriad Pro</vt:lpstr>
      <vt:lpstr>Times New Roman</vt:lpstr>
      <vt:lpstr>Tema de Office</vt:lpstr>
      <vt:lpstr>                 Cáncer en la Mujer</vt:lpstr>
      <vt:lpstr>Presentación de PowerPoint</vt:lpstr>
      <vt:lpstr>Cáncer de Cuello de Útero</vt:lpstr>
      <vt:lpstr>Cáncer de Cuello de Útero</vt:lpstr>
      <vt:lpstr>Cáncer de Cuello de Útero</vt:lpstr>
      <vt:lpstr>Cáncer de Cuello de Útero</vt:lpstr>
      <vt:lpstr>Cáncer de Cuello de Útero</vt:lpstr>
      <vt:lpstr>Cáncer de Cuello de Útero</vt:lpstr>
      <vt:lpstr>Cáncer de Cuello de Útero</vt:lpstr>
      <vt:lpstr>Cáncer de Cuello de Útero</vt:lpstr>
      <vt:lpstr>Cáncer de Cuello de Útero</vt:lpstr>
      <vt:lpstr>Presentación de PowerPoint</vt:lpstr>
      <vt:lpstr>Presentación de PowerPoint</vt:lpstr>
      <vt:lpstr>Cáncer de Cuello de Útero</vt:lpstr>
      <vt:lpstr>Cáncer de Cuello de Útero</vt:lpstr>
      <vt:lpstr>Cáncer de Cuello de Útero</vt:lpstr>
      <vt:lpstr>Cáncer de Cuello de Útero</vt:lpstr>
      <vt:lpstr>Cáncer de Cuello de Útero</vt:lpstr>
      <vt:lpstr>Presentación de PowerPoint</vt:lpstr>
      <vt:lpstr> Cáncer de Endometrio </vt:lpstr>
      <vt:lpstr>Histología</vt:lpstr>
      <vt:lpstr>Factores de Riesgo</vt:lpstr>
      <vt:lpstr>Síntomas Clínicos </vt:lpstr>
      <vt:lpstr>Diagnóstico </vt:lpstr>
      <vt:lpstr>Presentación de PowerPoint</vt:lpstr>
      <vt:lpstr>Tarea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Odette Odette Martinez Batista</dc:creator>
  <cp:lastModifiedBy>Odette Odette Martinez Batista</cp:lastModifiedBy>
  <cp:revision>6</cp:revision>
  <dcterms:created xsi:type="dcterms:W3CDTF">2024-12-05T01:11:36Z</dcterms:created>
  <dcterms:modified xsi:type="dcterms:W3CDTF">2025-01-08T04:01:04Z</dcterms:modified>
</cp:coreProperties>
</file>