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91" r:id="rId4"/>
    <p:sldId id="292" r:id="rId5"/>
    <p:sldId id="293" r:id="rId6"/>
    <p:sldId id="258" r:id="rId7"/>
    <p:sldId id="259" r:id="rId8"/>
    <p:sldId id="260" r:id="rId9"/>
    <p:sldId id="261" r:id="rId10"/>
    <p:sldId id="262" r:id="rId11"/>
    <p:sldId id="263" r:id="rId12"/>
    <p:sldId id="264" r:id="rId13"/>
    <p:sldId id="265" r:id="rId14"/>
    <p:sldId id="294" r:id="rId15"/>
    <p:sldId id="295" r:id="rId16"/>
    <p:sldId id="266" r:id="rId17"/>
    <p:sldId id="267" r:id="rId18"/>
    <p:sldId id="296" r:id="rId19"/>
    <p:sldId id="297" r:id="rId20"/>
    <p:sldId id="299" r:id="rId21"/>
    <p:sldId id="300" r:id="rId22"/>
    <p:sldId id="270" r:id="rId23"/>
    <p:sldId id="271" r:id="rId24"/>
    <p:sldId id="301" r:id="rId25"/>
    <p:sldId id="302" r:id="rId26"/>
    <p:sldId id="303" r:id="rId27"/>
    <p:sldId id="304" r:id="rId28"/>
    <p:sldId id="272" r:id="rId29"/>
    <p:sldId id="273" r:id="rId30"/>
    <p:sldId id="274" r:id="rId31"/>
    <p:sldId id="275" r:id="rId32"/>
    <p:sldId id="276" r:id="rId33"/>
    <p:sldId id="305" r:id="rId34"/>
    <p:sldId id="306" r:id="rId35"/>
    <p:sldId id="307" r:id="rId36"/>
    <p:sldId id="308"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8F0D2-9058-7E66-D4D1-EF0CEA4BE5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127E6FC-071F-FEBB-67CD-0380CA574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16F25B9-978F-A0CB-1D7A-493CAFD5B902}"/>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B077A268-F7B5-D6AF-5992-7548A1A08CF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7FA5FEE9-2AB7-05F6-EABA-30C62651BAB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095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CF164-9498-2CE3-90D3-9823451CE53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10F9D48-C418-48F1-55F9-0DF2FA9DCC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222C769-D865-94A4-6EF8-EEF7D42BD1AE}"/>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8DE3E8C2-D8A3-6FCA-E8D7-C9AAE42B3C9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75415F9-19CF-E919-3B34-7072EB358BBA}"/>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8307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B20B9C-6EC4-6368-6B3A-D01EFE2C0E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5089447-6BB2-F986-6723-00F56473C5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56E85C-FB53-D389-2BF1-51185EAC4AA4}"/>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821AEC92-F64C-5EEB-24B6-F974B7D2EC1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64AC557-DDAD-090B-CAE6-34805498A31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65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93805-CCD5-C0D7-C834-582D12B7111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1241CF7-1160-E1E7-6C01-0FF10C0B9F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A3B57E-75B7-246B-D3DD-603F72AC7F1F}"/>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C36FDE8D-4E09-DDA4-40FE-E2846AC890B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9CD8CF7-5229-5D53-BF98-9C29F5CED91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083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40056-1BB6-4A01-CB18-2AED6D8DCBB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8E6A00C-078D-83EB-2DAE-5564500DDC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5010192-998A-9140-B5D1-E8363ADD26D1}"/>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4CD2CF27-0046-9B26-23AE-8799177CA4D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AFFC8D6-9E11-AD77-D764-121D14FDFCE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872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63E89-5EC5-1455-963A-BF1513F0490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501BCB4-B166-31AF-5173-9B20E0BDF6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946E94B-CE63-C9A5-98F5-6CAF74C7A87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9CF589A-7E0B-E613-59B2-8FA820B3F151}"/>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6" name="Marcador de pie de página 5">
            <a:extLst>
              <a:ext uri="{FF2B5EF4-FFF2-40B4-BE49-F238E27FC236}">
                <a16:creationId xmlns:a16="http://schemas.microsoft.com/office/drawing/2014/main" id="{57F7331C-E36E-FC01-ADBA-73409E2B684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C1BE32D-488E-25BE-9F82-973DEB64F3D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0898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0AD0E-78F3-6B01-4672-E14649936A0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2C086E1-C7E6-9A8E-0007-38AE30F18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37FD95-10E0-90E1-A07A-44A0B8AD27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BAFE4A7-2861-3841-479C-557AA44DC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51AEB7-1B17-219F-5592-32AB3067CF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C4B4BE5-7EB7-863D-716B-F2B0882D62D8}"/>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8" name="Marcador de pie de página 7">
            <a:extLst>
              <a:ext uri="{FF2B5EF4-FFF2-40B4-BE49-F238E27FC236}">
                <a16:creationId xmlns:a16="http://schemas.microsoft.com/office/drawing/2014/main" id="{C8E6AC04-43ED-68F9-2877-75D83909CFDF}"/>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93385D1B-10E0-F20E-F21F-DB4B2173000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587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C4D40-19C0-2A67-025E-59039E4287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93F284B-19C9-63E9-B0F3-8ADD64E2CBBD}"/>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4" name="Marcador de pie de página 3">
            <a:extLst>
              <a:ext uri="{FF2B5EF4-FFF2-40B4-BE49-F238E27FC236}">
                <a16:creationId xmlns:a16="http://schemas.microsoft.com/office/drawing/2014/main" id="{683B3CEB-63CD-8BED-74D0-33EB5C398CBE}"/>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0939CF27-6E27-88B3-615B-1F07AFA0CD8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36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336C2E-AC48-78CB-A105-C84D644FF0BE}"/>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3" name="Marcador de pie de página 2">
            <a:extLst>
              <a:ext uri="{FF2B5EF4-FFF2-40B4-BE49-F238E27FC236}">
                <a16:creationId xmlns:a16="http://schemas.microsoft.com/office/drawing/2014/main" id="{EFB90C4F-27F5-E2D4-4A6D-03872CFE8913}"/>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FEFAAF9A-EA15-FDF5-6BA7-BFCA638EF28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6289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547A0-F9BC-86D3-1549-D0F69299EF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CBC9305-7FC2-57FA-E02F-CD295E1DC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5378D4E-DF62-E150-8C7E-EE6102BA4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9A3B83-396A-7400-D4A6-387A1FDC2E84}"/>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6" name="Marcador de pie de página 5">
            <a:extLst>
              <a:ext uri="{FF2B5EF4-FFF2-40B4-BE49-F238E27FC236}">
                <a16:creationId xmlns:a16="http://schemas.microsoft.com/office/drawing/2014/main" id="{2572D2F9-04C5-A11E-E891-DD667627606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BB469341-06B0-BB8C-2123-AB6D9C171FE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987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46743-01BB-5035-11F4-E39F7C21B8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297D682-7A0F-BF83-E7C6-08B09ABA2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481A627-DFEE-FBED-AAC5-0CC7BC2FF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5286E7-3705-5BF8-0E48-ACC16A9C1992}"/>
              </a:ext>
            </a:extLst>
          </p:cNvPr>
          <p:cNvSpPr>
            <a:spLocks noGrp="1"/>
          </p:cNvSpPr>
          <p:nvPr>
            <p:ph type="dt" sz="half" idx="10"/>
          </p:nvPr>
        </p:nvSpPr>
        <p:spPr/>
        <p:txBody>
          <a:bodyPr/>
          <a:lstStyle/>
          <a:p>
            <a:fld id="{B61BEF0D-F0BB-DE4B-95CE-6DB70DBA9567}" type="datetimeFigureOut">
              <a:rPr lang="en-US" smtClean="0"/>
              <a:pPr/>
              <a:t>11/4/2024</a:t>
            </a:fld>
            <a:endParaRPr lang="en-US" dirty="0"/>
          </a:p>
        </p:txBody>
      </p:sp>
      <p:sp>
        <p:nvSpPr>
          <p:cNvPr id="6" name="Marcador de pie de página 5">
            <a:extLst>
              <a:ext uri="{FF2B5EF4-FFF2-40B4-BE49-F238E27FC236}">
                <a16:creationId xmlns:a16="http://schemas.microsoft.com/office/drawing/2014/main" id="{300A3F56-E78F-BFF9-14B1-E862C8BBA90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3E85DAA-872B-79A3-6B56-D1507F6E595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39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FAEBB9-3CAB-A047-3849-E5D727094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662663A-0F1D-F9A5-5ABE-336C23546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30BFAC-9EE0-C65C-CDD0-A0A7D5DD0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11/4/2024</a:t>
            </a:fld>
            <a:endParaRPr lang="en-US" dirty="0"/>
          </a:p>
        </p:txBody>
      </p:sp>
      <p:sp>
        <p:nvSpPr>
          <p:cNvPr id="5" name="Marcador de pie de página 4">
            <a:extLst>
              <a:ext uri="{FF2B5EF4-FFF2-40B4-BE49-F238E27FC236}">
                <a16:creationId xmlns:a16="http://schemas.microsoft.com/office/drawing/2014/main" id="{1244B494-767C-FD0B-FE7C-68E55A94D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A22354B0-2878-08E1-7435-27E87F2FD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38586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1E6F764-FCA1-42B0-BA47-AE3D0B2FF112}"/>
              </a:ext>
            </a:extLst>
          </p:cNvPr>
          <p:cNvPicPr>
            <a:picLocks noChangeAspect="1"/>
          </p:cNvPicPr>
          <p:nvPr/>
        </p:nvPicPr>
        <p:blipFill>
          <a:blip r:embed="rId2"/>
          <a:stretch>
            <a:fillRect/>
          </a:stretch>
        </p:blipFill>
        <p:spPr>
          <a:xfrm>
            <a:off x="0" y="-291548"/>
            <a:ext cx="12192000" cy="7149548"/>
          </a:xfrm>
          <a:prstGeom prst="rect">
            <a:avLst/>
          </a:prstGeom>
        </p:spPr>
      </p:pic>
      <p:sp>
        <p:nvSpPr>
          <p:cNvPr id="2" name="Título 1">
            <a:extLst>
              <a:ext uri="{FF2B5EF4-FFF2-40B4-BE49-F238E27FC236}">
                <a16:creationId xmlns:a16="http://schemas.microsoft.com/office/drawing/2014/main" id="{C91A60DC-C5E9-4750-9F68-D060C1702CB4}"/>
              </a:ext>
            </a:extLst>
          </p:cNvPr>
          <p:cNvSpPr>
            <a:spLocks noGrp="1"/>
          </p:cNvSpPr>
          <p:nvPr>
            <p:ph type="ctrTitle"/>
          </p:nvPr>
        </p:nvSpPr>
        <p:spPr>
          <a:xfrm>
            <a:off x="3144078" y="-31473"/>
            <a:ext cx="5903844" cy="838199"/>
          </a:xfrm>
        </p:spPr>
        <p:txBody>
          <a:bodyPr>
            <a:normAutofit fontScale="90000"/>
          </a:bodyPr>
          <a:lstStyle/>
          <a:p>
            <a:r>
              <a:rPr lang="es-EC" dirty="0"/>
              <a:t>                                     </a:t>
            </a:r>
            <a:r>
              <a:rPr lang="es-EC" b="1" dirty="0">
                <a:solidFill>
                  <a:schemeClr val="bg1"/>
                </a:solidFill>
              </a:rPr>
              <a:t>CANCÉR DE PULMÓN</a:t>
            </a:r>
          </a:p>
        </p:txBody>
      </p:sp>
      <p:sp>
        <p:nvSpPr>
          <p:cNvPr id="3" name="Subtítulo 2">
            <a:extLst>
              <a:ext uri="{FF2B5EF4-FFF2-40B4-BE49-F238E27FC236}">
                <a16:creationId xmlns:a16="http://schemas.microsoft.com/office/drawing/2014/main" id="{DEDB7272-3C81-4C6C-B824-5B9AE01A1915}"/>
              </a:ext>
            </a:extLst>
          </p:cNvPr>
          <p:cNvSpPr>
            <a:spLocks noGrp="1"/>
          </p:cNvSpPr>
          <p:nvPr>
            <p:ph type="subTitle" idx="1"/>
          </p:nvPr>
        </p:nvSpPr>
        <p:spPr>
          <a:xfrm>
            <a:off x="8754786" y="5734879"/>
            <a:ext cx="2854119" cy="675861"/>
          </a:xfrm>
        </p:spPr>
        <p:txBody>
          <a:bodyPr>
            <a:normAutofit fontScale="25000" lnSpcReduction="20000"/>
          </a:bodyPr>
          <a:lstStyle/>
          <a:p>
            <a:endParaRPr lang="es-EC" sz="2400" dirty="0"/>
          </a:p>
          <a:p>
            <a:endParaRPr lang="es-EC" sz="8000" b="1" dirty="0"/>
          </a:p>
          <a:p>
            <a:r>
              <a:rPr lang="es-EC" sz="8000" b="1" dirty="0"/>
              <a:t> Dra. Odette Martínez </a:t>
            </a:r>
          </a:p>
          <a:p>
            <a:endParaRPr lang="es-EC" sz="8000" b="1" dirty="0"/>
          </a:p>
          <a:p>
            <a:endParaRPr lang="es-EC" sz="7200" dirty="0"/>
          </a:p>
        </p:txBody>
      </p:sp>
      <p:sp>
        <p:nvSpPr>
          <p:cNvPr id="4" name="AutoShape 2" descr="Generated by DALL·E">
            <a:extLst>
              <a:ext uri="{FF2B5EF4-FFF2-40B4-BE49-F238E27FC236}">
                <a16:creationId xmlns:a16="http://schemas.microsoft.com/office/drawing/2014/main" id="{0E1BC13C-A885-4BAC-AE50-1E32656B7C85}"/>
              </a:ext>
            </a:extLst>
          </p:cNvPr>
          <p:cNvSpPr>
            <a:spLocks noChangeAspect="1" noChangeArrowheads="1"/>
          </p:cNvSpPr>
          <p:nvPr/>
        </p:nvSpPr>
        <p:spPr bwMode="auto">
          <a:xfrm flipV="1">
            <a:off x="344557" y="3581398"/>
            <a:ext cx="5903843" cy="30943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Generated by DALL·E">
            <a:extLst>
              <a:ext uri="{FF2B5EF4-FFF2-40B4-BE49-F238E27FC236}">
                <a16:creationId xmlns:a16="http://schemas.microsoft.com/office/drawing/2014/main" id="{4531733F-CD34-4577-9A81-DFEC30C1C4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24679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D00EF-59EB-4B7B-8A66-C08FA9AAC959}"/>
              </a:ext>
            </a:extLst>
          </p:cNvPr>
          <p:cNvSpPr>
            <a:spLocks noGrp="1"/>
          </p:cNvSpPr>
          <p:nvPr>
            <p:ph type="title"/>
          </p:nvPr>
        </p:nvSpPr>
        <p:spPr>
          <a:xfrm>
            <a:off x="684212" y="384314"/>
            <a:ext cx="8534400" cy="1515164"/>
          </a:xfrm>
        </p:spPr>
        <p:txBody>
          <a:bodyPr>
            <a:normAutofit/>
          </a:bodyPr>
          <a:lstStyle/>
          <a:p>
            <a:r>
              <a:rPr lang="es-EC" sz="4000" dirty="0">
                <a:highlight>
                  <a:srgbClr val="FF0000"/>
                </a:highlight>
                <a:latin typeface="Times New Roman" panose="02020603050405020304" pitchFamily="18" charset="0"/>
                <a:cs typeface="Times New Roman" panose="02020603050405020304" pitchFamily="18" charset="0"/>
              </a:rPr>
              <a:t>Factores de riesgo</a:t>
            </a:r>
          </a:p>
        </p:txBody>
      </p:sp>
      <p:sp>
        <p:nvSpPr>
          <p:cNvPr id="3" name="Marcador de contenido 2">
            <a:extLst>
              <a:ext uri="{FF2B5EF4-FFF2-40B4-BE49-F238E27FC236}">
                <a16:creationId xmlns:a16="http://schemas.microsoft.com/office/drawing/2014/main" id="{1336E66C-A33E-4245-93AB-4FCF2B622459}"/>
              </a:ext>
            </a:extLst>
          </p:cNvPr>
          <p:cNvSpPr>
            <a:spLocks noGrp="1"/>
          </p:cNvSpPr>
          <p:nvPr>
            <p:ph idx="1"/>
          </p:nvPr>
        </p:nvSpPr>
        <p:spPr>
          <a:xfrm>
            <a:off x="684212" y="1623527"/>
            <a:ext cx="11017458" cy="4850159"/>
          </a:xfrm>
        </p:spPr>
        <p:txBody>
          <a:bodyPr>
            <a:normAutofit/>
          </a:bodyPr>
          <a:lstStyle/>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Tabaquismo</a:t>
            </a:r>
            <a:r>
              <a:rPr lang="es-ES" sz="2400" dirty="0">
                <a:latin typeface="Times New Roman" panose="02020603050405020304" pitchFamily="18" charset="0"/>
                <a:cs typeface="Times New Roman" panose="02020603050405020304" pitchFamily="18" charset="0"/>
              </a:rPr>
              <a:t>: Es el principal factor de riesgo para el cáncer de pulmón. El riesgo de cáncer de pulmón aumenta con la cantidad y el tiempo de fumar.</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Exposición al Radón</a:t>
            </a:r>
            <a:r>
              <a:rPr lang="es-ES" sz="2400" dirty="0">
                <a:latin typeface="Times New Roman" panose="02020603050405020304" pitchFamily="18" charset="0"/>
                <a:cs typeface="Times New Roman" panose="02020603050405020304" pitchFamily="18" charset="0"/>
              </a:rPr>
              <a:t>: El radón es un gas radiactivo natural que puede acumularse en casas y edificios, especialmente en áreas con ciertos tipos de suelo.</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Exposición a Asbesto y Otras Sustancias Químicas</a:t>
            </a:r>
            <a:r>
              <a:rPr lang="es-ES" sz="2400" dirty="0">
                <a:latin typeface="Times New Roman" panose="02020603050405020304" pitchFamily="18" charset="0"/>
                <a:cs typeface="Times New Roman" panose="02020603050405020304" pitchFamily="18" charset="0"/>
              </a:rPr>
              <a:t>: Algunos trabajadores están expuestos a asbesto, arsénico, cromo, níquel y otras sustancias carcinógenas.</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Antecedentes Familiares</a:t>
            </a:r>
            <a:r>
              <a:rPr lang="es-ES" sz="2400" dirty="0">
                <a:latin typeface="Times New Roman" panose="02020603050405020304" pitchFamily="18" charset="0"/>
                <a:cs typeface="Times New Roman" panose="02020603050405020304" pitchFamily="18" charset="0"/>
              </a:rPr>
              <a:t>: Las personas con familiares que han tenido cáncer de pulmón pueden tener un mayor riesgo.</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Contaminación del Aire</a:t>
            </a:r>
            <a:r>
              <a:rPr lang="es-ES" sz="2400" dirty="0">
                <a:latin typeface="Times New Roman" panose="02020603050405020304" pitchFamily="18" charset="0"/>
                <a:cs typeface="Times New Roman" panose="02020603050405020304" pitchFamily="18" charset="0"/>
              </a:rPr>
              <a:t>: La exposición prolongada a la contaminación del aire, especialmente a las partículas finas, también puede aumentar el riesgo.</a:t>
            </a:r>
          </a:p>
          <a:p>
            <a:endParaRPr lang="es-EC" dirty="0"/>
          </a:p>
        </p:txBody>
      </p:sp>
    </p:spTree>
    <p:extLst>
      <p:ext uri="{BB962C8B-B14F-4D97-AF65-F5344CB8AC3E}">
        <p14:creationId xmlns:p14="http://schemas.microsoft.com/office/powerpoint/2010/main" val="231555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85CFE-FA4C-4C61-952E-C9A836EC076B}"/>
              </a:ext>
            </a:extLst>
          </p:cNvPr>
          <p:cNvSpPr>
            <a:spLocks noGrp="1"/>
          </p:cNvSpPr>
          <p:nvPr>
            <p:ph type="title"/>
          </p:nvPr>
        </p:nvSpPr>
        <p:spPr>
          <a:xfrm>
            <a:off x="684212" y="437320"/>
            <a:ext cx="8534400" cy="1488660"/>
          </a:xfrm>
        </p:spPr>
        <p:txBody>
          <a:bodyPr>
            <a:normAutofit/>
          </a:bodyPr>
          <a:lstStyle/>
          <a:p>
            <a:r>
              <a:rPr lang="es-EC" sz="4000" dirty="0">
                <a:highlight>
                  <a:srgbClr val="FF0000"/>
                </a:highlight>
                <a:latin typeface="Times New Roman" panose="02020603050405020304" pitchFamily="18" charset="0"/>
                <a:cs typeface="Times New Roman" panose="02020603050405020304" pitchFamily="18" charset="0"/>
              </a:rPr>
              <a:t>Factores de riesgo</a:t>
            </a:r>
            <a:endParaRPr lang="es-EC"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6881A5B-22E1-45DE-AAA8-686A03AF5F07}"/>
              </a:ext>
            </a:extLst>
          </p:cNvPr>
          <p:cNvSpPr>
            <a:spLocks noGrp="1"/>
          </p:cNvSpPr>
          <p:nvPr>
            <p:ph idx="1"/>
          </p:nvPr>
        </p:nvSpPr>
        <p:spPr>
          <a:xfrm>
            <a:off x="684211" y="1802297"/>
            <a:ext cx="10990953" cy="4618384"/>
          </a:xfrm>
        </p:spPr>
        <p:txBody>
          <a:bodyPr>
            <a:normAutofit/>
          </a:bodyPr>
          <a:lstStyle/>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Interacción Genética y Ambiental</a:t>
            </a:r>
            <a:r>
              <a:rPr lang="es-ES" sz="2400" dirty="0">
                <a:latin typeface="Times New Roman" panose="02020603050405020304" pitchFamily="18" charset="0"/>
                <a:cs typeface="Times New Roman" panose="02020603050405020304" pitchFamily="18" charset="0"/>
              </a:rPr>
              <a:t>: Algunos individuos pueden tener predisposición genética al cáncer de pulmón, que interactúa con factores ambientales como la exposición a carcinógenos.</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Estilo de Vida</a:t>
            </a:r>
            <a:r>
              <a:rPr lang="es-ES" sz="2400" dirty="0">
                <a:latin typeface="Times New Roman" panose="02020603050405020304" pitchFamily="18" charset="0"/>
                <a:cs typeface="Times New Roman" panose="02020603050405020304" pitchFamily="18" charset="0"/>
              </a:rPr>
              <a:t>: Además del tabaquismo, la dieta y la actividad física juegan un papel en la modulación del riesgo.</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Factores Ocupacionales y Ambientales</a:t>
            </a:r>
            <a:r>
              <a:rPr lang="es-ES" sz="2400" dirty="0">
                <a:latin typeface="Times New Roman" panose="02020603050405020304" pitchFamily="18" charset="0"/>
                <a:cs typeface="Times New Roman" panose="02020603050405020304" pitchFamily="18" charset="0"/>
              </a:rPr>
              <a:t>: La exposición laboral a sustancias como asbesto y la contaminación del aire son factores de riesgo significativos.</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Influencias Socioeconómicas y Culturales</a:t>
            </a:r>
            <a:r>
              <a:rPr lang="es-ES" sz="2400" dirty="0">
                <a:latin typeface="Times New Roman" panose="02020603050405020304" pitchFamily="18" charset="0"/>
                <a:cs typeface="Times New Roman" panose="02020603050405020304" pitchFamily="18" charset="0"/>
              </a:rPr>
              <a:t>: El acceso a la atención médica y el nivel socioeconómico pueden influir en la prevención y detección temprana.</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Comorbilidades</a:t>
            </a:r>
            <a:r>
              <a:rPr lang="es-ES" sz="2400" dirty="0">
                <a:latin typeface="Times New Roman" panose="02020603050405020304" pitchFamily="18" charset="0"/>
                <a:cs typeface="Times New Roman" panose="02020603050405020304" pitchFamily="18" charset="0"/>
              </a:rPr>
              <a:t>: Condiciones como enfermedades pulmonares crónicas pueden aumentar el riesgo o complicar el tratamiento del cáncer de pulmón.</a:t>
            </a:r>
          </a:p>
          <a:p>
            <a:pPr marL="0" indent="0">
              <a:buNone/>
            </a:pPr>
            <a:endParaRPr lang="es-EC" dirty="0"/>
          </a:p>
        </p:txBody>
      </p:sp>
    </p:spTree>
    <p:extLst>
      <p:ext uri="{BB962C8B-B14F-4D97-AF65-F5344CB8AC3E}">
        <p14:creationId xmlns:p14="http://schemas.microsoft.com/office/powerpoint/2010/main" val="18577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EE8BCB-4370-4B42-9C55-AF8D13969872}"/>
              </a:ext>
            </a:extLst>
          </p:cNvPr>
          <p:cNvSpPr>
            <a:spLocks noGrp="1"/>
          </p:cNvSpPr>
          <p:nvPr>
            <p:ph type="title"/>
          </p:nvPr>
        </p:nvSpPr>
        <p:spPr>
          <a:xfrm>
            <a:off x="770273" y="613183"/>
            <a:ext cx="8534400" cy="1161826"/>
          </a:xfrm>
        </p:spPr>
        <p:txBody>
          <a:bodyPr>
            <a:noAutofit/>
          </a:bodyPr>
          <a:lstStyle/>
          <a:p>
            <a:r>
              <a:rPr lang="es-EC" dirty="0">
                <a:highlight>
                  <a:srgbClr val="FF0000"/>
                </a:highlight>
                <a:latin typeface="Times New Roman" panose="02020603050405020304" pitchFamily="18" charset="0"/>
                <a:cs typeface="Times New Roman" panose="02020603050405020304" pitchFamily="18" charset="0"/>
              </a:rPr>
              <a:t>Factores de riesgos </a:t>
            </a:r>
            <a:r>
              <a:rPr lang="es-EC" dirty="0" err="1">
                <a:highlight>
                  <a:srgbClr val="FF0000"/>
                </a:highlight>
                <a:latin typeface="Times New Roman" panose="02020603050405020304" pitchFamily="18" charset="0"/>
                <a:cs typeface="Times New Roman" panose="02020603050405020304" pitchFamily="18" charset="0"/>
              </a:rPr>
              <a:t>geneticos</a:t>
            </a:r>
            <a:endParaRPr lang="es-EC" dirty="0">
              <a:highlight>
                <a:srgbClr val="FF0000"/>
              </a:highlight>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DC50C8C9-6E08-4FB1-8A3E-FF8F94F7F197}"/>
              </a:ext>
            </a:extLst>
          </p:cNvPr>
          <p:cNvSpPr>
            <a:spLocks noGrp="1"/>
          </p:cNvSpPr>
          <p:nvPr>
            <p:ph idx="1"/>
          </p:nvPr>
        </p:nvSpPr>
        <p:spPr>
          <a:xfrm>
            <a:off x="684212" y="2536116"/>
            <a:ext cx="8534400" cy="3638774"/>
          </a:xfrm>
        </p:spPr>
        <p:txBody>
          <a:bodyPr>
            <a:normAutofit fontScale="77500" lnSpcReduction="20000"/>
          </a:bodyPr>
          <a:lstStyle/>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Mutaciones en EGFR</a:t>
            </a:r>
            <a:r>
              <a:rPr lang="es-ES" dirty="0">
                <a:latin typeface="Times New Roman" panose="02020603050405020304" pitchFamily="18" charset="0"/>
                <a:cs typeface="Times New Roman" panose="02020603050405020304" pitchFamily="18" charset="0"/>
              </a:rPr>
              <a:t>: Son comunes en el cáncer de pulmón de células no pequeñas (CPCNP) y pueden ser objetivo de terapias dirigidas.</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Alteraciones en ALK</a:t>
            </a:r>
            <a:r>
              <a:rPr lang="es-ES" dirty="0">
                <a:latin typeface="Times New Roman" panose="02020603050405020304" pitchFamily="18" charset="0"/>
                <a:cs typeface="Times New Roman" panose="02020603050405020304" pitchFamily="18" charset="0"/>
              </a:rPr>
              <a:t>: La translocación del gen ALK se asocia con un subtipo de CPCNP y responde a inhibidores específicos de ALK.</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Mutaciones en KRAS</a:t>
            </a:r>
            <a:r>
              <a:rPr lang="es-ES" dirty="0">
                <a:latin typeface="Times New Roman" panose="02020603050405020304" pitchFamily="18" charset="0"/>
                <a:cs typeface="Times New Roman" panose="02020603050405020304" pitchFamily="18" charset="0"/>
              </a:rPr>
              <a:t>: Son indicativas de un mal pronóstico y están presentes en un subgrupo de pacientes con CPCNP.</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P53 y RB1</a:t>
            </a:r>
            <a:r>
              <a:rPr lang="es-ES" dirty="0">
                <a:latin typeface="Times New Roman" panose="02020603050405020304" pitchFamily="18" charset="0"/>
                <a:cs typeface="Times New Roman" panose="02020603050405020304" pitchFamily="18" charset="0"/>
              </a:rPr>
              <a:t>: Alteraciones en estos genes supresores de tumores son comunes en el cáncer de pulmón.</a:t>
            </a:r>
          </a:p>
          <a:p>
            <a:pPr>
              <a:buFont typeface="Wingdings" panose="05000000000000000000" pitchFamily="2" charset="2"/>
              <a:buChar char="q"/>
            </a:pPr>
            <a:r>
              <a:rPr lang="es-ES" dirty="0">
                <a:latin typeface="Times New Roman" panose="02020603050405020304" pitchFamily="18" charset="0"/>
                <a:cs typeface="Times New Roman" panose="02020603050405020304" pitchFamily="18" charset="0"/>
              </a:rPr>
              <a:t>Estas y otras alteraciones genéticas son importantes para la comprensión del desarrollo del cáncer de pulmón y para el desarrollo de terapias personalizadas.</a:t>
            </a:r>
          </a:p>
          <a:p>
            <a:endParaRPr lang="es-EC" dirty="0"/>
          </a:p>
        </p:txBody>
      </p:sp>
    </p:spTree>
    <p:extLst>
      <p:ext uri="{BB962C8B-B14F-4D97-AF65-F5344CB8AC3E}">
        <p14:creationId xmlns:p14="http://schemas.microsoft.com/office/powerpoint/2010/main" val="363994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25C47-D707-425D-BD63-7A952B80F78C}"/>
              </a:ext>
            </a:extLst>
          </p:cNvPr>
          <p:cNvSpPr>
            <a:spLocks noGrp="1"/>
          </p:cNvSpPr>
          <p:nvPr>
            <p:ph type="title"/>
          </p:nvPr>
        </p:nvSpPr>
        <p:spPr>
          <a:xfrm>
            <a:off x="684212" y="377910"/>
            <a:ext cx="8534400" cy="1526193"/>
          </a:xfrm>
        </p:spPr>
        <p:txBody>
          <a:bodyPr>
            <a:normAutofit/>
          </a:bodyPr>
          <a:lstStyle/>
          <a:p>
            <a:r>
              <a:rPr lang="es-EC" sz="4000" dirty="0">
                <a:highlight>
                  <a:srgbClr val="000080"/>
                </a:highlight>
                <a:latin typeface="Times New Roman" panose="02020603050405020304" pitchFamily="18" charset="0"/>
                <a:cs typeface="Times New Roman" panose="02020603050405020304" pitchFamily="18" charset="0"/>
              </a:rPr>
              <a:t>Clasificación Histológica</a:t>
            </a:r>
          </a:p>
        </p:txBody>
      </p:sp>
      <p:sp>
        <p:nvSpPr>
          <p:cNvPr id="3" name="Marcador de contenido 2">
            <a:extLst>
              <a:ext uri="{FF2B5EF4-FFF2-40B4-BE49-F238E27FC236}">
                <a16:creationId xmlns:a16="http://schemas.microsoft.com/office/drawing/2014/main" id="{7963A5CA-2642-4464-906D-E568F5BB025D}"/>
              </a:ext>
            </a:extLst>
          </p:cNvPr>
          <p:cNvSpPr>
            <a:spLocks noGrp="1"/>
          </p:cNvSpPr>
          <p:nvPr>
            <p:ph idx="1"/>
          </p:nvPr>
        </p:nvSpPr>
        <p:spPr>
          <a:xfrm>
            <a:off x="684212" y="1879902"/>
            <a:ext cx="8534400" cy="3615267"/>
          </a:xfrm>
        </p:spPr>
        <p:txBody>
          <a:bodyPr>
            <a:normAutofit/>
          </a:bodyPr>
          <a:lstStyle/>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Cáncer de Pulmón de Células No Pequeñas (CPCNP)</a:t>
            </a:r>
            <a:r>
              <a:rPr lang="es-ES" sz="2400" dirty="0">
                <a:latin typeface="Times New Roman" panose="02020603050405020304" pitchFamily="18" charset="0"/>
                <a:cs typeface="Times New Roman" panose="02020603050405020304" pitchFamily="18" charset="0"/>
              </a:rPr>
              <a:t>: Incluye varios subtipos, siendo los más comunes el adenocarcinoma, el carcinoma de células escamosas y el carcinoma de células grandes.</a:t>
            </a:r>
          </a:p>
          <a:p>
            <a:pPr>
              <a:buFont typeface="Wingdings" panose="05000000000000000000" pitchFamily="2" charset="2"/>
              <a:buChar char="q"/>
            </a:pPr>
            <a:r>
              <a:rPr lang="es-ES" sz="2400" b="1" dirty="0">
                <a:latin typeface="Times New Roman" panose="02020603050405020304" pitchFamily="18" charset="0"/>
                <a:cs typeface="Times New Roman" panose="02020603050405020304" pitchFamily="18" charset="0"/>
              </a:rPr>
              <a:t>Cáncer de Pulmón de Células Pequeñas (CPCP)</a:t>
            </a:r>
            <a:r>
              <a:rPr lang="es-ES" sz="2400" dirty="0">
                <a:latin typeface="Times New Roman" panose="02020603050405020304" pitchFamily="18" charset="0"/>
                <a:cs typeface="Times New Roman" panose="02020603050405020304" pitchFamily="18" charset="0"/>
              </a:rPr>
              <a:t>: Es menos común pero más agresivo y está fuertemente asociado con el tabaquismo.</a:t>
            </a:r>
          </a:p>
          <a:p>
            <a:pPr marL="0" indent="0">
              <a:buNone/>
            </a:pPr>
            <a:r>
              <a:rPr lang="es-ES" sz="2400" dirty="0">
                <a:latin typeface="Times New Roman" panose="02020603050405020304" pitchFamily="18" charset="0"/>
                <a:cs typeface="Times New Roman" panose="02020603050405020304" pitchFamily="18" charset="0"/>
              </a:rPr>
              <a:t>Cada tipo tiene características distintas en términos de desarrollo, tratamiento y pronóstico.</a:t>
            </a:r>
          </a:p>
          <a:p>
            <a:endParaRPr lang="es-EC" dirty="0"/>
          </a:p>
        </p:txBody>
      </p:sp>
    </p:spTree>
    <p:extLst>
      <p:ext uri="{BB962C8B-B14F-4D97-AF65-F5344CB8AC3E}">
        <p14:creationId xmlns:p14="http://schemas.microsoft.com/office/powerpoint/2010/main" val="2994776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34333-AC07-0F68-D994-677538157398}"/>
              </a:ext>
            </a:extLst>
          </p:cNvPr>
          <p:cNvSpPr>
            <a:spLocks noGrp="1"/>
          </p:cNvSpPr>
          <p:nvPr>
            <p:ph type="title"/>
          </p:nvPr>
        </p:nvSpPr>
        <p:spPr>
          <a:xfrm>
            <a:off x="684212" y="204581"/>
            <a:ext cx="8534400" cy="1507067"/>
          </a:xfrm>
        </p:spPr>
        <p:txBody>
          <a:bodyPr/>
          <a:lstStyle/>
          <a:p>
            <a:r>
              <a:rPr lang="es-EC" sz="3600" dirty="0">
                <a:highlight>
                  <a:srgbClr val="000080"/>
                </a:highlight>
                <a:latin typeface="Times New Roman" panose="02020603050405020304" pitchFamily="18" charset="0"/>
                <a:cs typeface="Times New Roman" panose="02020603050405020304" pitchFamily="18" charset="0"/>
              </a:rPr>
              <a:t>Clasificación Histológica</a:t>
            </a:r>
            <a:endParaRPr lang="es-MX" dirty="0"/>
          </a:p>
        </p:txBody>
      </p:sp>
      <p:sp>
        <p:nvSpPr>
          <p:cNvPr id="3" name="Marcador de contenido 2">
            <a:extLst>
              <a:ext uri="{FF2B5EF4-FFF2-40B4-BE49-F238E27FC236}">
                <a16:creationId xmlns:a16="http://schemas.microsoft.com/office/drawing/2014/main" id="{162A283C-CBB0-90B9-5C65-EB88CC06072F}"/>
              </a:ext>
            </a:extLst>
          </p:cNvPr>
          <p:cNvSpPr>
            <a:spLocks noGrp="1"/>
          </p:cNvSpPr>
          <p:nvPr>
            <p:ph idx="1"/>
          </p:nvPr>
        </p:nvSpPr>
        <p:spPr>
          <a:xfrm>
            <a:off x="684212" y="1959430"/>
            <a:ext cx="9430172" cy="4656322"/>
          </a:xfrm>
        </p:spPr>
        <p:txBody>
          <a:bodyPr>
            <a:normAutofit fontScale="77500" lnSpcReduction="20000"/>
          </a:bodyPr>
          <a:lstStyle/>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Carcinoma de células escamosas y sus variantes (papilar, células claras, células pequeñas, basaloide).</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Carcinoma de células pequeñas y su variante combinada.</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Adenocarcinoma y sus tipos (acinar, papilar, bronquioloalveolar musinoso y no musinoso, mixto, sólido con producción de mucina, variantes diversas).</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Carcinoma de células grandes y sus variantes (neuroendocrino, combinado, basaloide, tipo linfoepitelioma, células claras, con fenotipo rabdoide).</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Carcinoma adenoescamoso.</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Carcinoma sarcomatoide y sus tipos (pleomórfico, de células fusiformes, de células gigantes, carcinosarcoma, blastoma pulmonar).</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Tumor carcinoide (típico y atípico).</a:t>
            </a:r>
          </a:p>
          <a:p>
            <a:pPr algn="just">
              <a:spcAft>
                <a:spcPts val="450"/>
              </a:spcAft>
              <a:buFont typeface="Wingdings" panose="05000000000000000000" pitchFamily="2" charset="2"/>
              <a:buChar char="q"/>
            </a:pPr>
            <a:r>
              <a:rPr lang="es-MX" b="0" i="0" dirty="0">
                <a:solidFill>
                  <a:srgbClr val="000000"/>
                </a:solidFill>
                <a:effectLst/>
                <a:latin typeface="Times New Roman" panose="02020603050405020304" pitchFamily="18" charset="0"/>
                <a:cs typeface="Times New Roman" panose="02020603050405020304" pitchFamily="18" charset="0"/>
              </a:rPr>
              <a:t>Tipo glándulas salivales (mucoepidermoide, adenoide quístico, epitelial-mioepitelial).</a:t>
            </a:r>
          </a:p>
          <a:p>
            <a:endParaRPr lang="es-MX" dirty="0"/>
          </a:p>
        </p:txBody>
      </p:sp>
    </p:spTree>
    <p:extLst>
      <p:ext uri="{BB962C8B-B14F-4D97-AF65-F5344CB8AC3E}">
        <p14:creationId xmlns:p14="http://schemas.microsoft.com/office/powerpoint/2010/main" val="9902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5C3F-EA9B-E800-72B4-5EA826A982C2}"/>
              </a:ext>
            </a:extLst>
          </p:cNvPr>
          <p:cNvSpPr>
            <a:spLocks noGrp="1"/>
          </p:cNvSpPr>
          <p:nvPr>
            <p:ph type="title"/>
          </p:nvPr>
        </p:nvSpPr>
        <p:spPr>
          <a:xfrm>
            <a:off x="684212" y="297888"/>
            <a:ext cx="8534400" cy="1507067"/>
          </a:xfrm>
        </p:spPr>
        <p:txBody>
          <a:bodyPr>
            <a:normAutofit/>
          </a:bodyPr>
          <a:lstStyle/>
          <a:p>
            <a:r>
              <a:rPr lang="es-MX" sz="4000" dirty="0">
                <a:latin typeface="Times New Roman" panose="02020603050405020304" pitchFamily="18" charset="0"/>
                <a:cs typeface="Times New Roman" panose="02020603050405020304" pitchFamily="18" charset="0"/>
              </a:rPr>
              <a:t>Tarea n0.- 1</a:t>
            </a:r>
          </a:p>
        </p:txBody>
      </p:sp>
      <p:sp>
        <p:nvSpPr>
          <p:cNvPr id="3" name="Marcador de contenido 2">
            <a:extLst>
              <a:ext uri="{FF2B5EF4-FFF2-40B4-BE49-F238E27FC236}">
                <a16:creationId xmlns:a16="http://schemas.microsoft.com/office/drawing/2014/main" id="{AE7DA027-2293-B457-1A12-9B10783B4FF8}"/>
              </a:ext>
            </a:extLst>
          </p:cNvPr>
          <p:cNvSpPr>
            <a:spLocks noGrp="1"/>
          </p:cNvSpPr>
          <p:nvPr>
            <p:ph idx="1"/>
          </p:nvPr>
        </p:nvSpPr>
        <p:spPr>
          <a:xfrm>
            <a:off x="889486" y="2020078"/>
            <a:ext cx="8534400" cy="3615267"/>
          </a:xfrm>
        </p:spPr>
        <p:txBody>
          <a:bodyPr>
            <a:normAutofit/>
          </a:bodyPr>
          <a:lstStyle/>
          <a:p>
            <a:r>
              <a:rPr lang="es-MX" sz="2800" dirty="0">
                <a:latin typeface="Times New Roman" panose="02020603050405020304" pitchFamily="18" charset="0"/>
                <a:cs typeface="Times New Roman" panose="02020603050405020304" pitchFamily="18" charset="0"/>
              </a:rPr>
              <a:t>Investigue las características histopatologías, formas de presentación y elementos clínicos cada uno de estos tipos de Cáncer de pulmón de Células no Pequeñas. Además, refiérase a los elementos pronósticos en cuanto a su biología molecular.</a:t>
            </a:r>
          </a:p>
        </p:txBody>
      </p:sp>
    </p:spTree>
    <p:extLst>
      <p:ext uri="{BB962C8B-B14F-4D97-AF65-F5344CB8AC3E}">
        <p14:creationId xmlns:p14="http://schemas.microsoft.com/office/powerpoint/2010/main" val="297323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1D841-F3DF-444F-93ED-83F2A41AE637}"/>
              </a:ext>
            </a:extLst>
          </p:cNvPr>
          <p:cNvSpPr>
            <a:spLocks noGrp="1"/>
          </p:cNvSpPr>
          <p:nvPr>
            <p:ph type="title"/>
          </p:nvPr>
        </p:nvSpPr>
        <p:spPr>
          <a:xfrm>
            <a:off x="889486" y="0"/>
            <a:ext cx="8534400" cy="1507067"/>
          </a:xfrm>
        </p:spPr>
        <p:txBody>
          <a:bodyPr>
            <a:normAutofit/>
          </a:bodyPr>
          <a:lstStyle/>
          <a:p>
            <a:r>
              <a:rPr lang="es-ES" sz="4000" b="1" dirty="0">
                <a:highlight>
                  <a:srgbClr val="00FFFF"/>
                </a:highlight>
                <a:latin typeface="Times New Roman" panose="02020603050405020304" pitchFamily="18" charset="0"/>
                <a:cs typeface="Times New Roman" panose="02020603050405020304" pitchFamily="18" charset="0"/>
              </a:rPr>
              <a:t>Alteraciones genéticas </a:t>
            </a:r>
            <a:endParaRPr lang="es-EC" sz="4000" b="1" dirty="0">
              <a:highlight>
                <a:srgbClr val="00FFFF"/>
              </a:highlight>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AF2FA378-F92E-43C6-9238-2D7FD17A99F0}"/>
              </a:ext>
            </a:extLst>
          </p:cNvPr>
          <p:cNvSpPr>
            <a:spLocks noGrp="1"/>
          </p:cNvSpPr>
          <p:nvPr>
            <p:ph idx="1"/>
          </p:nvPr>
        </p:nvSpPr>
        <p:spPr>
          <a:xfrm>
            <a:off x="684212" y="1934817"/>
            <a:ext cx="11176484" cy="4638263"/>
          </a:xfrm>
        </p:spPr>
        <p:txBody>
          <a:bodyPr>
            <a:normAutofit/>
          </a:bodyPr>
          <a:lstStyle/>
          <a:p>
            <a:pPr marL="0" indent="0">
              <a:buNone/>
            </a:pPr>
            <a:r>
              <a:rPr lang="es-ES" sz="3600" dirty="0">
                <a:latin typeface="Times New Roman" panose="02020603050405020304" pitchFamily="18" charset="0"/>
                <a:cs typeface="Times New Roman" panose="02020603050405020304" pitchFamily="18" charset="0"/>
              </a:rPr>
              <a:t>Los estudios sobre la Biología Molecular del Cáncer de Pulmón han avanzado significativamente, con aportes importantes que han mejorado la comprensión y el tratamiento de esta enfermedad, sobre todo en su enfoque molecular que ha permitido la personalización del tratamiento y con ello elevando la calidad de vida y la supervivencia de la enfermedad.</a:t>
            </a:r>
            <a:endParaRPr lang="es-EC"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54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98BDD-C6BB-4217-8F21-DF3A915DB01C}"/>
              </a:ext>
            </a:extLst>
          </p:cNvPr>
          <p:cNvSpPr>
            <a:spLocks noGrp="1"/>
          </p:cNvSpPr>
          <p:nvPr>
            <p:ph type="title"/>
          </p:nvPr>
        </p:nvSpPr>
        <p:spPr>
          <a:xfrm>
            <a:off x="684212" y="392408"/>
            <a:ext cx="8534400" cy="1507067"/>
          </a:xfrm>
        </p:spPr>
        <p:txBody>
          <a:bodyPr>
            <a:normAutofit/>
          </a:bodyPr>
          <a:lstStyle/>
          <a:p>
            <a:r>
              <a:rPr lang="es-ES" sz="4000" b="1" dirty="0">
                <a:highlight>
                  <a:srgbClr val="00FFFF"/>
                </a:highlight>
                <a:latin typeface="Times New Roman" panose="02020603050405020304" pitchFamily="18" charset="0"/>
                <a:cs typeface="Times New Roman" panose="02020603050405020304" pitchFamily="18" charset="0"/>
              </a:rPr>
              <a:t>Alteraciones genéticas </a:t>
            </a:r>
            <a:endParaRPr lang="es-EC"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4867000-6CD1-4626-825B-0B7D352EBBBA}"/>
              </a:ext>
            </a:extLst>
          </p:cNvPr>
          <p:cNvSpPr>
            <a:spLocks noGrp="1"/>
          </p:cNvSpPr>
          <p:nvPr>
            <p:ph idx="1"/>
          </p:nvPr>
        </p:nvSpPr>
        <p:spPr>
          <a:xfrm>
            <a:off x="684212" y="2079577"/>
            <a:ext cx="11269249" cy="3615267"/>
          </a:xfrm>
        </p:spPr>
        <p:txBody>
          <a:bodyPr>
            <a:normAutofit fontScale="77500" lnSpcReduction="20000"/>
          </a:bodyPr>
          <a:lstStyle/>
          <a:p>
            <a:pPr marL="0" indent="0">
              <a:buNone/>
            </a:pPr>
            <a:r>
              <a:rPr lang="es-ES" b="1" dirty="0">
                <a:latin typeface="Times New Roman" panose="02020603050405020304" pitchFamily="18" charset="0"/>
                <a:cs typeface="Times New Roman" panose="02020603050405020304" pitchFamily="18" charset="0"/>
              </a:rPr>
              <a:t>Mutaciones y Biomarcadores:</a:t>
            </a:r>
            <a:endParaRPr lang="es-ES"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EGFR (Receptor del Factor de Crecimiento Epidérmico):</a:t>
            </a:r>
            <a:r>
              <a:rPr lang="es-ES" dirty="0">
                <a:latin typeface="Times New Roman" panose="02020603050405020304" pitchFamily="18" charset="0"/>
                <a:cs typeface="Times New Roman" panose="02020603050405020304" pitchFamily="18" charset="0"/>
              </a:rPr>
              <a:t> Las mutaciones en EGFR son comunes en el adenocarcinoma de pulmón, especialmente en pacientes no fumadores. Los inhibidores de EGFR, como </a:t>
            </a:r>
            <a:r>
              <a:rPr lang="es-ES" dirty="0" err="1">
                <a:latin typeface="Times New Roman" panose="02020603050405020304" pitchFamily="18" charset="0"/>
                <a:cs typeface="Times New Roman" panose="02020603050405020304" pitchFamily="18" charset="0"/>
              </a:rPr>
              <a:t>gefitinib</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erlotinib</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afatinib</a:t>
            </a:r>
            <a:r>
              <a:rPr lang="es-ES" dirty="0">
                <a:latin typeface="Times New Roman" panose="02020603050405020304" pitchFamily="18" charset="0"/>
                <a:cs typeface="Times New Roman" panose="02020603050405020304" pitchFamily="18" charset="0"/>
              </a:rPr>
              <a:t>, y </a:t>
            </a:r>
            <a:r>
              <a:rPr lang="es-ES" dirty="0" err="1">
                <a:latin typeface="Times New Roman" panose="02020603050405020304" pitchFamily="18" charset="0"/>
                <a:cs typeface="Times New Roman" panose="02020603050405020304" pitchFamily="18" charset="0"/>
              </a:rPr>
              <a:t>osimertinib</a:t>
            </a:r>
            <a:r>
              <a:rPr lang="es-ES" dirty="0">
                <a:latin typeface="Times New Roman" panose="02020603050405020304" pitchFamily="18" charset="0"/>
                <a:cs typeface="Times New Roman" panose="02020603050405020304" pitchFamily="18" charset="0"/>
              </a:rPr>
              <a:t>, han mostrado eficacia en estos casos.</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ALK (Quinasa del Linfoma Anaplásico):</a:t>
            </a:r>
            <a:r>
              <a:rPr lang="es-ES" dirty="0">
                <a:latin typeface="Times New Roman" panose="02020603050405020304" pitchFamily="18" charset="0"/>
                <a:cs typeface="Times New Roman" panose="02020603050405020304" pitchFamily="18" charset="0"/>
              </a:rPr>
              <a:t> Las translocaciones de ALK son clave en algunos cánceres de pulmón, y los inhibidores de ALK, como </a:t>
            </a:r>
            <a:r>
              <a:rPr lang="es-ES" dirty="0" err="1">
                <a:latin typeface="Times New Roman" panose="02020603050405020304" pitchFamily="18" charset="0"/>
                <a:cs typeface="Times New Roman" panose="02020603050405020304" pitchFamily="18" charset="0"/>
              </a:rPr>
              <a:t>crizotinib</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ceritinib</a:t>
            </a:r>
            <a:r>
              <a:rPr lang="es-ES" dirty="0">
                <a:latin typeface="Times New Roman" panose="02020603050405020304" pitchFamily="18" charset="0"/>
                <a:cs typeface="Times New Roman" panose="02020603050405020304" pitchFamily="18" charset="0"/>
              </a:rPr>
              <a:t> y </a:t>
            </a:r>
            <a:r>
              <a:rPr lang="es-ES" dirty="0" err="1">
                <a:latin typeface="Times New Roman" panose="02020603050405020304" pitchFamily="18" charset="0"/>
                <a:cs typeface="Times New Roman" panose="02020603050405020304" pitchFamily="18" charset="0"/>
              </a:rPr>
              <a:t>alectinib</a:t>
            </a:r>
            <a:r>
              <a:rPr lang="es-ES" dirty="0">
                <a:latin typeface="Times New Roman" panose="02020603050405020304" pitchFamily="18" charset="0"/>
                <a:cs typeface="Times New Roman" panose="02020603050405020304" pitchFamily="18" charset="0"/>
              </a:rPr>
              <a:t>, han sido efectivos.</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ROS1 y RET:</a:t>
            </a:r>
            <a:r>
              <a:rPr lang="es-ES" dirty="0">
                <a:latin typeface="Times New Roman" panose="02020603050405020304" pitchFamily="18" charset="0"/>
                <a:cs typeface="Times New Roman" panose="02020603050405020304" pitchFamily="18" charset="0"/>
              </a:rPr>
              <a:t> Las reordenaciones de ROS1 y RET también son blancos terapéuticos en el cáncer de pulmón.</a:t>
            </a:r>
          </a:p>
          <a:p>
            <a:pPr>
              <a:buFont typeface="Wingdings" panose="05000000000000000000" pitchFamily="2" charset="2"/>
              <a:buChar char="q"/>
            </a:pPr>
            <a:r>
              <a:rPr lang="es-ES" b="1" dirty="0">
                <a:latin typeface="Times New Roman" panose="02020603050405020304" pitchFamily="18" charset="0"/>
                <a:cs typeface="Times New Roman" panose="02020603050405020304" pitchFamily="18" charset="0"/>
              </a:rPr>
              <a:t>PD-L1 (</a:t>
            </a:r>
            <a:r>
              <a:rPr lang="es-ES" b="1" dirty="0" err="1">
                <a:latin typeface="Times New Roman" panose="02020603050405020304" pitchFamily="18" charset="0"/>
                <a:cs typeface="Times New Roman" panose="02020603050405020304" pitchFamily="18" charset="0"/>
              </a:rPr>
              <a:t>Programmed</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Death-Ligand</a:t>
            </a:r>
            <a:r>
              <a:rPr lang="es-ES" b="1" dirty="0">
                <a:latin typeface="Times New Roman" panose="02020603050405020304" pitchFamily="18" charset="0"/>
                <a:cs typeface="Times New Roman" panose="02020603050405020304" pitchFamily="18" charset="0"/>
              </a:rPr>
              <a:t> 1):</a:t>
            </a:r>
            <a:r>
              <a:rPr lang="es-ES" dirty="0">
                <a:latin typeface="Times New Roman" panose="02020603050405020304" pitchFamily="18" charset="0"/>
                <a:cs typeface="Times New Roman" panose="02020603050405020304" pitchFamily="18" charset="0"/>
              </a:rPr>
              <a:t> La expresión de PD-L1 en las células tumorales se ha utilizado para predecir la respuesta a los inhibidores de puntos de control inmunitarios.</a:t>
            </a:r>
          </a:p>
          <a:p>
            <a:pPr marL="0" indent="0">
              <a:buNone/>
            </a:pPr>
            <a:endParaRPr lang="es-EC" dirty="0"/>
          </a:p>
        </p:txBody>
      </p:sp>
    </p:spTree>
    <p:extLst>
      <p:ext uri="{BB962C8B-B14F-4D97-AF65-F5344CB8AC3E}">
        <p14:creationId xmlns:p14="http://schemas.microsoft.com/office/powerpoint/2010/main" val="235979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C860F-C840-9170-2A45-6744CE2C23C2}"/>
              </a:ext>
            </a:extLst>
          </p:cNvPr>
          <p:cNvSpPr>
            <a:spLocks noGrp="1"/>
          </p:cNvSpPr>
          <p:nvPr>
            <p:ph type="title"/>
          </p:nvPr>
        </p:nvSpPr>
        <p:spPr>
          <a:xfrm>
            <a:off x="684212" y="213912"/>
            <a:ext cx="8534400" cy="1507067"/>
          </a:xfrm>
        </p:spPr>
        <p:txBody>
          <a:bodyPr/>
          <a:lstStyle/>
          <a:p>
            <a:r>
              <a:rPr lang="es-ES" sz="3600" b="1" dirty="0">
                <a:highlight>
                  <a:srgbClr val="00FFFF"/>
                </a:highlight>
                <a:latin typeface="Times New Roman" panose="02020603050405020304" pitchFamily="18" charset="0"/>
                <a:cs typeface="Times New Roman" panose="02020603050405020304" pitchFamily="18" charset="0"/>
              </a:rPr>
              <a:t>Alteraciones genéticas </a:t>
            </a:r>
            <a:endParaRPr lang="es-MX" dirty="0"/>
          </a:p>
        </p:txBody>
      </p:sp>
      <p:sp>
        <p:nvSpPr>
          <p:cNvPr id="3" name="Marcador de contenido 2">
            <a:extLst>
              <a:ext uri="{FF2B5EF4-FFF2-40B4-BE49-F238E27FC236}">
                <a16:creationId xmlns:a16="http://schemas.microsoft.com/office/drawing/2014/main" id="{DCA9F25B-9D61-43E8-5BF7-1B4B93A719AF}"/>
              </a:ext>
            </a:extLst>
          </p:cNvPr>
          <p:cNvSpPr>
            <a:spLocks noGrp="1"/>
          </p:cNvSpPr>
          <p:nvPr>
            <p:ph idx="1"/>
          </p:nvPr>
        </p:nvSpPr>
        <p:spPr>
          <a:xfrm>
            <a:off x="684212" y="1720979"/>
            <a:ext cx="8534400" cy="3709437"/>
          </a:xfrm>
        </p:spPr>
        <p:txBody>
          <a:bodyPr/>
          <a:lstStyle/>
          <a:p>
            <a:r>
              <a:rPr lang="es-MX" sz="5400" b="1" i="0" dirty="0">
                <a:solidFill>
                  <a:srgbClr val="FF0000"/>
                </a:solidFill>
                <a:effectLst/>
                <a:latin typeface="Times New Roman" panose="02020603050405020304" pitchFamily="18" charset="0"/>
                <a:cs typeface="Times New Roman" panose="02020603050405020304" pitchFamily="18" charset="0"/>
              </a:rPr>
              <a:t>¿Qué es el gen RET?</a:t>
            </a:r>
          </a:p>
          <a:p>
            <a:endParaRPr lang="es-MX" dirty="0"/>
          </a:p>
        </p:txBody>
      </p:sp>
    </p:spTree>
    <p:extLst>
      <p:ext uri="{BB962C8B-B14F-4D97-AF65-F5344CB8AC3E}">
        <p14:creationId xmlns:p14="http://schemas.microsoft.com/office/powerpoint/2010/main" val="317124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1B068-D170-FA78-19B5-A354B96E5D25}"/>
              </a:ext>
            </a:extLst>
          </p:cNvPr>
          <p:cNvSpPr>
            <a:spLocks noGrp="1"/>
          </p:cNvSpPr>
          <p:nvPr>
            <p:ph type="title"/>
          </p:nvPr>
        </p:nvSpPr>
        <p:spPr>
          <a:xfrm>
            <a:off x="684212" y="403807"/>
            <a:ext cx="8534400" cy="1507067"/>
          </a:xfrm>
        </p:spPr>
        <p:txBody>
          <a:bodyPr>
            <a:normAutofit/>
          </a:bodyPr>
          <a:lstStyle/>
          <a:p>
            <a:r>
              <a:rPr lang="es-ES" sz="4000" b="1" dirty="0">
                <a:highlight>
                  <a:srgbClr val="00FFFF"/>
                </a:highlight>
                <a:latin typeface="Times New Roman" panose="02020603050405020304" pitchFamily="18" charset="0"/>
                <a:cs typeface="Times New Roman" panose="02020603050405020304" pitchFamily="18" charset="0"/>
              </a:rPr>
              <a:t>Alteraciones genéticas </a:t>
            </a:r>
            <a:endParaRPr lang="es-MX" sz="4000" dirty="0"/>
          </a:p>
        </p:txBody>
      </p:sp>
      <p:sp>
        <p:nvSpPr>
          <p:cNvPr id="3" name="Marcador de contenido 2">
            <a:extLst>
              <a:ext uri="{FF2B5EF4-FFF2-40B4-BE49-F238E27FC236}">
                <a16:creationId xmlns:a16="http://schemas.microsoft.com/office/drawing/2014/main" id="{204DCAC0-B809-FF24-13BC-F6AE51F03D33}"/>
              </a:ext>
            </a:extLst>
          </p:cNvPr>
          <p:cNvSpPr>
            <a:spLocks noGrp="1"/>
          </p:cNvSpPr>
          <p:nvPr>
            <p:ph idx="1"/>
          </p:nvPr>
        </p:nvSpPr>
        <p:spPr>
          <a:xfrm>
            <a:off x="684212" y="2085392"/>
            <a:ext cx="8534400" cy="4368801"/>
          </a:xfrm>
        </p:spPr>
        <p:txBody>
          <a:bodyPr>
            <a:normAutofit/>
          </a:bodyPr>
          <a:lstStyle/>
          <a:p>
            <a:r>
              <a:rPr lang="es-MX" sz="2800" b="0" i="0" dirty="0">
                <a:solidFill>
                  <a:srgbClr val="132C47"/>
                </a:solidFill>
                <a:effectLst/>
                <a:latin typeface="Times New Roman" panose="02020603050405020304" pitchFamily="18" charset="0"/>
                <a:cs typeface="Times New Roman" panose="02020603050405020304" pitchFamily="18" charset="0"/>
              </a:rPr>
              <a:t>Es un biomarcador que  se puede detectar en análisis de muestras del tumor, de la sangre u otras. Puede aportar información relevante al equipo multidisciplinar en cuanto a la potencial malignidad del tumor, posibles tratamientos, para la personalización de este.</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5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4D91B8C-D710-4627-BE13-F6DB226C5B2A}"/>
              </a:ext>
            </a:extLst>
          </p:cNvPr>
          <p:cNvSpPr>
            <a:spLocks noGrp="1"/>
          </p:cNvSpPr>
          <p:nvPr>
            <p:ph type="title"/>
          </p:nvPr>
        </p:nvSpPr>
        <p:spPr>
          <a:xfrm>
            <a:off x="684212" y="397564"/>
            <a:ext cx="8534400" cy="1488660"/>
          </a:xfrm>
        </p:spPr>
        <p:txBody>
          <a:bodyPr>
            <a:normAutofit/>
          </a:bodyPr>
          <a:lstStyle/>
          <a:p>
            <a:r>
              <a:rPr lang="es-EC" sz="4000" dirty="0">
                <a:latin typeface="Times New Roman" panose="02020603050405020304" pitchFamily="18" charset="0"/>
                <a:cs typeface="Times New Roman" panose="02020603050405020304" pitchFamily="18" charset="0"/>
              </a:rPr>
              <a:t>Introducción</a:t>
            </a:r>
          </a:p>
        </p:txBody>
      </p:sp>
      <p:sp>
        <p:nvSpPr>
          <p:cNvPr id="3" name="Marcador de contenido 2">
            <a:extLst>
              <a:ext uri="{FF2B5EF4-FFF2-40B4-BE49-F238E27FC236}">
                <a16:creationId xmlns:a16="http://schemas.microsoft.com/office/drawing/2014/main" id="{7A55EEEF-54E9-40F6-B374-04559EDA3373}"/>
              </a:ext>
            </a:extLst>
          </p:cNvPr>
          <p:cNvSpPr>
            <a:spLocks noGrp="1"/>
          </p:cNvSpPr>
          <p:nvPr>
            <p:ph idx="1"/>
          </p:nvPr>
        </p:nvSpPr>
        <p:spPr>
          <a:xfrm>
            <a:off x="684212" y="1722786"/>
            <a:ext cx="8534400" cy="3697357"/>
          </a:xfrm>
        </p:spPr>
        <p:txBody>
          <a:bodyPr>
            <a:normAutofit/>
          </a:bodyPr>
          <a:lstStyle/>
          <a:p>
            <a:r>
              <a:rPr lang="es-ES" sz="2800" dirty="0">
                <a:latin typeface="Times New Roman" panose="02020603050405020304" pitchFamily="18" charset="0"/>
                <a:cs typeface="Times New Roman" panose="02020603050405020304" pitchFamily="18" charset="0"/>
              </a:rPr>
              <a:t>El cáncer de pulmón es una de las enfermedades más graves y prevalentes a nivel mundial. Representa una de las principales causas de muerte por cáncer tanto en hombres como en mujeres.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13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618C-9162-0264-B4D7-861587EE01F2}"/>
              </a:ext>
            </a:extLst>
          </p:cNvPr>
          <p:cNvSpPr>
            <a:spLocks noGrp="1"/>
          </p:cNvSpPr>
          <p:nvPr>
            <p:ph type="title"/>
          </p:nvPr>
        </p:nvSpPr>
        <p:spPr>
          <a:xfrm>
            <a:off x="684212" y="297887"/>
            <a:ext cx="8534400" cy="1507067"/>
          </a:xfrm>
        </p:spPr>
        <p:txBody>
          <a:bodyPr/>
          <a:lstStyle/>
          <a:p>
            <a:r>
              <a:rPr lang="es-ES" sz="3600" b="1" dirty="0">
                <a:highlight>
                  <a:srgbClr val="00FFFF"/>
                </a:highlight>
                <a:latin typeface="Times New Roman" panose="02020603050405020304" pitchFamily="18" charset="0"/>
                <a:cs typeface="Times New Roman" panose="02020603050405020304" pitchFamily="18" charset="0"/>
              </a:rPr>
              <a:t>Alteraciones genéticas </a:t>
            </a:r>
            <a:endParaRPr lang="es-MX" dirty="0"/>
          </a:p>
        </p:txBody>
      </p:sp>
      <p:sp>
        <p:nvSpPr>
          <p:cNvPr id="3" name="Marcador de contenido 2">
            <a:extLst>
              <a:ext uri="{FF2B5EF4-FFF2-40B4-BE49-F238E27FC236}">
                <a16:creationId xmlns:a16="http://schemas.microsoft.com/office/drawing/2014/main" id="{6BC7A550-8731-5C57-FC26-BB39D85909BD}"/>
              </a:ext>
            </a:extLst>
          </p:cNvPr>
          <p:cNvSpPr>
            <a:spLocks noGrp="1"/>
          </p:cNvSpPr>
          <p:nvPr>
            <p:ph idx="1"/>
          </p:nvPr>
        </p:nvSpPr>
        <p:spPr>
          <a:xfrm>
            <a:off x="684212" y="1651518"/>
            <a:ext cx="8534400" cy="4608977"/>
          </a:xfrm>
        </p:spPr>
        <p:txBody>
          <a:bodyPr>
            <a:normAutofit fontScale="92500"/>
          </a:bodyPr>
          <a:lstStyle/>
          <a:p>
            <a:r>
              <a:rPr lang="es-MX" sz="4000" b="1" i="0" dirty="0">
                <a:solidFill>
                  <a:srgbClr val="132C47"/>
                </a:solidFill>
                <a:effectLst/>
                <a:latin typeface="Times New Roman" panose="02020603050405020304" pitchFamily="18" charset="0"/>
                <a:cs typeface="Times New Roman" panose="02020603050405020304" pitchFamily="18" charset="0"/>
              </a:rPr>
              <a:t>Fusiones o translocaciones del gen RET.</a:t>
            </a:r>
          </a:p>
          <a:p>
            <a:pPr marL="0" indent="0">
              <a:buNone/>
            </a:pPr>
            <a:r>
              <a:rPr lang="es-MX" sz="2600" b="0" i="0" dirty="0">
                <a:solidFill>
                  <a:srgbClr val="132C47"/>
                </a:solidFill>
                <a:effectLst/>
                <a:latin typeface="Roche Sans"/>
              </a:rPr>
              <a:t>Las fusiones o translocaciones del </a:t>
            </a:r>
            <a:r>
              <a:rPr lang="es-MX" sz="2600" b="1" i="0" dirty="0">
                <a:solidFill>
                  <a:srgbClr val="132C47"/>
                </a:solidFill>
                <a:effectLst/>
                <a:latin typeface="Roche Sans"/>
              </a:rPr>
              <a:t>gen RET</a:t>
            </a:r>
            <a:r>
              <a:rPr lang="es-MX" sz="2600" b="0" i="0" dirty="0">
                <a:solidFill>
                  <a:srgbClr val="132C47"/>
                </a:solidFill>
                <a:effectLst/>
                <a:latin typeface="Roche Sans"/>
              </a:rPr>
              <a:t> están presentes en entre un 1 y un 2% de los casos de cáncer de pulmón no microcítico. Una vez detectada, suele ser un indicador de que es poco probable que otra alteración genética esté presente. De las diferentes alteraciones que puede sufrir este </a:t>
            </a:r>
            <a:r>
              <a:rPr lang="es-MX" sz="2600" b="1" i="0" dirty="0">
                <a:solidFill>
                  <a:srgbClr val="132C47"/>
                </a:solidFill>
                <a:effectLst/>
                <a:latin typeface="Roche Sans"/>
              </a:rPr>
              <a:t>gen RET</a:t>
            </a:r>
            <a:r>
              <a:rPr lang="es-MX" sz="2600" b="0" i="0" dirty="0">
                <a:solidFill>
                  <a:srgbClr val="132C47"/>
                </a:solidFill>
                <a:effectLst/>
                <a:latin typeface="Roche Sans"/>
              </a:rPr>
              <a:t>, la más común en el </a:t>
            </a:r>
            <a:r>
              <a:rPr lang="es-MX" sz="2600" b="1" i="0" dirty="0">
                <a:solidFill>
                  <a:srgbClr val="132C47"/>
                </a:solidFill>
                <a:effectLst/>
                <a:latin typeface="Roche Sans"/>
              </a:rPr>
              <a:t>CPNM</a:t>
            </a:r>
            <a:r>
              <a:rPr lang="es-MX" sz="2600" b="0" i="0" dirty="0">
                <a:solidFill>
                  <a:srgbClr val="132C47"/>
                </a:solidFill>
                <a:effectLst/>
                <a:latin typeface="Roche Sans"/>
              </a:rPr>
              <a:t> es debida a una fusión o translocación, intercambiando parte de su información con otro gen adyacente. Cuando esto sucede, la conformación normal de </a:t>
            </a:r>
            <a:r>
              <a:rPr lang="es-MX" sz="2600" b="1" i="0" dirty="0">
                <a:solidFill>
                  <a:srgbClr val="132C47"/>
                </a:solidFill>
                <a:effectLst/>
                <a:latin typeface="Roche Sans"/>
              </a:rPr>
              <a:t>RET</a:t>
            </a:r>
            <a:r>
              <a:rPr lang="es-MX" sz="2600" b="0" i="0" dirty="0">
                <a:solidFill>
                  <a:srgbClr val="132C47"/>
                </a:solidFill>
                <a:effectLst/>
                <a:latin typeface="Roche Sans"/>
              </a:rPr>
              <a:t> se altera convirtiéndose en un </a:t>
            </a:r>
            <a:r>
              <a:rPr lang="es-MX" sz="2600" b="1" i="0" dirty="0" err="1">
                <a:solidFill>
                  <a:srgbClr val="132C47"/>
                </a:solidFill>
                <a:effectLst/>
                <a:latin typeface="Roche Sans"/>
              </a:rPr>
              <a:t>oncogen</a:t>
            </a:r>
            <a:r>
              <a:rPr lang="es-MX" sz="2600" b="0" i="0" dirty="0">
                <a:solidFill>
                  <a:srgbClr val="132C47"/>
                </a:solidFill>
                <a:effectLst/>
                <a:latin typeface="Roche Sans"/>
              </a:rPr>
              <a:t> y las proteínas que se formaban a partir de sus “instrucciones” también se empiezan a generar de forma errónea.</a:t>
            </a:r>
            <a:endParaRPr lang="es-MX" sz="2600" b="1" i="0" dirty="0">
              <a:solidFill>
                <a:srgbClr val="132C47"/>
              </a:solidFill>
              <a:effectLst/>
              <a:latin typeface="Times New Roman" panose="02020603050405020304" pitchFamily="18" charset="0"/>
              <a:cs typeface="Times New Roman" panose="02020603050405020304" pitchFamily="18" charset="0"/>
            </a:endParaRPr>
          </a:p>
          <a:p>
            <a:pPr marL="0" indent="0">
              <a:buNone/>
            </a:pPr>
            <a:endParaRPr lang="es-MX" sz="2600" b="1" i="0" dirty="0">
              <a:solidFill>
                <a:srgbClr val="132C47"/>
              </a:solidFill>
              <a:effectLst/>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54391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29C98-77EC-13BF-13A8-6D6951F2FB75}"/>
              </a:ext>
            </a:extLst>
          </p:cNvPr>
          <p:cNvSpPr>
            <a:spLocks noGrp="1"/>
          </p:cNvSpPr>
          <p:nvPr>
            <p:ph type="title"/>
          </p:nvPr>
        </p:nvSpPr>
        <p:spPr>
          <a:xfrm>
            <a:off x="684212" y="363202"/>
            <a:ext cx="8534400" cy="1507067"/>
          </a:xfrm>
        </p:spPr>
        <p:txBody>
          <a:bodyPr/>
          <a:lstStyle/>
          <a:p>
            <a:r>
              <a:rPr lang="es-MX" dirty="0">
                <a:latin typeface="Times New Roman" panose="02020603050405020304" pitchFamily="18" charset="0"/>
                <a:cs typeface="Times New Roman" panose="02020603050405020304" pitchFamily="18" charset="0"/>
              </a:rPr>
              <a:t>TAREA N0.-2</a:t>
            </a:r>
          </a:p>
        </p:txBody>
      </p:sp>
      <p:sp>
        <p:nvSpPr>
          <p:cNvPr id="3" name="Marcador de contenido 2">
            <a:extLst>
              <a:ext uri="{FF2B5EF4-FFF2-40B4-BE49-F238E27FC236}">
                <a16:creationId xmlns:a16="http://schemas.microsoft.com/office/drawing/2014/main" id="{46CDC66B-10A4-EBFE-40AE-085C5BA73083}"/>
              </a:ext>
            </a:extLst>
          </p:cNvPr>
          <p:cNvSpPr>
            <a:spLocks noGrp="1"/>
          </p:cNvSpPr>
          <p:nvPr>
            <p:ph idx="1"/>
          </p:nvPr>
        </p:nvSpPr>
        <p:spPr>
          <a:xfrm>
            <a:off x="684212" y="2262673"/>
            <a:ext cx="8534400" cy="3615267"/>
          </a:xfrm>
        </p:spPr>
        <p:txBody>
          <a:bodyPr>
            <a:normAutofit/>
          </a:bodyPr>
          <a:lstStyle/>
          <a:p>
            <a:r>
              <a:rPr lang="es-MX" sz="2800" dirty="0">
                <a:latin typeface="Times New Roman" panose="02020603050405020304" pitchFamily="18" charset="0"/>
                <a:cs typeface="Times New Roman" panose="02020603050405020304" pitchFamily="18" charset="0"/>
              </a:rPr>
              <a:t>El Cáncer de Pulmón está considerado el paradigma de la Medicina de Precisión en este 2024. Detalle este planteamiento.</a:t>
            </a:r>
          </a:p>
        </p:txBody>
      </p:sp>
    </p:spTree>
    <p:extLst>
      <p:ext uri="{BB962C8B-B14F-4D97-AF65-F5344CB8AC3E}">
        <p14:creationId xmlns:p14="http://schemas.microsoft.com/office/powerpoint/2010/main" val="170886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90CA6-5617-427D-85C4-A7FE1D070E5C}"/>
              </a:ext>
            </a:extLst>
          </p:cNvPr>
          <p:cNvSpPr>
            <a:spLocks noGrp="1"/>
          </p:cNvSpPr>
          <p:nvPr>
            <p:ph type="title"/>
          </p:nvPr>
        </p:nvSpPr>
        <p:spPr>
          <a:xfrm>
            <a:off x="829985" y="511676"/>
            <a:ext cx="8552553" cy="1507067"/>
          </a:xfrm>
        </p:spPr>
        <p:txBody>
          <a:bodyPr>
            <a:normAutofit fontScale="90000"/>
          </a:bodyPr>
          <a:lstStyle/>
          <a:p>
            <a:r>
              <a:rPr lang="es-EC" sz="4000" b="1" dirty="0"/>
              <a:t>Sistemática Diagnóstica del Cáncer de Pulmón</a:t>
            </a:r>
            <a:br>
              <a:rPr lang="es-EC" b="1" dirty="0"/>
            </a:br>
            <a:endParaRPr lang="es-EC" dirty="0"/>
          </a:p>
        </p:txBody>
      </p:sp>
      <p:sp>
        <p:nvSpPr>
          <p:cNvPr id="3" name="Marcador de contenido 2">
            <a:extLst>
              <a:ext uri="{FF2B5EF4-FFF2-40B4-BE49-F238E27FC236}">
                <a16:creationId xmlns:a16="http://schemas.microsoft.com/office/drawing/2014/main" id="{57C75FAA-64B2-4EB2-A739-3AC480FC87E3}"/>
              </a:ext>
            </a:extLst>
          </p:cNvPr>
          <p:cNvSpPr>
            <a:spLocks noGrp="1"/>
          </p:cNvSpPr>
          <p:nvPr>
            <p:ph idx="1"/>
          </p:nvPr>
        </p:nvSpPr>
        <p:spPr>
          <a:xfrm>
            <a:off x="684211" y="2451652"/>
            <a:ext cx="10964449" cy="4055167"/>
          </a:xfrm>
        </p:spPr>
        <p:txBody>
          <a:bodyPr>
            <a:normAutofit/>
          </a:bodyPr>
          <a:lstStyle/>
          <a:p>
            <a:pPr marL="0" indent="0">
              <a:buNone/>
            </a:pPr>
            <a:r>
              <a:rPr lang="es-ES" b="1" dirty="0"/>
              <a:t>Detección de Síntomas y Signos Iniciales:</a:t>
            </a:r>
            <a:endParaRPr lang="es-ES" dirty="0"/>
          </a:p>
          <a:p>
            <a:pPr lvl="1"/>
            <a:r>
              <a:rPr lang="es-ES" dirty="0"/>
              <a:t>Tos persistente, cambio en la tos habitual, tos con sangre.</a:t>
            </a:r>
          </a:p>
          <a:p>
            <a:pPr lvl="1"/>
            <a:r>
              <a:rPr lang="es-ES" dirty="0"/>
              <a:t>Dolor en el pecho, falta de aire, sibilancias.</a:t>
            </a:r>
          </a:p>
          <a:p>
            <a:pPr lvl="1"/>
            <a:r>
              <a:rPr lang="es-ES" dirty="0"/>
              <a:t>Pérdida de peso inexplicable y fatiga.</a:t>
            </a:r>
          </a:p>
          <a:p>
            <a:pPr marL="0" indent="0">
              <a:buNone/>
            </a:pPr>
            <a:r>
              <a:rPr lang="es-ES" b="1" dirty="0"/>
              <a:t>Evaluación Clínica Primaria:</a:t>
            </a:r>
            <a:endParaRPr lang="es-ES" dirty="0"/>
          </a:p>
          <a:p>
            <a:pPr lvl="1"/>
            <a:r>
              <a:rPr lang="es-ES" dirty="0"/>
              <a:t>Historial médico y examen físico.</a:t>
            </a:r>
          </a:p>
          <a:p>
            <a:pPr lvl="1"/>
            <a:r>
              <a:rPr lang="es-ES" dirty="0"/>
              <a:t>Radiografía de tórax y tomografía computarizada (TC) de tórax.</a:t>
            </a:r>
          </a:p>
          <a:p>
            <a:pPr marL="0" indent="0">
              <a:buNone/>
            </a:pPr>
            <a:endParaRPr lang="es-EC" dirty="0"/>
          </a:p>
        </p:txBody>
      </p:sp>
    </p:spTree>
    <p:extLst>
      <p:ext uri="{BB962C8B-B14F-4D97-AF65-F5344CB8AC3E}">
        <p14:creationId xmlns:p14="http://schemas.microsoft.com/office/powerpoint/2010/main" val="73143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AAE7E-A814-4D5B-AFA1-1A8C0AA87F7A}"/>
              </a:ext>
            </a:extLst>
          </p:cNvPr>
          <p:cNvSpPr>
            <a:spLocks noGrp="1"/>
          </p:cNvSpPr>
          <p:nvPr>
            <p:ph type="title"/>
          </p:nvPr>
        </p:nvSpPr>
        <p:spPr>
          <a:xfrm>
            <a:off x="684212" y="490327"/>
            <a:ext cx="8534400" cy="1501912"/>
          </a:xfrm>
        </p:spPr>
        <p:txBody>
          <a:bodyPr/>
          <a:lstStyle/>
          <a:p>
            <a:r>
              <a:rPr lang="es-EC" b="1" dirty="0"/>
              <a:t>Sistemática Diagnóstica del Cáncer de Pulmón</a:t>
            </a:r>
            <a:endParaRPr lang="es-EC" dirty="0"/>
          </a:p>
        </p:txBody>
      </p:sp>
      <p:sp>
        <p:nvSpPr>
          <p:cNvPr id="3" name="Marcador de contenido 2">
            <a:extLst>
              <a:ext uri="{FF2B5EF4-FFF2-40B4-BE49-F238E27FC236}">
                <a16:creationId xmlns:a16="http://schemas.microsoft.com/office/drawing/2014/main" id="{B769A698-3343-40B3-AAED-9B9DF15F9641}"/>
              </a:ext>
            </a:extLst>
          </p:cNvPr>
          <p:cNvSpPr>
            <a:spLocks noGrp="1"/>
          </p:cNvSpPr>
          <p:nvPr>
            <p:ph idx="1"/>
          </p:nvPr>
        </p:nvSpPr>
        <p:spPr>
          <a:xfrm>
            <a:off x="684211" y="2438400"/>
            <a:ext cx="11004205" cy="4195052"/>
          </a:xfrm>
        </p:spPr>
        <p:txBody>
          <a:bodyPr/>
          <a:lstStyle/>
          <a:p>
            <a:pPr marL="0" indent="0">
              <a:buNone/>
            </a:pPr>
            <a:r>
              <a:rPr lang="es-ES" b="1" dirty="0"/>
              <a:t>Confirmación Diagnóstica:</a:t>
            </a:r>
            <a:endParaRPr lang="es-ES" dirty="0"/>
          </a:p>
          <a:p>
            <a:pPr lvl="1"/>
            <a:r>
              <a:rPr lang="es-ES" dirty="0"/>
              <a:t>Biopsia pulmonar: Puede ser por broncoscopia, aspiración con aguja fina o biopsia quirúrgica.</a:t>
            </a:r>
          </a:p>
          <a:p>
            <a:pPr lvl="1"/>
            <a:r>
              <a:rPr lang="es-ES" dirty="0"/>
              <a:t>Análisis histopatológico para determinar el tipo de cáncer de pulmón (por ejemplo, adenocarcinoma, carcinoma de células pequeñas).</a:t>
            </a:r>
          </a:p>
          <a:p>
            <a:pPr marL="0" indent="0">
              <a:buNone/>
            </a:pPr>
            <a:r>
              <a:rPr lang="es-ES" b="1" dirty="0"/>
              <a:t>Evaluación de la Extensión (Estadificación):</a:t>
            </a:r>
            <a:endParaRPr lang="es-ES" dirty="0"/>
          </a:p>
          <a:p>
            <a:pPr lvl="1"/>
            <a:r>
              <a:rPr lang="es-ES" dirty="0"/>
              <a:t>Tomografía por emisión de positrones (PET), TC y resonancia magnética (RM) para evaluar la extensión local y la posible metástasis.</a:t>
            </a:r>
          </a:p>
          <a:p>
            <a:pPr lvl="1"/>
            <a:r>
              <a:rPr lang="es-ES" dirty="0"/>
              <a:t>Pruebas adicionales como análisis de sangre, ecografía abdominal, y gammagrafía ósea, según sea necesario.</a:t>
            </a:r>
          </a:p>
          <a:p>
            <a:pPr marL="0" indent="0">
              <a:buNone/>
            </a:pPr>
            <a:endParaRPr lang="es-EC" dirty="0"/>
          </a:p>
        </p:txBody>
      </p:sp>
    </p:spTree>
    <p:extLst>
      <p:ext uri="{BB962C8B-B14F-4D97-AF65-F5344CB8AC3E}">
        <p14:creationId xmlns:p14="http://schemas.microsoft.com/office/powerpoint/2010/main" val="151296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2B47A-46E4-C8B7-8608-0FE796CDDE21}"/>
              </a:ext>
            </a:extLst>
          </p:cNvPr>
          <p:cNvSpPr>
            <a:spLocks noGrp="1"/>
          </p:cNvSpPr>
          <p:nvPr>
            <p:ph type="title"/>
          </p:nvPr>
        </p:nvSpPr>
        <p:spPr>
          <a:xfrm>
            <a:off x="684212" y="381862"/>
            <a:ext cx="8534400" cy="1507067"/>
          </a:xfrm>
        </p:spPr>
        <p:txBody>
          <a:bodyPr>
            <a:normAutofit/>
          </a:bodyPr>
          <a:lstStyle/>
          <a:p>
            <a:r>
              <a:rPr lang="es-MX" sz="4000" dirty="0">
                <a:latin typeface="Times New Roman" panose="02020603050405020304" pitchFamily="18" charset="0"/>
                <a:cs typeface="Times New Roman" panose="02020603050405020304" pitchFamily="18" charset="0"/>
              </a:rPr>
              <a:t>CATEGORIA  POR ESTADIO TUMORAL</a:t>
            </a:r>
          </a:p>
        </p:txBody>
      </p:sp>
      <p:sp>
        <p:nvSpPr>
          <p:cNvPr id="3" name="Marcador de contenido 2">
            <a:extLst>
              <a:ext uri="{FF2B5EF4-FFF2-40B4-BE49-F238E27FC236}">
                <a16:creationId xmlns:a16="http://schemas.microsoft.com/office/drawing/2014/main" id="{52E2C865-0BFB-A13E-496F-E11435CF5972}"/>
              </a:ext>
            </a:extLst>
          </p:cNvPr>
          <p:cNvSpPr>
            <a:spLocks noGrp="1"/>
          </p:cNvSpPr>
          <p:nvPr>
            <p:ph idx="1"/>
          </p:nvPr>
        </p:nvSpPr>
        <p:spPr>
          <a:xfrm>
            <a:off x="684212" y="2290665"/>
            <a:ext cx="8534400" cy="3615267"/>
          </a:xfrm>
        </p:spPr>
        <p:txBody>
          <a:bodyPr>
            <a:normAutofit/>
          </a:bodyPr>
          <a:lstStyle/>
          <a:p>
            <a:r>
              <a:rPr lang="es-MX" b="1" dirty="0"/>
              <a:t>Explicación de las categorías:</a:t>
            </a:r>
          </a:p>
          <a:p>
            <a:pPr>
              <a:buFont typeface="Arial" panose="020B0604020202020204" pitchFamily="34" charset="0"/>
              <a:buChar char="•"/>
            </a:pPr>
            <a:r>
              <a:rPr lang="es-MX" b="1" dirty="0"/>
              <a:t>T (Tumor):</a:t>
            </a:r>
            <a:r>
              <a:rPr lang="es-MX" dirty="0"/>
              <a:t> Describe el tamaño y extensión del tumor primario:</a:t>
            </a:r>
          </a:p>
          <a:p>
            <a:pPr marL="742950" lvl="1" indent="-285750">
              <a:buFont typeface="Arial" panose="020B0604020202020204" pitchFamily="34" charset="0"/>
              <a:buChar char="•"/>
            </a:pPr>
            <a:r>
              <a:rPr lang="es-MX" b="1" dirty="0"/>
              <a:t>T1:</a:t>
            </a:r>
            <a:r>
              <a:rPr lang="es-MX" dirty="0"/>
              <a:t> Tumor ≤ 3 cm.</a:t>
            </a:r>
          </a:p>
          <a:p>
            <a:pPr marL="742950" lvl="1" indent="-285750">
              <a:buFont typeface="Arial" panose="020B0604020202020204" pitchFamily="34" charset="0"/>
              <a:buChar char="•"/>
            </a:pPr>
            <a:r>
              <a:rPr lang="es-MX" b="1" dirty="0"/>
              <a:t>T2:</a:t>
            </a:r>
            <a:r>
              <a:rPr lang="es-MX" dirty="0"/>
              <a:t> Tumor entre 3 y 5 cm.</a:t>
            </a:r>
          </a:p>
          <a:p>
            <a:pPr marL="742950" lvl="1" indent="-285750">
              <a:buFont typeface="Arial" panose="020B0604020202020204" pitchFamily="34" charset="0"/>
              <a:buChar char="•"/>
            </a:pPr>
            <a:r>
              <a:rPr lang="es-MX" b="1" dirty="0"/>
              <a:t>T3:</a:t>
            </a:r>
            <a:r>
              <a:rPr lang="es-MX" dirty="0"/>
              <a:t> Tumor entre 5 y 7 cm o que invade estructuras cercanas.</a:t>
            </a:r>
          </a:p>
          <a:p>
            <a:pPr marL="742950" lvl="1" indent="-285750">
              <a:buFont typeface="Arial" panose="020B0604020202020204" pitchFamily="34" charset="0"/>
              <a:buChar char="•"/>
            </a:pPr>
            <a:r>
              <a:rPr lang="es-MX" b="1" dirty="0"/>
              <a:t>T4:</a:t>
            </a:r>
            <a:r>
              <a:rPr lang="es-MX" dirty="0"/>
              <a:t> Tumor &gt; 7 cm o que invade estructuras mayores (corazón, tráquea, etc.).</a:t>
            </a:r>
          </a:p>
          <a:p>
            <a:endParaRPr lang="es-MX" dirty="0"/>
          </a:p>
        </p:txBody>
      </p:sp>
    </p:spTree>
    <p:extLst>
      <p:ext uri="{BB962C8B-B14F-4D97-AF65-F5344CB8AC3E}">
        <p14:creationId xmlns:p14="http://schemas.microsoft.com/office/powerpoint/2010/main" val="244628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72922-E542-F634-0747-33EC22E4778F}"/>
              </a:ext>
            </a:extLst>
          </p:cNvPr>
          <p:cNvSpPr>
            <a:spLocks noGrp="1"/>
          </p:cNvSpPr>
          <p:nvPr>
            <p:ph type="title"/>
          </p:nvPr>
        </p:nvSpPr>
        <p:spPr>
          <a:xfrm>
            <a:off x="684212" y="288556"/>
            <a:ext cx="8534400" cy="1507067"/>
          </a:xfrm>
        </p:spPr>
        <p:txBody>
          <a:bodyPr/>
          <a:lstStyle/>
          <a:p>
            <a:r>
              <a:rPr lang="es-MX" sz="3600" dirty="0">
                <a:latin typeface="Times New Roman" panose="02020603050405020304" pitchFamily="18" charset="0"/>
                <a:cs typeface="Times New Roman" panose="02020603050405020304" pitchFamily="18" charset="0"/>
              </a:rPr>
              <a:t>CATEGORIA POR ESTADIO TUMORAL</a:t>
            </a:r>
            <a:endParaRPr lang="es-MX" dirty="0"/>
          </a:p>
        </p:txBody>
      </p:sp>
      <p:sp>
        <p:nvSpPr>
          <p:cNvPr id="3" name="Marcador de contenido 2">
            <a:extLst>
              <a:ext uri="{FF2B5EF4-FFF2-40B4-BE49-F238E27FC236}">
                <a16:creationId xmlns:a16="http://schemas.microsoft.com/office/drawing/2014/main" id="{C4442C87-B954-A013-4F17-50F01A424C8A}"/>
              </a:ext>
            </a:extLst>
          </p:cNvPr>
          <p:cNvSpPr>
            <a:spLocks noGrp="1"/>
          </p:cNvSpPr>
          <p:nvPr>
            <p:ph idx="1"/>
          </p:nvPr>
        </p:nvSpPr>
        <p:spPr>
          <a:xfrm>
            <a:off x="684212" y="2523930"/>
            <a:ext cx="8534400" cy="3615267"/>
          </a:xfrm>
        </p:spPr>
        <p:txBody>
          <a:bodyPr>
            <a:normAutofit/>
          </a:bodyPr>
          <a:lstStyle/>
          <a:p>
            <a:pPr>
              <a:buFont typeface="Arial" panose="020B0604020202020204" pitchFamily="34" charset="0"/>
              <a:buChar char="•"/>
            </a:pPr>
            <a:r>
              <a:rPr lang="es-MX" b="1" dirty="0"/>
              <a:t>N (Nódulo linfático):</a:t>
            </a:r>
            <a:r>
              <a:rPr lang="es-MX" dirty="0"/>
              <a:t> Describe la afectación de los ganglios linfáticos:</a:t>
            </a:r>
          </a:p>
          <a:p>
            <a:pPr marL="742950" lvl="1" indent="-285750">
              <a:buFont typeface="Arial" panose="020B0604020202020204" pitchFamily="34" charset="0"/>
              <a:buChar char="•"/>
            </a:pPr>
            <a:r>
              <a:rPr lang="es-MX" b="1" dirty="0"/>
              <a:t>N0:</a:t>
            </a:r>
            <a:r>
              <a:rPr lang="es-MX" dirty="0"/>
              <a:t> Sin afectación de ganglios linfáticos.</a:t>
            </a:r>
          </a:p>
          <a:p>
            <a:pPr marL="742950" lvl="1" indent="-285750">
              <a:buFont typeface="Arial" panose="020B0604020202020204" pitchFamily="34" charset="0"/>
              <a:buChar char="•"/>
            </a:pPr>
            <a:r>
              <a:rPr lang="es-MX" b="1" dirty="0"/>
              <a:t>N1:</a:t>
            </a:r>
            <a:r>
              <a:rPr lang="es-MX" dirty="0"/>
              <a:t> Afectación de ganglios linfáticos intrapulmonares o hiliares (mismo lado).</a:t>
            </a:r>
          </a:p>
          <a:p>
            <a:pPr marL="742950" lvl="1" indent="-285750">
              <a:buFont typeface="Arial" panose="020B0604020202020204" pitchFamily="34" charset="0"/>
              <a:buChar char="•"/>
            </a:pPr>
            <a:r>
              <a:rPr lang="es-MX" b="1" dirty="0"/>
              <a:t>N2:</a:t>
            </a:r>
            <a:r>
              <a:rPr lang="es-MX" dirty="0"/>
              <a:t> Afectación de ganglios linfáticos mediastínicos ipsilaterales.</a:t>
            </a:r>
          </a:p>
          <a:p>
            <a:pPr marL="742950" lvl="1" indent="-285750">
              <a:buFont typeface="Arial" panose="020B0604020202020204" pitchFamily="34" charset="0"/>
              <a:buChar char="•"/>
            </a:pPr>
            <a:r>
              <a:rPr lang="es-MX" b="1" dirty="0"/>
              <a:t>N3:</a:t>
            </a:r>
            <a:r>
              <a:rPr lang="es-MX" dirty="0"/>
              <a:t> Afectación de ganglios linfáticos contralaterales o en áreas más distantes.</a:t>
            </a:r>
          </a:p>
          <a:p>
            <a:endParaRPr lang="es-MX" dirty="0"/>
          </a:p>
        </p:txBody>
      </p:sp>
    </p:spTree>
    <p:extLst>
      <p:ext uri="{BB962C8B-B14F-4D97-AF65-F5344CB8AC3E}">
        <p14:creationId xmlns:p14="http://schemas.microsoft.com/office/powerpoint/2010/main" val="17805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02186-838B-5D4E-04E0-C65DADCA57AD}"/>
              </a:ext>
            </a:extLst>
          </p:cNvPr>
          <p:cNvSpPr>
            <a:spLocks noGrp="1"/>
          </p:cNvSpPr>
          <p:nvPr>
            <p:ph type="title"/>
          </p:nvPr>
        </p:nvSpPr>
        <p:spPr>
          <a:xfrm>
            <a:off x="684212" y="251234"/>
            <a:ext cx="8534400" cy="1507067"/>
          </a:xfrm>
        </p:spPr>
        <p:txBody>
          <a:bodyPr/>
          <a:lstStyle/>
          <a:p>
            <a:r>
              <a:rPr lang="es-MX" sz="3600" dirty="0">
                <a:latin typeface="Times New Roman" panose="02020603050405020304" pitchFamily="18" charset="0"/>
                <a:cs typeface="Times New Roman" panose="02020603050405020304" pitchFamily="18" charset="0"/>
              </a:rPr>
              <a:t>CATEGORIA POR ESTADIO TUMORAL</a:t>
            </a:r>
            <a:endParaRPr lang="es-MX" dirty="0"/>
          </a:p>
        </p:txBody>
      </p:sp>
      <p:sp>
        <p:nvSpPr>
          <p:cNvPr id="3" name="Marcador de contenido 2">
            <a:extLst>
              <a:ext uri="{FF2B5EF4-FFF2-40B4-BE49-F238E27FC236}">
                <a16:creationId xmlns:a16="http://schemas.microsoft.com/office/drawing/2014/main" id="{33A965C8-3C2D-946A-FBE7-AFADB7B8CBF2}"/>
              </a:ext>
            </a:extLst>
          </p:cNvPr>
          <p:cNvSpPr>
            <a:spLocks noGrp="1"/>
          </p:cNvSpPr>
          <p:nvPr>
            <p:ph idx="1"/>
          </p:nvPr>
        </p:nvSpPr>
        <p:spPr>
          <a:xfrm>
            <a:off x="768187" y="2402633"/>
            <a:ext cx="8534400" cy="3615267"/>
          </a:xfrm>
        </p:spPr>
        <p:txBody>
          <a:bodyPr/>
          <a:lstStyle/>
          <a:p>
            <a:pPr>
              <a:buFont typeface="Arial" panose="020B0604020202020204" pitchFamily="34" charset="0"/>
              <a:buChar char="•"/>
            </a:pPr>
            <a:r>
              <a:rPr lang="es-MX" b="1" dirty="0"/>
              <a:t>M (Metástasis):</a:t>
            </a:r>
            <a:r>
              <a:rPr lang="es-MX" dirty="0"/>
              <a:t> Describe la presencia de metástasis a distancia:</a:t>
            </a:r>
          </a:p>
          <a:p>
            <a:pPr marL="742950" lvl="1" indent="-285750">
              <a:buFont typeface="Arial" panose="020B0604020202020204" pitchFamily="34" charset="0"/>
              <a:buChar char="•"/>
            </a:pPr>
            <a:r>
              <a:rPr lang="es-MX" b="1" dirty="0"/>
              <a:t>M0:</a:t>
            </a:r>
            <a:r>
              <a:rPr lang="es-MX" dirty="0"/>
              <a:t> Sin metástasis a distancia.</a:t>
            </a:r>
          </a:p>
          <a:p>
            <a:pPr marL="742950" lvl="1" indent="-285750">
              <a:buFont typeface="Arial" panose="020B0604020202020204" pitchFamily="34" charset="0"/>
              <a:buChar char="•"/>
            </a:pPr>
            <a:r>
              <a:rPr lang="es-MX" b="1" dirty="0"/>
              <a:t>M1a:</a:t>
            </a:r>
            <a:r>
              <a:rPr lang="es-MX" dirty="0"/>
              <a:t> Metástasis en el pulmón opuesto o en el espacio pleural.</a:t>
            </a:r>
          </a:p>
          <a:p>
            <a:pPr marL="742950" lvl="1" indent="-285750">
              <a:buFont typeface="Arial" panose="020B0604020202020204" pitchFamily="34" charset="0"/>
              <a:buChar char="•"/>
            </a:pPr>
            <a:r>
              <a:rPr lang="es-MX" b="1" dirty="0"/>
              <a:t>M1b:</a:t>
            </a:r>
            <a:r>
              <a:rPr lang="es-MX" dirty="0"/>
              <a:t> Una sola metástasis en un órgano distante.</a:t>
            </a:r>
          </a:p>
          <a:p>
            <a:pPr marL="742950" lvl="1" indent="-285750">
              <a:buFont typeface="Arial" panose="020B0604020202020204" pitchFamily="34" charset="0"/>
              <a:buChar char="•"/>
            </a:pPr>
            <a:r>
              <a:rPr lang="es-MX" b="1" dirty="0"/>
              <a:t>M1c:</a:t>
            </a:r>
            <a:r>
              <a:rPr lang="es-MX" dirty="0"/>
              <a:t> Múltiples metástasis en uno o varios órganos distantes.</a:t>
            </a:r>
          </a:p>
          <a:p>
            <a:endParaRPr lang="es-MX" dirty="0"/>
          </a:p>
        </p:txBody>
      </p:sp>
    </p:spTree>
    <p:extLst>
      <p:ext uri="{BB962C8B-B14F-4D97-AF65-F5344CB8AC3E}">
        <p14:creationId xmlns:p14="http://schemas.microsoft.com/office/powerpoint/2010/main" val="2754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0824C-D672-6CCC-8DFC-2944D31899BE}"/>
              </a:ext>
            </a:extLst>
          </p:cNvPr>
          <p:cNvSpPr>
            <a:spLocks noGrp="1"/>
          </p:cNvSpPr>
          <p:nvPr>
            <p:ph type="title"/>
          </p:nvPr>
        </p:nvSpPr>
        <p:spPr>
          <a:xfrm>
            <a:off x="684212" y="419185"/>
            <a:ext cx="8534400" cy="1507067"/>
          </a:xfrm>
        </p:spPr>
        <p:txBody>
          <a:bodyPr>
            <a:normAutofit/>
          </a:bodyPr>
          <a:lstStyle/>
          <a:p>
            <a:r>
              <a:rPr lang="es-MX" sz="4000" dirty="0">
                <a:latin typeface="Times New Roman" panose="02020603050405020304" pitchFamily="18" charset="0"/>
                <a:cs typeface="Times New Roman" panose="02020603050405020304" pitchFamily="18" charset="0"/>
              </a:rPr>
              <a:t>TAREA N0.- 4</a:t>
            </a:r>
          </a:p>
        </p:txBody>
      </p:sp>
      <p:sp>
        <p:nvSpPr>
          <p:cNvPr id="3" name="Marcador de contenido 2">
            <a:extLst>
              <a:ext uri="{FF2B5EF4-FFF2-40B4-BE49-F238E27FC236}">
                <a16:creationId xmlns:a16="http://schemas.microsoft.com/office/drawing/2014/main" id="{656FB63A-A8B5-89B0-E46E-DE02DE94AB59}"/>
              </a:ext>
            </a:extLst>
          </p:cNvPr>
          <p:cNvSpPr>
            <a:spLocks noGrp="1"/>
          </p:cNvSpPr>
          <p:nvPr>
            <p:ph idx="1"/>
          </p:nvPr>
        </p:nvSpPr>
        <p:spPr>
          <a:xfrm>
            <a:off x="684212" y="2477277"/>
            <a:ext cx="8534400" cy="3615267"/>
          </a:xfrm>
        </p:spPr>
        <p:txBody>
          <a:bodyPr>
            <a:normAutofit/>
          </a:bodyPr>
          <a:lstStyle/>
          <a:p>
            <a:r>
              <a:rPr lang="es-MX" sz="2800" dirty="0">
                <a:latin typeface="Times New Roman" panose="02020603050405020304" pitchFamily="18" charset="0"/>
                <a:cs typeface="Times New Roman" panose="02020603050405020304" pitchFamily="18" charset="0"/>
              </a:rPr>
              <a:t>REALICE EL CUADRO DE LA CLACIFICACION POR ESTADIOS TUMORALES UNA VES DOMINADA CADA UNA DE ESTAS CATEGORIAS, PARA ELLO HEMOS DEJADO EN APUNTES COMPLEMETARIOS UNA AYUDA GRAFICA. </a:t>
            </a:r>
          </a:p>
        </p:txBody>
      </p:sp>
    </p:spTree>
    <p:extLst>
      <p:ext uri="{BB962C8B-B14F-4D97-AF65-F5344CB8AC3E}">
        <p14:creationId xmlns:p14="http://schemas.microsoft.com/office/powerpoint/2010/main" val="246757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Autofit/>
          </a:bodyPr>
          <a:lstStyle/>
          <a:p>
            <a:r>
              <a:rPr lang="es-ES" sz="4000" b="1" dirty="0">
                <a:latin typeface="Times New Roman" panose="02020603050405020304" pitchFamily="18" charset="0"/>
                <a:cs typeface="Times New Roman" panose="02020603050405020304" pitchFamily="18" charset="0"/>
              </a:rPr>
              <a:t>Tratamientos Actuales del Cáncer de Pulmón</a:t>
            </a:r>
            <a:br>
              <a:rPr lang="es-ES" sz="4000" b="1" dirty="0">
                <a:latin typeface="Times New Roman" panose="02020603050405020304" pitchFamily="18" charset="0"/>
                <a:cs typeface="Times New Roman" panose="02020603050405020304" pitchFamily="18" charset="0"/>
              </a:rPr>
            </a:br>
            <a:endParaRPr lang="es-EC"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758857" y="2320145"/>
            <a:ext cx="11043962" cy="4177747"/>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Quimioterapia:</a:t>
            </a:r>
            <a:endParaRPr lang="es-ES" sz="2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Uso de fármacos para destruir las células cancerosas.</a:t>
            </a: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Puede administrarse antes (neoadyuvante) o después (adyuvante) de la cirugía.</a:t>
            </a: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Común en cáncer de pulmón de células pequeñas y como segunda línea en otros tipos.</a:t>
            </a:r>
          </a:p>
          <a:p>
            <a:pPr marL="0" indent="0">
              <a:buNone/>
            </a:pPr>
            <a:r>
              <a:rPr lang="es-ES" sz="2400" b="1" dirty="0">
                <a:latin typeface="Times New Roman" panose="02020603050405020304" pitchFamily="18" charset="0"/>
                <a:cs typeface="Times New Roman" panose="02020603050405020304" pitchFamily="18" charset="0"/>
              </a:rPr>
              <a:t>Radioterapia:</a:t>
            </a:r>
            <a:endParaRPr lang="es-ES" sz="2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Uso de radiación de alta energía para matar o reducir los tumores.</a:t>
            </a: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Puede ser curativa, paliativa, o adyuvante a la cirugía.</a:t>
            </a:r>
          </a:p>
          <a:p>
            <a:pPr lvl="1">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Técnicas avanzadas como la radioterapia estereotáctica ofrecen mayor precisión.</a:t>
            </a:r>
          </a:p>
          <a:p>
            <a:pPr marL="0" indent="0">
              <a:buNone/>
            </a:pPr>
            <a:endParaRPr lang="es-EC" dirty="0"/>
          </a:p>
        </p:txBody>
      </p:sp>
    </p:spTree>
    <p:extLst>
      <p:ext uri="{BB962C8B-B14F-4D97-AF65-F5344CB8AC3E}">
        <p14:creationId xmlns:p14="http://schemas.microsoft.com/office/powerpoint/2010/main" val="135014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361185"/>
            <a:ext cx="8534400" cy="1448903"/>
          </a:xfrm>
        </p:spPr>
        <p:txBody>
          <a:bodyPr>
            <a:noAutofit/>
          </a:bodyPr>
          <a:lstStyle/>
          <a:p>
            <a:r>
              <a:rPr lang="es-ES" sz="4000" b="1" dirty="0">
                <a:latin typeface="Times New Roman" panose="02020603050405020304" pitchFamily="18" charset="0"/>
                <a:cs typeface="Times New Roman" panose="02020603050405020304" pitchFamily="18" charset="0"/>
              </a:rPr>
              <a:t>Tratamientos Actuales del Cáncer de Pulmón</a:t>
            </a:r>
            <a:br>
              <a:rPr lang="es-ES" sz="4000" b="1" dirty="0">
                <a:latin typeface="Times New Roman" panose="02020603050405020304" pitchFamily="18" charset="0"/>
                <a:cs typeface="Times New Roman" panose="02020603050405020304" pitchFamily="18" charset="0"/>
              </a:rPr>
            </a:br>
            <a:endParaRPr lang="es-EC"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fontScale="40000" lnSpcReduction="20000"/>
          </a:bodyPr>
          <a:lstStyle/>
          <a:p>
            <a:pPr marL="0" indent="0">
              <a:buNone/>
            </a:pPr>
            <a:endParaRPr lang="es-ES" b="1" dirty="0"/>
          </a:p>
          <a:p>
            <a:pPr marL="0" indent="0">
              <a:buNone/>
            </a:pPr>
            <a:r>
              <a:rPr lang="es-ES" sz="5000" b="1" dirty="0">
                <a:latin typeface="Times New Roman" panose="02020603050405020304" pitchFamily="18" charset="0"/>
                <a:cs typeface="Times New Roman" panose="02020603050405020304" pitchFamily="18" charset="0"/>
              </a:rPr>
              <a:t>Cirugía:</a:t>
            </a:r>
            <a:endParaRPr lang="es-ES" sz="5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Resección del tumor y tejido circundante.</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Opciones incluyen lobectomía, segmentectomía, </a:t>
            </a:r>
            <a:r>
              <a:rPr lang="es-ES" sz="5000" dirty="0" err="1">
                <a:latin typeface="Times New Roman" panose="02020603050405020304" pitchFamily="18" charset="0"/>
                <a:cs typeface="Times New Roman" panose="02020603050405020304" pitchFamily="18" charset="0"/>
              </a:rPr>
              <a:t>neumectomía</a:t>
            </a:r>
            <a:r>
              <a:rPr lang="es-ES" sz="50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Principalmente para cáncer no metastásico.</a:t>
            </a:r>
          </a:p>
          <a:p>
            <a:pPr marL="0" indent="0">
              <a:buNone/>
            </a:pPr>
            <a:r>
              <a:rPr lang="es-ES" sz="5000" b="1" dirty="0">
                <a:latin typeface="Times New Roman" panose="02020603050405020304" pitchFamily="18" charset="0"/>
                <a:cs typeface="Times New Roman" panose="02020603050405020304" pitchFamily="18" charset="0"/>
              </a:rPr>
              <a:t>Terapias Dirigidas:</a:t>
            </a:r>
            <a:endParaRPr lang="es-ES" sz="5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Fármacos diseñados para atacar específicamente las anomalías moleculares del cáncer.</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Ejemplos incluyen inhibidores de EGFR, ALK, ROS1.</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Eficaces en pacientes con alteraciones genéticas específicas.</a:t>
            </a:r>
          </a:p>
          <a:p>
            <a:pPr marL="0" indent="0">
              <a:buNone/>
            </a:pPr>
            <a:r>
              <a:rPr lang="es-ES" sz="5000" b="1" dirty="0">
                <a:latin typeface="Times New Roman" panose="02020603050405020304" pitchFamily="18" charset="0"/>
                <a:cs typeface="Times New Roman" panose="02020603050405020304" pitchFamily="18" charset="0"/>
              </a:rPr>
              <a:t>Inmunoterapia:</a:t>
            </a:r>
            <a:endParaRPr lang="es-ES" sz="5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Estimula el sistema inmunitario para que reconozca y combata las células cancerosas.</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Inhibidores de puntos de control como </a:t>
            </a:r>
            <a:r>
              <a:rPr lang="es-ES" sz="5000" dirty="0" err="1">
                <a:latin typeface="Times New Roman" panose="02020603050405020304" pitchFamily="18" charset="0"/>
                <a:cs typeface="Times New Roman" panose="02020603050405020304" pitchFamily="18" charset="0"/>
              </a:rPr>
              <a:t>pembrolizumab</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nivolumab</a:t>
            </a:r>
            <a:r>
              <a:rPr lang="es-ES" sz="50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s-ES" sz="5000" dirty="0">
                <a:latin typeface="Times New Roman" panose="02020603050405020304" pitchFamily="18" charset="0"/>
                <a:cs typeface="Times New Roman" panose="02020603050405020304" pitchFamily="18" charset="0"/>
              </a:rPr>
              <a:t>Utilizados en ciertos tipos de cáncer de pulmón avanzado.</a:t>
            </a:r>
          </a:p>
          <a:p>
            <a:pPr marL="0" indent="0">
              <a:buNone/>
            </a:pPr>
            <a:endParaRPr lang="es-EC" dirty="0"/>
          </a:p>
        </p:txBody>
      </p:sp>
    </p:spTree>
    <p:extLst>
      <p:ext uri="{BB962C8B-B14F-4D97-AF65-F5344CB8AC3E}">
        <p14:creationId xmlns:p14="http://schemas.microsoft.com/office/powerpoint/2010/main" val="74651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89CC5-D726-3FC6-0766-066DEE284C94}"/>
              </a:ext>
            </a:extLst>
          </p:cNvPr>
          <p:cNvSpPr>
            <a:spLocks noGrp="1"/>
          </p:cNvSpPr>
          <p:nvPr>
            <p:ph type="title"/>
          </p:nvPr>
        </p:nvSpPr>
        <p:spPr>
          <a:xfrm>
            <a:off x="684212" y="167258"/>
            <a:ext cx="8534400" cy="1507067"/>
          </a:xfrm>
        </p:spPr>
        <p:txBody>
          <a:bodyPr>
            <a:normAutofit/>
          </a:bodyPr>
          <a:lstStyle/>
          <a:p>
            <a:r>
              <a:rPr lang="es-EC" sz="4000" dirty="0">
                <a:latin typeface="Times New Roman" panose="02020603050405020304" pitchFamily="18" charset="0"/>
                <a:cs typeface="Times New Roman" panose="02020603050405020304" pitchFamily="18" charset="0"/>
              </a:rPr>
              <a:t>Introducción</a:t>
            </a:r>
            <a:endParaRPr lang="es-MX"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C22A8108-B86B-005F-9D02-4E6B46EF17A9}"/>
              </a:ext>
            </a:extLst>
          </p:cNvPr>
          <p:cNvSpPr>
            <a:spLocks noGrp="1"/>
          </p:cNvSpPr>
          <p:nvPr>
            <p:ph idx="1"/>
          </p:nvPr>
        </p:nvSpPr>
        <p:spPr>
          <a:xfrm>
            <a:off x="684212" y="1917442"/>
            <a:ext cx="8534400" cy="3615612"/>
          </a:xfrm>
        </p:spPr>
        <p:txBody>
          <a:bodyPr>
            <a:normAutofit/>
          </a:bodyPr>
          <a:lstStyle/>
          <a:p>
            <a:r>
              <a:rPr lang="es-MX" sz="2800" dirty="0">
                <a:latin typeface="Times New Roman" panose="02020603050405020304" pitchFamily="18" charset="0"/>
                <a:cs typeface="Times New Roman" panose="02020603050405020304" pitchFamily="18" charset="0"/>
              </a:rPr>
              <a:t>Existen dos tipos principales, el cáncer de pulmón de células no pequeñas (CPCNP) y el de células pequeñas (CPCP), cada uno con comportamientos y opciones de tratamiento distintos. </a:t>
            </a:r>
          </a:p>
        </p:txBody>
      </p:sp>
    </p:spTree>
    <p:extLst>
      <p:ext uri="{BB962C8B-B14F-4D97-AF65-F5344CB8AC3E}">
        <p14:creationId xmlns:p14="http://schemas.microsoft.com/office/powerpoint/2010/main" val="86953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824171" y="445566"/>
            <a:ext cx="8534400" cy="1448903"/>
          </a:xfrm>
        </p:spPr>
        <p:txBody>
          <a:bodyPr>
            <a:noAutofit/>
          </a:bodyPr>
          <a:lstStyle/>
          <a:p>
            <a:r>
              <a:rPr lang="es-ES" sz="2800" b="1" dirty="0">
                <a:latin typeface="Times New Roman" panose="02020603050405020304" pitchFamily="18" charset="0"/>
                <a:cs typeface="Times New Roman" panose="02020603050405020304" pitchFamily="18" charset="0"/>
              </a:rPr>
              <a:t>Tratamientos basados en la biología molecular  del Cáncer de Pulmón teniendo</a:t>
            </a:r>
            <a:br>
              <a:rPr lang="es-ES" sz="2800" b="1"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Inhibidores de EGFR:</a:t>
            </a:r>
            <a:endParaRPr lang="es-ES" sz="2400" dirty="0">
              <a:latin typeface="Times New Roman" panose="02020603050405020304" pitchFamily="18" charset="0"/>
              <a:cs typeface="Times New Roman" panose="02020603050405020304" pitchFamily="18" charset="0"/>
            </a:endParaRPr>
          </a:p>
          <a:p>
            <a:pPr lvl="1"/>
            <a:r>
              <a:rPr lang="es-ES" sz="2400" b="1" dirty="0" err="1">
                <a:latin typeface="Times New Roman" panose="02020603050405020304" pitchFamily="18" charset="0"/>
                <a:cs typeface="Times New Roman" panose="02020603050405020304" pitchFamily="18" charset="0"/>
              </a:rPr>
              <a:t>Osimertinib</a:t>
            </a:r>
            <a:r>
              <a:rPr lang="es-ES" sz="2400" b="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 Utilizado en pacientes con mutaciones EGFR T790M.</a:t>
            </a:r>
          </a:p>
          <a:p>
            <a:pPr lvl="1"/>
            <a:r>
              <a:rPr lang="es-ES" sz="2400" b="1" dirty="0" err="1">
                <a:latin typeface="Times New Roman" panose="02020603050405020304" pitchFamily="18" charset="0"/>
                <a:cs typeface="Times New Roman" panose="02020603050405020304" pitchFamily="18" charset="0"/>
              </a:rPr>
              <a:t>Erlotinib</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Gefitinib</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Afatinib</a:t>
            </a:r>
            <a:r>
              <a:rPr lang="es-ES" sz="2400" b="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 Para pacientes con mutaciones de activación de EGFR.</a:t>
            </a:r>
          </a:p>
          <a:p>
            <a:pPr marL="0" indent="0">
              <a:buNone/>
            </a:pPr>
            <a:r>
              <a:rPr lang="es-ES" sz="2400" b="1" dirty="0">
                <a:latin typeface="Times New Roman" panose="02020603050405020304" pitchFamily="18" charset="0"/>
                <a:cs typeface="Times New Roman" panose="02020603050405020304" pitchFamily="18" charset="0"/>
              </a:rPr>
              <a:t>Inhibidores de ALK:</a:t>
            </a:r>
            <a:endParaRPr lang="es-ES" sz="2400" dirty="0">
              <a:latin typeface="Times New Roman" panose="02020603050405020304" pitchFamily="18" charset="0"/>
              <a:cs typeface="Times New Roman" panose="02020603050405020304" pitchFamily="18" charset="0"/>
            </a:endParaRPr>
          </a:p>
          <a:p>
            <a:pPr lvl="1"/>
            <a:r>
              <a:rPr lang="es-ES" sz="2400" b="1" dirty="0" err="1">
                <a:latin typeface="Times New Roman" panose="02020603050405020304" pitchFamily="18" charset="0"/>
                <a:cs typeface="Times New Roman" panose="02020603050405020304" pitchFamily="18" charset="0"/>
              </a:rPr>
              <a:t>Crizotinib</a:t>
            </a:r>
            <a:r>
              <a:rPr lang="es-ES" sz="2400" b="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 El primer inhibidor de ALK aprobado.</a:t>
            </a:r>
          </a:p>
          <a:p>
            <a:pPr lvl="1"/>
            <a:r>
              <a:rPr lang="es-ES" sz="2400" b="1" dirty="0" err="1">
                <a:latin typeface="Times New Roman" panose="02020603050405020304" pitchFamily="18" charset="0"/>
                <a:cs typeface="Times New Roman" panose="02020603050405020304" pitchFamily="18" charset="0"/>
              </a:rPr>
              <a:t>Ceritinib</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Alectinib</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Brigatinib</a:t>
            </a:r>
            <a:r>
              <a:rPr lang="es-ES" sz="2400" b="1" dirty="0">
                <a:latin typeface="Times New Roman" panose="02020603050405020304" pitchFamily="18" charset="0"/>
                <a:cs typeface="Times New Roman" panose="02020603050405020304" pitchFamily="18" charset="0"/>
              </a:rPr>
              <a:t>:</a:t>
            </a:r>
            <a:r>
              <a:rPr lang="es-ES" sz="2400" dirty="0">
                <a:latin typeface="Times New Roman" panose="02020603050405020304" pitchFamily="18" charset="0"/>
                <a:cs typeface="Times New Roman" panose="02020603050405020304" pitchFamily="18" charset="0"/>
              </a:rPr>
              <a:t> Más efectivos y con menos efectos secundarios que </a:t>
            </a:r>
            <a:r>
              <a:rPr lang="es-ES" sz="2400" dirty="0" err="1">
                <a:latin typeface="Times New Roman" panose="02020603050405020304" pitchFamily="18" charset="0"/>
                <a:cs typeface="Times New Roman" panose="02020603050405020304" pitchFamily="18" charset="0"/>
              </a:rPr>
              <a:t>crizotinib</a:t>
            </a:r>
            <a:r>
              <a:rPr lang="es-ES" sz="2400" dirty="0">
                <a:latin typeface="Times New Roman" panose="02020603050405020304" pitchFamily="18" charset="0"/>
                <a:cs typeface="Times New Roman" panose="02020603050405020304" pitchFamily="18" charset="0"/>
              </a:rPr>
              <a:t>.</a:t>
            </a:r>
          </a:p>
          <a:p>
            <a:endParaRPr lang="es-ES" dirty="0"/>
          </a:p>
          <a:p>
            <a:pPr marL="0" indent="0">
              <a:buNone/>
            </a:pPr>
            <a:endParaRPr lang="es-ES" b="1" dirty="0"/>
          </a:p>
          <a:p>
            <a:pPr marL="0" indent="0">
              <a:buNone/>
            </a:pPr>
            <a:endParaRPr lang="es-EC" dirty="0"/>
          </a:p>
        </p:txBody>
      </p:sp>
    </p:spTree>
    <p:extLst>
      <p:ext uri="{BB962C8B-B14F-4D97-AF65-F5344CB8AC3E}">
        <p14:creationId xmlns:p14="http://schemas.microsoft.com/office/powerpoint/2010/main" val="422001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fontScale="90000"/>
          </a:bodyPr>
          <a:lstStyle/>
          <a:p>
            <a:r>
              <a:rPr lang="es-ES" sz="3600" b="1" dirty="0">
                <a:latin typeface="Times New Roman" panose="02020603050405020304" pitchFamily="18" charset="0"/>
                <a:cs typeface="Times New Roman" panose="02020603050405020304" pitchFamily="18" charset="0"/>
              </a:rPr>
              <a:t>Tratamientos basados en la biología molecular  del Cáncer de Pulmón teniendo</a:t>
            </a:r>
            <a:br>
              <a:rPr lang="es-ES" sz="3600" b="1" dirty="0">
                <a:latin typeface="Times New Roman" panose="02020603050405020304" pitchFamily="18"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a:bodyPr>
          <a:lstStyle/>
          <a:p>
            <a:pPr marL="0" indent="0">
              <a:buNone/>
            </a:pPr>
            <a:endParaRPr lang="es-ES" dirty="0"/>
          </a:p>
          <a:p>
            <a:pPr marL="0" indent="0">
              <a:buNone/>
            </a:pPr>
            <a:endParaRPr lang="es-ES" b="1" dirty="0"/>
          </a:p>
          <a:p>
            <a:pPr marL="0" indent="0">
              <a:buNone/>
            </a:pPr>
            <a:r>
              <a:rPr lang="es-ES" b="1" dirty="0"/>
              <a:t>Inhibidores de ROS1:</a:t>
            </a:r>
            <a:endParaRPr lang="es-ES" dirty="0"/>
          </a:p>
          <a:p>
            <a:pPr lvl="1"/>
            <a:r>
              <a:rPr lang="es-ES" sz="2000" b="1" dirty="0" err="1"/>
              <a:t>Crizotinib</a:t>
            </a:r>
            <a:r>
              <a:rPr lang="es-ES" sz="2000" b="1" dirty="0"/>
              <a:t> y </a:t>
            </a:r>
            <a:r>
              <a:rPr lang="es-ES" sz="2000" b="1" dirty="0" err="1"/>
              <a:t>Entrectinib</a:t>
            </a:r>
            <a:r>
              <a:rPr lang="es-ES" sz="2000" b="1" dirty="0"/>
              <a:t>:</a:t>
            </a:r>
            <a:r>
              <a:rPr lang="es-ES" sz="2000" dirty="0"/>
              <a:t> Efectivos en cánceres de pulmón con reordenaciones de ROS1.</a:t>
            </a:r>
          </a:p>
          <a:p>
            <a:pPr marL="0" indent="0">
              <a:buNone/>
            </a:pPr>
            <a:r>
              <a:rPr lang="es-ES" b="1" dirty="0"/>
              <a:t>Inhibidores de BRAF:</a:t>
            </a:r>
            <a:endParaRPr lang="es-ES" dirty="0"/>
          </a:p>
          <a:p>
            <a:pPr lvl="1"/>
            <a:r>
              <a:rPr lang="es-ES" sz="2000" b="1" dirty="0" err="1"/>
              <a:t>Dabrafenib</a:t>
            </a:r>
            <a:r>
              <a:rPr lang="es-ES" sz="2000" b="1" dirty="0"/>
              <a:t> en combinación con </a:t>
            </a:r>
            <a:r>
              <a:rPr lang="es-ES" sz="2000" b="1" dirty="0" err="1"/>
              <a:t>Trametinib</a:t>
            </a:r>
            <a:r>
              <a:rPr lang="es-ES" sz="2000" b="1" dirty="0"/>
              <a:t>:</a:t>
            </a:r>
            <a:r>
              <a:rPr lang="es-ES" sz="2000" dirty="0"/>
              <a:t> Para pacientes con mutaciones BRAF V600E.</a:t>
            </a:r>
          </a:p>
          <a:p>
            <a:pPr marL="0" indent="0">
              <a:buNone/>
            </a:pPr>
            <a:r>
              <a:rPr lang="es-ES" b="1" dirty="0"/>
              <a:t>Inhibidores de MET:</a:t>
            </a:r>
            <a:endParaRPr lang="es-ES" dirty="0"/>
          </a:p>
          <a:p>
            <a:pPr lvl="1"/>
            <a:r>
              <a:rPr lang="es-ES" sz="2000" b="1" dirty="0" err="1"/>
              <a:t>Capmatinib</a:t>
            </a:r>
            <a:r>
              <a:rPr lang="es-ES" sz="2000" b="1" dirty="0"/>
              <a:t> y </a:t>
            </a:r>
            <a:r>
              <a:rPr lang="es-ES" sz="2000" b="1" dirty="0" err="1"/>
              <a:t>Tepotinib</a:t>
            </a:r>
            <a:r>
              <a:rPr lang="es-ES" sz="2000" b="1" dirty="0"/>
              <a:t>:</a:t>
            </a:r>
            <a:r>
              <a:rPr lang="es-ES" sz="2000" dirty="0"/>
              <a:t> Aprobados para cánceres de pulmón con alteraciones MET.</a:t>
            </a:r>
          </a:p>
        </p:txBody>
      </p:sp>
    </p:spTree>
    <p:extLst>
      <p:ext uri="{BB962C8B-B14F-4D97-AF65-F5344CB8AC3E}">
        <p14:creationId xmlns:p14="http://schemas.microsoft.com/office/powerpoint/2010/main" val="94275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fontScale="90000"/>
          </a:bodyPr>
          <a:lstStyle/>
          <a:p>
            <a:r>
              <a:rPr lang="es-ES" sz="3600" b="1" dirty="0">
                <a:latin typeface="Times New Roman" panose="02020603050405020304" pitchFamily="18" charset="0"/>
                <a:cs typeface="Times New Roman" panose="02020603050405020304" pitchFamily="18" charset="0"/>
              </a:rPr>
              <a:t>Tratamientos basados en la biología molecular  del Cáncer de Pulmón teniendo</a:t>
            </a:r>
            <a:br>
              <a:rPr lang="es-ES" sz="3600" b="1" dirty="0">
                <a:latin typeface="Times New Roman" panose="02020603050405020304" pitchFamily="18" charset="0"/>
                <a:cs typeface="Times New Roman" panose="02020603050405020304" pitchFamily="18" charset="0"/>
              </a:rPr>
            </a:br>
            <a:br>
              <a:rPr lang="es-ES" b="1" dirty="0"/>
            </a:br>
            <a:endParaRPr lang="es-EC" dirty="0"/>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fontScale="92500"/>
          </a:bodyPr>
          <a:lstStyle/>
          <a:p>
            <a:pPr marL="0" indent="0">
              <a:buNone/>
            </a:pPr>
            <a:endParaRPr lang="es-ES" dirty="0"/>
          </a:p>
          <a:p>
            <a:pPr marL="0" indent="0">
              <a:buNone/>
            </a:pPr>
            <a:r>
              <a:rPr lang="es-ES" b="1" dirty="0"/>
              <a:t>Inhibidores de RET:</a:t>
            </a:r>
            <a:endParaRPr lang="es-ES" dirty="0"/>
          </a:p>
          <a:p>
            <a:pPr lvl="1"/>
            <a:r>
              <a:rPr lang="es-ES" b="1" dirty="0" err="1"/>
              <a:t>Selpercatinib</a:t>
            </a:r>
            <a:r>
              <a:rPr lang="es-ES" b="1" dirty="0"/>
              <a:t> y </a:t>
            </a:r>
            <a:r>
              <a:rPr lang="es-ES" b="1" dirty="0" err="1"/>
              <a:t>Pralsetinib</a:t>
            </a:r>
            <a:r>
              <a:rPr lang="es-ES" b="1" dirty="0"/>
              <a:t>:</a:t>
            </a:r>
            <a:r>
              <a:rPr lang="es-ES" dirty="0"/>
              <a:t> Para cánceres de pulmón con reordenaciones de RET.</a:t>
            </a:r>
          </a:p>
          <a:p>
            <a:pPr marL="0" indent="0">
              <a:buNone/>
            </a:pPr>
            <a:r>
              <a:rPr lang="es-ES" b="1" dirty="0"/>
              <a:t>Inhibidores de NTRK:</a:t>
            </a:r>
            <a:endParaRPr lang="es-ES" dirty="0"/>
          </a:p>
          <a:p>
            <a:pPr lvl="1"/>
            <a:r>
              <a:rPr lang="es-ES" b="1" dirty="0" err="1"/>
              <a:t>Larotrectinib</a:t>
            </a:r>
            <a:r>
              <a:rPr lang="es-ES" b="1" dirty="0"/>
              <a:t> y </a:t>
            </a:r>
            <a:r>
              <a:rPr lang="es-ES" b="1" dirty="0" err="1"/>
              <a:t>Entrectinib</a:t>
            </a:r>
            <a:r>
              <a:rPr lang="es-ES" b="1" dirty="0"/>
              <a:t>:</a:t>
            </a:r>
            <a:r>
              <a:rPr lang="es-ES" dirty="0"/>
              <a:t> Para tumores con fusiones NTRK.</a:t>
            </a:r>
          </a:p>
          <a:p>
            <a:pPr marL="0" indent="0">
              <a:buNone/>
            </a:pPr>
            <a:r>
              <a:rPr lang="es-ES" b="1" dirty="0"/>
              <a:t>Inhibidores de KRAS:</a:t>
            </a:r>
            <a:endParaRPr lang="es-ES" dirty="0"/>
          </a:p>
          <a:p>
            <a:pPr lvl="1"/>
            <a:r>
              <a:rPr lang="es-ES" b="1" dirty="0" err="1"/>
              <a:t>Sotorasib</a:t>
            </a:r>
            <a:r>
              <a:rPr lang="es-ES" b="1" dirty="0"/>
              <a:t> y </a:t>
            </a:r>
            <a:r>
              <a:rPr lang="es-ES" b="1" dirty="0" err="1"/>
              <a:t>Adagrasib</a:t>
            </a:r>
            <a:r>
              <a:rPr lang="es-ES" b="1" dirty="0"/>
              <a:t>:</a:t>
            </a:r>
            <a:r>
              <a:rPr lang="es-ES" dirty="0"/>
              <a:t> Para pacientes con la mutación KRAS G12C, una novedad en el campo, ya que KRAS era considerado previamente "no </a:t>
            </a:r>
            <a:r>
              <a:rPr lang="es-ES" dirty="0" err="1"/>
              <a:t>dianable</a:t>
            </a:r>
            <a:r>
              <a:rPr lang="es-ES" dirty="0"/>
              <a:t>".</a:t>
            </a:r>
          </a:p>
          <a:p>
            <a:pPr marL="0" indent="0">
              <a:buNone/>
            </a:pPr>
            <a:r>
              <a:rPr lang="es-ES" b="1" dirty="0"/>
              <a:t>Terapias para Tumores con Alta Carga Mutacional (TMB):</a:t>
            </a:r>
            <a:endParaRPr lang="es-ES" dirty="0"/>
          </a:p>
          <a:p>
            <a:pPr lvl="1"/>
            <a:r>
              <a:rPr lang="es-ES" dirty="0"/>
              <a:t>La inmunoterapia ha mostrado ser particularmente eficaz en tumores con alta TMB.</a:t>
            </a:r>
            <a:endParaRPr lang="es-EC" dirty="0"/>
          </a:p>
          <a:p>
            <a:pPr marL="0" indent="0">
              <a:buNone/>
            </a:pPr>
            <a:endParaRPr lang="es-ES" b="1" dirty="0"/>
          </a:p>
        </p:txBody>
      </p:sp>
    </p:spTree>
    <p:extLst>
      <p:ext uri="{BB962C8B-B14F-4D97-AF65-F5344CB8AC3E}">
        <p14:creationId xmlns:p14="http://schemas.microsoft.com/office/powerpoint/2010/main" val="235312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62B57-2C5C-B7CA-01A3-6EF1B93CDB14}"/>
              </a:ext>
            </a:extLst>
          </p:cNvPr>
          <p:cNvSpPr>
            <a:spLocks noGrp="1"/>
          </p:cNvSpPr>
          <p:nvPr>
            <p:ph type="title"/>
          </p:nvPr>
        </p:nvSpPr>
        <p:spPr>
          <a:xfrm>
            <a:off x="562914" y="587137"/>
            <a:ext cx="8534400" cy="1507067"/>
          </a:xfrm>
        </p:spPr>
        <p:txBody>
          <a:bodyPr/>
          <a:lstStyle/>
          <a:p>
            <a:r>
              <a:rPr lang="es-MX" dirty="0">
                <a:latin typeface="Times New Roman" panose="02020603050405020304" pitchFamily="18" charset="0"/>
                <a:cs typeface="Times New Roman" panose="02020603050405020304" pitchFamily="18" charset="0"/>
              </a:rPr>
              <a:t>QUIMIOTERAPIA</a:t>
            </a:r>
          </a:p>
        </p:txBody>
      </p:sp>
      <p:sp>
        <p:nvSpPr>
          <p:cNvPr id="3" name="Marcador de contenido 2">
            <a:extLst>
              <a:ext uri="{FF2B5EF4-FFF2-40B4-BE49-F238E27FC236}">
                <a16:creationId xmlns:a16="http://schemas.microsoft.com/office/drawing/2014/main" id="{CB0591D6-3798-D6C2-7D23-CF84A4538776}"/>
              </a:ext>
            </a:extLst>
          </p:cNvPr>
          <p:cNvSpPr>
            <a:spLocks noGrp="1"/>
          </p:cNvSpPr>
          <p:nvPr>
            <p:ph idx="1"/>
          </p:nvPr>
        </p:nvSpPr>
        <p:spPr>
          <a:xfrm>
            <a:off x="562914" y="2505269"/>
            <a:ext cx="8534400" cy="3615267"/>
          </a:xfrm>
        </p:spPr>
        <p:txBody>
          <a:bodyPr>
            <a:normAutofit/>
          </a:bodyPr>
          <a:lstStyle/>
          <a:p>
            <a:pPr algn="l"/>
            <a:r>
              <a:rPr lang="es-MX" sz="2400" b="0" i="0" dirty="0">
                <a:solidFill>
                  <a:srgbClr val="1A1A1A"/>
                </a:solidFill>
                <a:effectLst/>
                <a:latin typeface="Times New Roman" panose="02020603050405020304" pitchFamily="18" charset="0"/>
                <a:cs typeface="Times New Roman" panose="02020603050405020304" pitchFamily="18" charset="0"/>
              </a:rPr>
              <a:t>No todas las personas con cáncer de pulmón no microcítico (NSCLC) necesitarán quimioterapia, pero dependiendo de la etapa del cáncer y de otros factores, la quimioterapia puede recomendarse en diferentes situaciones:</a:t>
            </a:r>
          </a:p>
          <a:p>
            <a:pPr algn="l"/>
            <a:r>
              <a:rPr lang="es-MX" sz="2400" b="0" i="0" dirty="0">
                <a:solidFill>
                  <a:srgbClr val="1A1A1A"/>
                </a:solidFill>
                <a:effectLst/>
                <a:latin typeface="Times New Roman" panose="02020603050405020304" pitchFamily="18" charset="0"/>
                <a:cs typeface="Times New Roman" panose="02020603050405020304" pitchFamily="18" charset="0"/>
              </a:rPr>
              <a:t>A menudo, la quimioterapia no se recomienda en pacientes que están en mal estado de salud, aunque la edad avanzada en sí no es una barrera para recibir quimioterapia.</a:t>
            </a:r>
          </a:p>
          <a:p>
            <a:endParaRPr lang="es-MX" dirty="0"/>
          </a:p>
        </p:txBody>
      </p:sp>
    </p:spTree>
    <p:extLst>
      <p:ext uri="{BB962C8B-B14F-4D97-AF65-F5344CB8AC3E}">
        <p14:creationId xmlns:p14="http://schemas.microsoft.com/office/powerpoint/2010/main" val="340694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414C2-F8C9-A4FF-35BB-71D4F428CCF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F97E81-8881-83CA-3575-B00E9F029D5B}"/>
              </a:ext>
            </a:extLst>
          </p:cNvPr>
          <p:cNvSpPr>
            <a:spLocks noGrp="1"/>
          </p:cNvSpPr>
          <p:nvPr>
            <p:ph type="title"/>
          </p:nvPr>
        </p:nvSpPr>
        <p:spPr>
          <a:xfrm>
            <a:off x="562914" y="139959"/>
            <a:ext cx="8534400" cy="1507067"/>
          </a:xfrm>
        </p:spPr>
        <p:txBody>
          <a:bodyPr/>
          <a:lstStyle/>
          <a:p>
            <a:r>
              <a:rPr lang="es-MX" dirty="0">
                <a:latin typeface="Times New Roman" panose="02020603050405020304" pitchFamily="18" charset="0"/>
                <a:cs typeface="Times New Roman" panose="02020603050405020304" pitchFamily="18" charset="0"/>
              </a:rPr>
              <a:t>QUIMIOTERAPIA</a:t>
            </a:r>
          </a:p>
        </p:txBody>
      </p:sp>
      <p:sp>
        <p:nvSpPr>
          <p:cNvPr id="3" name="Marcador de contenido 2">
            <a:extLst>
              <a:ext uri="{FF2B5EF4-FFF2-40B4-BE49-F238E27FC236}">
                <a16:creationId xmlns:a16="http://schemas.microsoft.com/office/drawing/2014/main" id="{6D44DC4A-AF12-EE62-0434-1680D8BD63E6}"/>
              </a:ext>
            </a:extLst>
          </p:cNvPr>
          <p:cNvSpPr>
            <a:spLocks noGrp="1"/>
          </p:cNvSpPr>
          <p:nvPr>
            <p:ph idx="1"/>
          </p:nvPr>
        </p:nvSpPr>
        <p:spPr>
          <a:xfrm>
            <a:off x="562914" y="1688841"/>
            <a:ext cx="8534400" cy="5029200"/>
          </a:xfrm>
        </p:spPr>
        <p:txBody>
          <a:bodyPr>
            <a:normAutofit lnSpcReduction="10000"/>
          </a:bodyPr>
          <a:lstStyle/>
          <a:p>
            <a:pPr algn="l">
              <a:buFont typeface="Arial" panose="020B0604020202020204" pitchFamily="34" charset="0"/>
              <a:buChar char="•"/>
            </a:pPr>
            <a:r>
              <a:rPr lang="es-MX" sz="1900" b="1" i="0" dirty="0">
                <a:solidFill>
                  <a:srgbClr val="1A1A1A"/>
                </a:solidFill>
                <a:effectLst/>
                <a:latin typeface="Times New Roman" panose="02020603050405020304" pitchFamily="18" charset="0"/>
                <a:cs typeface="Times New Roman" panose="02020603050405020304" pitchFamily="18" charset="0"/>
              </a:rPr>
              <a:t>Antes de la cirugía (quimioterapia neoadyuvante):</a:t>
            </a:r>
            <a:r>
              <a:rPr lang="es-MX" sz="1900" b="0" i="0" dirty="0">
                <a:solidFill>
                  <a:srgbClr val="1A1A1A"/>
                </a:solidFill>
                <a:effectLst/>
                <a:latin typeface="Times New Roman" panose="02020603050405020304" pitchFamily="18" charset="0"/>
                <a:cs typeface="Times New Roman" panose="02020603050405020304" pitchFamily="18" charset="0"/>
              </a:rPr>
              <a:t> se puede utilizar quimioterapia neoadyuvante (a veces con radioterapia) para tratar de encoger un tumor y extirparlo con una cirugía menos extensa.</a:t>
            </a:r>
          </a:p>
          <a:p>
            <a:pPr algn="l">
              <a:buFont typeface="Arial" panose="020B0604020202020204" pitchFamily="34" charset="0"/>
              <a:buChar char="•"/>
            </a:pPr>
            <a:r>
              <a:rPr lang="es-MX" sz="2100" b="1" i="0" dirty="0">
                <a:solidFill>
                  <a:srgbClr val="1A1A1A"/>
                </a:solidFill>
                <a:effectLst/>
                <a:latin typeface="Times New Roman" panose="02020603050405020304" pitchFamily="18" charset="0"/>
                <a:cs typeface="Times New Roman" panose="02020603050405020304" pitchFamily="18" charset="0"/>
              </a:rPr>
              <a:t>Después de la cirugía (quimioterapia adyuvante):</a:t>
            </a:r>
            <a:r>
              <a:rPr lang="es-MX" sz="2100" b="0" i="0" dirty="0">
                <a:solidFill>
                  <a:srgbClr val="1A1A1A"/>
                </a:solidFill>
                <a:effectLst/>
                <a:latin typeface="Times New Roman" panose="02020603050405020304" pitchFamily="18" charset="0"/>
                <a:cs typeface="Times New Roman" panose="02020603050405020304" pitchFamily="18" charset="0"/>
              </a:rPr>
              <a:t> se puede usar (algunas veces con radiación) para tratar de eliminar cualquier célula cancerosa remanente o que se haya propagado pero que no se puede ver incluso con estudios por imágenes.</a:t>
            </a:r>
          </a:p>
          <a:p>
            <a:pPr algn="l">
              <a:buFont typeface="Arial" panose="020B0604020202020204" pitchFamily="34" charset="0"/>
              <a:buChar char="•"/>
            </a:pPr>
            <a:r>
              <a:rPr lang="es-MX" sz="2100" b="1" i="0" dirty="0">
                <a:solidFill>
                  <a:srgbClr val="1A1A1A"/>
                </a:solidFill>
                <a:effectLst/>
                <a:latin typeface="Times New Roman" panose="02020603050405020304" pitchFamily="18" charset="0"/>
                <a:cs typeface="Times New Roman" panose="02020603050405020304" pitchFamily="18" charset="0"/>
              </a:rPr>
              <a:t>Para el cáncer de pulmón no microcítico localmente avanzado: </a:t>
            </a:r>
            <a:r>
              <a:rPr lang="es-MX" sz="2100" b="0" i="0" dirty="0">
                <a:solidFill>
                  <a:srgbClr val="1A1A1A"/>
                </a:solidFill>
                <a:effectLst/>
                <a:latin typeface="Times New Roman" panose="02020603050405020304" pitchFamily="18" charset="0"/>
                <a:cs typeface="Times New Roman" panose="02020603050405020304" pitchFamily="18" charset="0"/>
              </a:rPr>
              <a:t>a veces, la quimioterapia junto con la radioterapia se administra como el tratamiento principal para los cánceres más avanzados que se han extendido hacia estructuras adyacentes y en los que por lo tanto no se puede realizar la cirugía o cuando las personas no están lo suficientemente saludables como para someterse a la cirugía.</a:t>
            </a:r>
          </a:p>
          <a:p>
            <a:pPr algn="l">
              <a:buFont typeface="Arial" panose="020B0604020202020204" pitchFamily="34" charset="0"/>
              <a:buChar char="•"/>
            </a:pPr>
            <a:r>
              <a:rPr lang="es-MX" sz="2100" b="1" i="0" dirty="0">
                <a:solidFill>
                  <a:srgbClr val="1A1A1A"/>
                </a:solidFill>
                <a:effectLst/>
                <a:latin typeface="Times New Roman" panose="02020603050405020304" pitchFamily="18" charset="0"/>
                <a:cs typeface="Times New Roman" panose="02020603050405020304" pitchFamily="18" charset="0"/>
              </a:rPr>
              <a:t>Para cáncer de pulmón no microcítico metastásico (etapa IV):</a:t>
            </a:r>
            <a:r>
              <a:rPr lang="es-MX" sz="2100" b="0" i="0" dirty="0">
                <a:solidFill>
                  <a:srgbClr val="1A1A1A"/>
                </a:solidFill>
                <a:effectLst/>
                <a:latin typeface="Times New Roman" panose="02020603050405020304" pitchFamily="18" charset="0"/>
                <a:cs typeface="Times New Roman" panose="02020603050405020304" pitchFamily="18" charset="0"/>
              </a:rPr>
              <a:t> se puede administrar quimioterapia para el cáncer de pulmón que se ha propagado a áreas fuera del pulmón, como los huesos, el hígado o la glándula suprarrenal</a:t>
            </a:r>
            <a:r>
              <a:rPr lang="es-MX" sz="2400" b="0" i="0" dirty="0">
                <a:solidFill>
                  <a:srgbClr val="1A1A1A"/>
                </a:solidFill>
                <a:effectLst/>
                <a:latin typeface="Times New Roman" panose="02020603050405020304" pitchFamily="18" charset="0"/>
                <a:cs typeface="Times New Roman" panose="02020603050405020304" pitchFamily="18" charset="0"/>
              </a:rPr>
              <a:t>.</a:t>
            </a:r>
          </a:p>
          <a:p>
            <a:endParaRPr lang="es-MX" dirty="0"/>
          </a:p>
        </p:txBody>
      </p:sp>
    </p:spTree>
    <p:extLst>
      <p:ext uri="{BB962C8B-B14F-4D97-AF65-F5344CB8AC3E}">
        <p14:creationId xmlns:p14="http://schemas.microsoft.com/office/powerpoint/2010/main" val="348549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DE41-339F-1D07-B569-4DFDA2CC13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46431D-F985-A1F5-AD64-18CD8BB2F6D1}"/>
              </a:ext>
            </a:extLst>
          </p:cNvPr>
          <p:cNvSpPr>
            <a:spLocks noGrp="1"/>
          </p:cNvSpPr>
          <p:nvPr>
            <p:ph type="title"/>
          </p:nvPr>
        </p:nvSpPr>
        <p:spPr>
          <a:xfrm>
            <a:off x="562914" y="139959"/>
            <a:ext cx="8534400" cy="1507067"/>
          </a:xfrm>
        </p:spPr>
        <p:txBody>
          <a:bodyPr/>
          <a:lstStyle/>
          <a:p>
            <a:r>
              <a:rPr lang="es-MX" dirty="0">
                <a:latin typeface="Times New Roman" panose="02020603050405020304" pitchFamily="18" charset="0"/>
                <a:cs typeface="Times New Roman" panose="02020603050405020304" pitchFamily="18" charset="0"/>
              </a:rPr>
              <a:t>QUIMIOTERAPIA</a:t>
            </a:r>
          </a:p>
        </p:txBody>
      </p:sp>
      <p:sp>
        <p:nvSpPr>
          <p:cNvPr id="3" name="Marcador de contenido 2">
            <a:extLst>
              <a:ext uri="{FF2B5EF4-FFF2-40B4-BE49-F238E27FC236}">
                <a16:creationId xmlns:a16="http://schemas.microsoft.com/office/drawing/2014/main" id="{D3437105-4CFC-D4DE-943F-8F345B6C414D}"/>
              </a:ext>
            </a:extLst>
          </p:cNvPr>
          <p:cNvSpPr>
            <a:spLocks noGrp="1"/>
          </p:cNvSpPr>
          <p:nvPr>
            <p:ph idx="1"/>
          </p:nvPr>
        </p:nvSpPr>
        <p:spPr>
          <a:xfrm>
            <a:off x="562914" y="1688841"/>
            <a:ext cx="8534400" cy="5029200"/>
          </a:xfrm>
        </p:spPr>
        <p:txBody>
          <a:bodyPr>
            <a:normAutofit fontScale="92500" lnSpcReduction="20000"/>
          </a:bodyPr>
          <a:lstStyle/>
          <a:p>
            <a:pPr algn="l"/>
            <a:r>
              <a:rPr lang="es-MX" b="0" i="0" dirty="0">
                <a:solidFill>
                  <a:srgbClr val="1A1A1A"/>
                </a:solidFill>
                <a:effectLst/>
                <a:latin typeface="Source Sans Pro" panose="020B0503030403020204" pitchFamily="34" charset="0"/>
              </a:rPr>
              <a:t>Algunos medicamentos de quimioterapia que se emplean con más frecuencia para el cáncer de pulmón no microcítico son:</a:t>
            </a:r>
          </a:p>
          <a:p>
            <a:pPr algn="l">
              <a:buFont typeface="Arial" panose="020B0604020202020204" pitchFamily="34" charset="0"/>
              <a:buChar char="•"/>
            </a:pPr>
            <a:r>
              <a:rPr lang="es-MX" b="0" i="0" dirty="0">
                <a:solidFill>
                  <a:srgbClr val="1A1A1A"/>
                </a:solidFill>
                <a:effectLst/>
                <a:latin typeface="Times New Roman" panose="02020603050405020304" pitchFamily="18" charset="0"/>
                <a:cs typeface="Times New Roman" panose="02020603050405020304" pitchFamily="18" charset="0"/>
              </a:rPr>
              <a:t>Cisplatino</a:t>
            </a:r>
          </a:p>
          <a:p>
            <a:pPr algn="l">
              <a:buFont typeface="Arial" panose="020B0604020202020204" pitchFamily="34" charset="0"/>
              <a:buChar char="•"/>
            </a:pPr>
            <a:r>
              <a:rPr lang="es-MX" b="0" i="0" dirty="0">
                <a:solidFill>
                  <a:srgbClr val="1A1A1A"/>
                </a:solidFill>
                <a:effectLst/>
                <a:latin typeface="Times New Roman" panose="02020603050405020304" pitchFamily="18" charset="0"/>
                <a:cs typeface="Times New Roman" panose="02020603050405020304" pitchFamily="18" charset="0"/>
              </a:rPr>
              <a:t>Carboplatino</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Paclitaxel</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Taxol</a:t>
            </a:r>
            <a:r>
              <a:rPr lang="es-MX" b="0" i="0" dirty="0">
                <a:solidFill>
                  <a:srgbClr val="1A1A1A"/>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Paclitaxel</a:t>
            </a:r>
            <a:r>
              <a:rPr lang="es-MX" b="0" i="0" dirty="0">
                <a:solidFill>
                  <a:srgbClr val="1A1A1A"/>
                </a:solidFill>
                <a:effectLst/>
                <a:latin typeface="Times New Roman" panose="02020603050405020304" pitchFamily="18" charset="0"/>
                <a:cs typeface="Times New Roman" panose="02020603050405020304" pitchFamily="18" charset="0"/>
              </a:rPr>
              <a:t> ligado a albúmina (</a:t>
            </a:r>
            <a:r>
              <a:rPr lang="es-MX" b="0" i="0" dirty="0" err="1">
                <a:solidFill>
                  <a:srgbClr val="1A1A1A"/>
                </a:solidFill>
                <a:effectLst/>
                <a:latin typeface="Times New Roman" panose="02020603050405020304" pitchFamily="18" charset="0"/>
                <a:cs typeface="Times New Roman" panose="02020603050405020304" pitchFamily="18" charset="0"/>
              </a:rPr>
              <a:t>nab-paclitaxel</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Abraxane</a:t>
            </a:r>
            <a:r>
              <a:rPr lang="es-MX" b="0" i="0" dirty="0">
                <a:solidFill>
                  <a:srgbClr val="1A1A1A"/>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Docetaxel</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Taxotere</a:t>
            </a:r>
            <a:r>
              <a:rPr lang="es-MX" b="0" i="0" dirty="0">
                <a:solidFill>
                  <a:srgbClr val="1A1A1A"/>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Gemcitabina</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Gemzar</a:t>
            </a:r>
            <a:r>
              <a:rPr lang="es-MX" b="0" i="0" dirty="0">
                <a:solidFill>
                  <a:srgbClr val="1A1A1A"/>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Vinorelbina</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Navelbine</a:t>
            </a:r>
            <a:r>
              <a:rPr lang="es-MX" b="0" i="0" dirty="0">
                <a:solidFill>
                  <a:srgbClr val="1A1A1A"/>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s-MX" b="0" i="0" dirty="0">
                <a:solidFill>
                  <a:srgbClr val="1A1A1A"/>
                </a:solidFill>
                <a:effectLst/>
                <a:latin typeface="Times New Roman" panose="02020603050405020304" pitchFamily="18" charset="0"/>
                <a:cs typeface="Times New Roman" panose="02020603050405020304" pitchFamily="18" charset="0"/>
              </a:rPr>
              <a:t>Etopósido (VP-16)</a:t>
            </a:r>
          </a:p>
          <a:p>
            <a:pPr algn="l">
              <a:buFont typeface="Arial" panose="020B0604020202020204" pitchFamily="34" charset="0"/>
              <a:buChar char="•"/>
            </a:pPr>
            <a:r>
              <a:rPr lang="es-MX" b="0" i="0" dirty="0" err="1">
                <a:solidFill>
                  <a:srgbClr val="1A1A1A"/>
                </a:solidFill>
                <a:effectLst/>
                <a:latin typeface="Times New Roman" panose="02020603050405020304" pitchFamily="18" charset="0"/>
                <a:cs typeface="Times New Roman" panose="02020603050405020304" pitchFamily="18" charset="0"/>
              </a:rPr>
              <a:t>Pemetrexed</a:t>
            </a:r>
            <a:r>
              <a:rPr lang="es-MX" b="0" i="0" dirty="0">
                <a:solidFill>
                  <a:srgbClr val="1A1A1A"/>
                </a:solidFill>
                <a:effectLst/>
                <a:latin typeface="Times New Roman" panose="02020603050405020304" pitchFamily="18" charset="0"/>
                <a:cs typeface="Times New Roman" panose="02020603050405020304" pitchFamily="18" charset="0"/>
              </a:rPr>
              <a:t> (</a:t>
            </a:r>
            <a:r>
              <a:rPr lang="es-MX" b="0" i="0" dirty="0" err="1">
                <a:solidFill>
                  <a:srgbClr val="1A1A1A"/>
                </a:solidFill>
                <a:effectLst/>
                <a:latin typeface="Times New Roman" panose="02020603050405020304" pitchFamily="18" charset="0"/>
                <a:cs typeface="Times New Roman" panose="02020603050405020304" pitchFamily="18" charset="0"/>
              </a:rPr>
              <a:t>Alimta</a:t>
            </a:r>
            <a:r>
              <a:rPr lang="es-MX" b="0" i="0" dirty="0">
                <a:solidFill>
                  <a:srgbClr val="1A1A1A"/>
                </a:solidFill>
                <a:effectLst/>
                <a:latin typeface="Times New Roman" panose="02020603050405020304" pitchFamily="18" charset="0"/>
                <a:cs typeface="Times New Roman" panose="02020603050405020304" pitchFamily="18" charset="0"/>
              </a:rPr>
              <a:t>)</a:t>
            </a:r>
          </a:p>
          <a:p>
            <a:endParaRPr lang="es-MX" dirty="0"/>
          </a:p>
        </p:txBody>
      </p:sp>
    </p:spTree>
    <p:extLst>
      <p:ext uri="{BB962C8B-B14F-4D97-AF65-F5344CB8AC3E}">
        <p14:creationId xmlns:p14="http://schemas.microsoft.com/office/powerpoint/2010/main" val="1273166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14FE4-F469-0F9D-E4E3-8F527CB66660}"/>
              </a:ext>
            </a:extLst>
          </p:cNvPr>
          <p:cNvSpPr>
            <a:spLocks noGrp="1"/>
          </p:cNvSpPr>
          <p:nvPr>
            <p:ph type="title"/>
          </p:nvPr>
        </p:nvSpPr>
        <p:spPr>
          <a:xfrm>
            <a:off x="582612" y="880532"/>
            <a:ext cx="8534400" cy="1507067"/>
          </a:xfrm>
        </p:spPr>
        <p:txBody>
          <a:bodyPr>
            <a:normAutofit/>
          </a:bodyPr>
          <a:lstStyle/>
          <a:p>
            <a:r>
              <a:rPr lang="es-MX" sz="4000" dirty="0">
                <a:latin typeface="Times New Roman" panose="02020603050405020304" pitchFamily="18" charset="0"/>
                <a:cs typeface="Times New Roman" panose="02020603050405020304" pitchFamily="18" charset="0"/>
              </a:rPr>
              <a:t>TAREA N0.-5</a:t>
            </a:r>
          </a:p>
        </p:txBody>
      </p:sp>
      <p:sp>
        <p:nvSpPr>
          <p:cNvPr id="3" name="Marcador de contenido 2">
            <a:extLst>
              <a:ext uri="{FF2B5EF4-FFF2-40B4-BE49-F238E27FC236}">
                <a16:creationId xmlns:a16="http://schemas.microsoft.com/office/drawing/2014/main" id="{84F2F4E3-5676-2F67-0602-7F2607C12D10}"/>
              </a:ext>
            </a:extLst>
          </p:cNvPr>
          <p:cNvSpPr>
            <a:spLocks noGrp="1"/>
          </p:cNvSpPr>
          <p:nvPr>
            <p:ph idx="1"/>
          </p:nvPr>
        </p:nvSpPr>
        <p:spPr>
          <a:xfrm>
            <a:off x="387879" y="2302933"/>
            <a:ext cx="8534400" cy="3615267"/>
          </a:xfrm>
        </p:spPr>
        <p:txBody>
          <a:bodyPr/>
          <a:lstStyle/>
          <a:p>
            <a:pPr marL="0" indent="0">
              <a:buNone/>
            </a:pPr>
            <a:r>
              <a:rPr lang="es-MX" dirty="0">
                <a:latin typeface="Times New Roman" panose="02020603050405020304" pitchFamily="18" charset="0"/>
                <a:cs typeface="Times New Roman" panose="02020603050405020304" pitchFamily="18" charset="0"/>
              </a:rPr>
              <a:t>Realice una revisión bibliográfica y posterior a este un cuadro resumen de los tratamientos específicos en cada etapa clínica del Cáncer de Pulmón  de Células Pequeñas y No Pequeñas. Adiciones el mecanismo de acción de cada citostático y las reacciones adversas de las mismas. No puedes olvidar revisar las dosis de los mismos.</a:t>
            </a:r>
          </a:p>
        </p:txBody>
      </p:sp>
    </p:spTree>
    <p:extLst>
      <p:ext uri="{BB962C8B-B14F-4D97-AF65-F5344CB8AC3E}">
        <p14:creationId xmlns:p14="http://schemas.microsoft.com/office/powerpoint/2010/main" val="2601071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a:bodyPr>
          <a:lstStyle/>
          <a:p>
            <a:r>
              <a:rPr lang="es-EC" b="1" dirty="0"/>
              <a:t>Resistencia a la Quimioterapia</a:t>
            </a:r>
            <a:br>
              <a:rPr lang="es-ES" b="1" dirty="0"/>
            </a:br>
            <a:endParaRPr lang="es-EC" dirty="0"/>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a:bodyPr>
          <a:lstStyle/>
          <a:p>
            <a:pPr marL="0" indent="0">
              <a:buNone/>
            </a:pPr>
            <a:r>
              <a:rPr lang="es-ES" sz="3600" b="1" dirty="0"/>
              <a:t>Mecanismos Celulares:</a:t>
            </a:r>
            <a:r>
              <a:rPr lang="es-ES" sz="3600" dirty="0"/>
              <a:t> Aumento de la capacidad de reparación del ADN, alteración en la apoptosis (muerte celular programada).</a:t>
            </a:r>
          </a:p>
          <a:p>
            <a:pPr marL="0" indent="0">
              <a:buNone/>
            </a:pPr>
            <a:r>
              <a:rPr lang="es-ES" sz="3600" b="1" dirty="0"/>
              <a:t>Estrategias para Superarla:</a:t>
            </a:r>
            <a:r>
              <a:rPr lang="es-ES" sz="3600" dirty="0"/>
              <a:t> Uso de combinaciones de fármacos, inhibidores de la reparación del ADN.</a:t>
            </a:r>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305512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a:bodyPr>
          <a:lstStyle/>
          <a:p>
            <a:r>
              <a:rPr lang="es-EC" b="1" dirty="0"/>
              <a:t>Resistencia a Terapias Dirigidas</a:t>
            </a:r>
            <a:br>
              <a:rPr lang="es-ES" b="1" dirty="0"/>
            </a:br>
            <a:endParaRPr lang="es-EC" dirty="0"/>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84212" y="2382079"/>
            <a:ext cx="11043962" cy="4177747"/>
          </a:xfrm>
        </p:spPr>
        <p:txBody>
          <a:bodyPr>
            <a:normAutofit/>
          </a:bodyPr>
          <a:lstStyle/>
          <a:p>
            <a:pPr marL="0" indent="0">
              <a:buNone/>
            </a:pPr>
            <a:r>
              <a:rPr lang="es-ES" sz="3200" b="1" dirty="0"/>
              <a:t>Mutaciones Secundarias:</a:t>
            </a:r>
            <a:r>
              <a:rPr lang="es-ES" sz="3200" dirty="0"/>
              <a:t> Por ejemplo, mutaciones T790M en EGFR o mutaciones de resistencia en ALK.</a:t>
            </a:r>
          </a:p>
          <a:p>
            <a:pPr marL="0" indent="0">
              <a:buNone/>
            </a:pPr>
            <a:r>
              <a:rPr lang="es-ES" sz="3200" b="1" dirty="0"/>
              <a:t>Vías Alternativas:</a:t>
            </a:r>
            <a:r>
              <a:rPr lang="es-ES" sz="3200" dirty="0"/>
              <a:t> Activación de vías de señalización paralelas o compensatorias.</a:t>
            </a:r>
          </a:p>
          <a:p>
            <a:pPr marL="0" indent="0">
              <a:buNone/>
            </a:pPr>
            <a:r>
              <a:rPr lang="es-ES" sz="3200" b="1" dirty="0"/>
              <a:t>Estrategias Emergentes:</a:t>
            </a:r>
            <a:r>
              <a:rPr lang="es-ES" sz="3200" dirty="0"/>
              <a:t> Desarrollo de inhibidores de segunda y tercera generación, combinación de terapias dirigidas.</a:t>
            </a:r>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2526677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a:bodyPr>
          <a:lstStyle/>
          <a:p>
            <a:r>
              <a:rPr lang="es-EC" b="1" dirty="0"/>
              <a:t>Resistencia a la Inmunoterapia</a:t>
            </a:r>
            <a:endParaRPr lang="es-EC" dirty="0"/>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52807" y="2488096"/>
            <a:ext cx="11043962" cy="4177747"/>
          </a:xfrm>
        </p:spPr>
        <p:txBody>
          <a:bodyPr>
            <a:normAutofit/>
          </a:bodyPr>
          <a:lstStyle/>
          <a:p>
            <a:pPr marL="0" indent="0">
              <a:buNone/>
            </a:pPr>
            <a:r>
              <a:rPr lang="es-ES" sz="3200" b="1" dirty="0"/>
              <a:t>Evasión Inmune:</a:t>
            </a:r>
            <a:r>
              <a:rPr lang="es-ES" sz="3200" dirty="0"/>
              <a:t> Cambios en los antígenos, supresión del microambiente inmune.</a:t>
            </a:r>
          </a:p>
          <a:p>
            <a:pPr marL="0" indent="0">
              <a:buNone/>
            </a:pPr>
            <a:r>
              <a:rPr lang="es-ES" sz="3200" b="1" dirty="0"/>
              <a:t>Estrategias para Superarla:</a:t>
            </a:r>
            <a:r>
              <a:rPr lang="es-ES" sz="3200" dirty="0"/>
              <a:t> Combinaciones con otros agentes inmunomoduladores, vacunas contra el cáncer.</a:t>
            </a:r>
          </a:p>
          <a:p>
            <a:pPr marL="0" indent="0">
              <a:buNone/>
            </a:pPr>
            <a:endParaRPr lang="es-ES" sz="3200" dirty="0"/>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315834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A5D93-3AFB-50FD-C486-E1D8EC237E0F}"/>
              </a:ext>
            </a:extLst>
          </p:cNvPr>
          <p:cNvSpPr>
            <a:spLocks noGrp="1"/>
          </p:cNvSpPr>
          <p:nvPr>
            <p:ph type="title"/>
          </p:nvPr>
        </p:nvSpPr>
        <p:spPr>
          <a:xfrm>
            <a:off x="684212" y="685800"/>
            <a:ext cx="8534400" cy="1507067"/>
          </a:xfrm>
        </p:spPr>
        <p:txBody>
          <a:bodyPr/>
          <a:lstStyle/>
          <a:p>
            <a:r>
              <a:rPr lang="es-EC" sz="3600" dirty="0">
                <a:latin typeface="Times New Roman" panose="02020603050405020304" pitchFamily="18" charset="0"/>
                <a:cs typeface="Times New Roman" panose="02020603050405020304" pitchFamily="18" charset="0"/>
              </a:rPr>
              <a:t>Introducción</a:t>
            </a:r>
            <a:endParaRPr lang="es-MX" dirty="0"/>
          </a:p>
        </p:txBody>
      </p:sp>
      <p:sp>
        <p:nvSpPr>
          <p:cNvPr id="3" name="Marcador de contenido 2">
            <a:extLst>
              <a:ext uri="{FF2B5EF4-FFF2-40B4-BE49-F238E27FC236}">
                <a16:creationId xmlns:a16="http://schemas.microsoft.com/office/drawing/2014/main" id="{91C78652-6A32-7AB9-DE9B-21D3D002974E}"/>
              </a:ext>
            </a:extLst>
          </p:cNvPr>
          <p:cNvSpPr>
            <a:spLocks noGrp="1"/>
          </p:cNvSpPr>
          <p:nvPr>
            <p:ph idx="1"/>
          </p:nvPr>
        </p:nvSpPr>
        <p:spPr>
          <a:xfrm>
            <a:off x="684212" y="1996751"/>
            <a:ext cx="8534400" cy="3573625"/>
          </a:xfrm>
        </p:spPr>
        <p:txBody>
          <a:bodyPr>
            <a:normAutofit/>
          </a:bodyPr>
          <a:lstStyle/>
          <a:p>
            <a:r>
              <a:rPr lang="es-MX" sz="4000" dirty="0">
                <a:latin typeface="Times New Roman" panose="02020603050405020304" pitchFamily="18" charset="0"/>
                <a:cs typeface="Times New Roman" panose="02020603050405020304" pitchFamily="18" charset="0"/>
              </a:rPr>
              <a:t>Su desarrollo está estrechamente relacionado con el tabaquismo y la exposición a sustancias carcinógenas, aunque factores genéticos también influyen en algunos casos.</a:t>
            </a:r>
          </a:p>
        </p:txBody>
      </p:sp>
    </p:spTree>
    <p:extLst>
      <p:ext uri="{BB962C8B-B14F-4D97-AF65-F5344CB8AC3E}">
        <p14:creationId xmlns:p14="http://schemas.microsoft.com/office/powerpoint/2010/main" val="283974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a:bodyPr>
          <a:lstStyle/>
          <a:p>
            <a:r>
              <a:rPr lang="es-EC" dirty="0">
                <a:latin typeface="Arial Black" panose="020B0A04020102020204" pitchFamily="34" charset="0"/>
              </a:rPr>
              <a:t>El futuro</a:t>
            </a: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52807" y="2488096"/>
            <a:ext cx="11043962" cy="4177747"/>
          </a:xfrm>
        </p:spPr>
        <p:txBody>
          <a:bodyPr>
            <a:normAutofit/>
          </a:bodyPr>
          <a:lstStyle/>
          <a:p>
            <a:pPr marL="0" indent="0">
              <a:buNone/>
            </a:pPr>
            <a:r>
              <a:rPr lang="es-ES" sz="4000" b="1" dirty="0"/>
              <a:t>Medicina Personalizada:</a:t>
            </a:r>
            <a:endParaRPr lang="es-ES" sz="4000" dirty="0"/>
          </a:p>
          <a:p>
            <a:pPr>
              <a:buFont typeface="Wingdings" panose="05000000000000000000" pitchFamily="2" charset="2"/>
              <a:buChar char="q"/>
            </a:pPr>
            <a:r>
              <a:rPr lang="es-ES" sz="3200" b="1" dirty="0"/>
              <a:t>Genómica del Cáncer:</a:t>
            </a:r>
            <a:r>
              <a:rPr lang="es-ES" sz="3200" dirty="0"/>
              <a:t> Desarrollo de tratamientos basados en el perfil genético del tumor.</a:t>
            </a:r>
          </a:p>
          <a:p>
            <a:pPr>
              <a:buFont typeface="Wingdings" panose="05000000000000000000" pitchFamily="2" charset="2"/>
              <a:buChar char="q"/>
            </a:pPr>
            <a:r>
              <a:rPr lang="es-ES" sz="3200" b="1" dirty="0"/>
              <a:t>Biomarcadores:</a:t>
            </a:r>
            <a:r>
              <a:rPr lang="es-ES" sz="3200" dirty="0"/>
              <a:t> Identificación de marcadores para predecir la respuesta al tratamiento.</a:t>
            </a:r>
          </a:p>
          <a:p>
            <a:pPr marL="0" indent="0">
              <a:buNone/>
            </a:pPr>
            <a:endParaRPr lang="es-ES" sz="3200" dirty="0"/>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2189878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rmAutofit/>
          </a:bodyPr>
          <a:lstStyle/>
          <a:p>
            <a:r>
              <a:rPr lang="es-EC" dirty="0">
                <a:latin typeface="Arial Black" panose="020B0A04020102020204" pitchFamily="34" charset="0"/>
              </a:rPr>
              <a:t>El futuro</a:t>
            </a: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52807" y="2488096"/>
            <a:ext cx="11043962" cy="4177747"/>
          </a:xfrm>
        </p:spPr>
        <p:txBody>
          <a:bodyPr>
            <a:normAutofit/>
          </a:bodyPr>
          <a:lstStyle/>
          <a:p>
            <a:pPr marL="0" indent="0">
              <a:buNone/>
            </a:pPr>
            <a:r>
              <a:rPr lang="es-ES" sz="4000" b="1" dirty="0"/>
              <a:t>Terapia Génica y Celular:</a:t>
            </a:r>
          </a:p>
          <a:p>
            <a:pPr>
              <a:buFont typeface="Wingdings" panose="05000000000000000000" pitchFamily="2" charset="2"/>
              <a:buChar char="q"/>
            </a:pPr>
            <a:r>
              <a:rPr lang="es-ES" sz="3600" b="1" dirty="0"/>
              <a:t>CAR-T y Otras Estrategias:</a:t>
            </a:r>
            <a:r>
              <a:rPr lang="es-ES" sz="3600" dirty="0"/>
              <a:t> Investigación en terapias que modifican genéticamente las células del sistema inmunitario.</a:t>
            </a:r>
          </a:p>
          <a:p>
            <a:pPr marL="0" indent="0">
              <a:buNone/>
            </a:pPr>
            <a:endParaRPr lang="es-ES" sz="3200" dirty="0"/>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1644365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Autofit/>
          </a:bodyPr>
          <a:lstStyle/>
          <a:p>
            <a:r>
              <a:rPr lang="es-ES" b="1" dirty="0">
                <a:highlight>
                  <a:srgbClr val="000000"/>
                </a:highlight>
                <a:latin typeface="Arial Black" panose="020B0A04020102020204" pitchFamily="34" charset="0"/>
              </a:rPr>
              <a:t>Aspectos Legales y Bioéticos en el Tratamiento del Cáncer de Pulmón</a:t>
            </a:r>
            <a:br>
              <a:rPr lang="es-ES" b="1" dirty="0">
                <a:highlight>
                  <a:srgbClr val="000000"/>
                </a:highlight>
                <a:latin typeface="Arial Black" panose="020B0A04020102020204" pitchFamily="34" charset="0"/>
              </a:rPr>
            </a:br>
            <a:endParaRPr lang="es-EC" dirty="0">
              <a:highlight>
                <a:srgbClr val="000000"/>
              </a:highlight>
              <a:latin typeface="Arial Black" panose="020B0A04020102020204" pitchFamily="34"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52807" y="2488096"/>
            <a:ext cx="11043962" cy="4177747"/>
          </a:xfrm>
        </p:spPr>
        <p:txBody>
          <a:bodyPr>
            <a:normAutofit/>
          </a:bodyPr>
          <a:lstStyle/>
          <a:p>
            <a:pPr marL="0" indent="0">
              <a:buNone/>
            </a:pPr>
            <a:r>
              <a:rPr lang="es-ES" b="1" dirty="0"/>
              <a:t>Derechos del Paciente:</a:t>
            </a:r>
            <a:endParaRPr lang="es-ES" dirty="0"/>
          </a:p>
          <a:p>
            <a:pPr lvl="1">
              <a:buFont typeface="Wingdings" panose="05000000000000000000" pitchFamily="2" charset="2"/>
              <a:buChar char="q"/>
            </a:pPr>
            <a:r>
              <a:rPr lang="es-ES" dirty="0"/>
              <a:t>Derecho a la información clara y comprensible.</a:t>
            </a:r>
          </a:p>
          <a:p>
            <a:pPr lvl="1">
              <a:buFont typeface="Wingdings" panose="05000000000000000000" pitchFamily="2" charset="2"/>
              <a:buChar char="q"/>
            </a:pPr>
            <a:r>
              <a:rPr lang="es-ES" dirty="0"/>
              <a:t>Derecho a una segunda opinión médica.</a:t>
            </a:r>
          </a:p>
          <a:p>
            <a:pPr lvl="1">
              <a:buFont typeface="Wingdings" panose="05000000000000000000" pitchFamily="2" charset="2"/>
              <a:buChar char="q"/>
            </a:pPr>
            <a:r>
              <a:rPr lang="es-ES" dirty="0"/>
              <a:t>Acceso a nuevos tratamientos y tecnologías.</a:t>
            </a:r>
          </a:p>
          <a:p>
            <a:pPr marL="0" indent="0">
              <a:buNone/>
            </a:pPr>
            <a:r>
              <a:rPr lang="es-ES" b="1" dirty="0"/>
              <a:t>Consentimiento Informado:</a:t>
            </a:r>
            <a:endParaRPr lang="es-ES" dirty="0"/>
          </a:p>
          <a:p>
            <a:pPr lvl="1">
              <a:buFont typeface="Wingdings" panose="05000000000000000000" pitchFamily="2" charset="2"/>
              <a:buChar char="q"/>
            </a:pPr>
            <a:r>
              <a:rPr lang="es-ES" dirty="0"/>
              <a:t>Proceso de comunicación entre médico y paciente.</a:t>
            </a:r>
          </a:p>
          <a:p>
            <a:pPr lvl="1">
              <a:buFont typeface="Wingdings" panose="05000000000000000000" pitchFamily="2" charset="2"/>
              <a:buChar char="q"/>
            </a:pPr>
            <a:r>
              <a:rPr lang="es-ES" dirty="0"/>
              <a:t>Documentación de la aceptación de riesgos y beneficios del tratamiento.</a:t>
            </a:r>
          </a:p>
          <a:p>
            <a:pPr lvl="1">
              <a:buFont typeface="Wingdings" panose="05000000000000000000" pitchFamily="2" charset="2"/>
              <a:buChar char="q"/>
            </a:pPr>
            <a:r>
              <a:rPr lang="es-ES" dirty="0"/>
              <a:t>Importante en procedimientos diagnósticos y terapéuticos.</a:t>
            </a:r>
          </a:p>
          <a:p>
            <a:pPr>
              <a:buFont typeface="Wingdings" panose="05000000000000000000" pitchFamily="2" charset="2"/>
              <a:buChar char="q"/>
            </a:pPr>
            <a:endParaRPr lang="es-ES" sz="3200" dirty="0"/>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507301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622848"/>
            <a:ext cx="8534400" cy="1448903"/>
          </a:xfrm>
        </p:spPr>
        <p:txBody>
          <a:bodyPr>
            <a:noAutofit/>
          </a:bodyPr>
          <a:lstStyle/>
          <a:p>
            <a:r>
              <a:rPr lang="es-ES" b="1" dirty="0">
                <a:highlight>
                  <a:srgbClr val="000000"/>
                </a:highlight>
                <a:latin typeface="Arial Black" panose="020B0A04020102020204" pitchFamily="34" charset="0"/>
              </a:rPr>
              <a:t>Aspectos Legales y Bioéticos en el Tratamiento del Cáncer de Pulmón</a:t>
            </a:r>
            <a:br>
              <a:rPr lang="es-ES" b="1" dirty="0">
                <a:highlight>
                  <a:srgbClr val="000000"/>
                </a:highlight>
                <a:latin typeface="Arial Black" panose="020B0A04020102020204" pitchFamily="34" charset="0"/>
              </a:rPr>
            </a:br>
            <a:endParaRPr lang="es-EC" dirty="0">
              <a:highlight>
                <a:srgbClr val="000000"/>
              </a:highlight>
              <a:latin typeface="Arial Black" panose="020B0A04020102020204" pitchFamily="34"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967409" y="2531165"/>
            <a:ext cx="10729360" cy="4134678"/>
          </a:xfrm>
        </p:spPr>
        <p:txBody>
          <a:bodyPr>
            <a:normAutofit fontScale="32500" lnSpcReduction="20000"/>
          </a:bodyPr>
          <a:lstStyle/>
          <a:p>
            <a:pPr marL="0" indent="0">
              <a:buNone/>
            </a:pPr>
            <a:r>
              <a:rPr lang="es-ES" sz="8000" b="1" dirty="0"/>
              <a:t>Accesibilidad al Tratamiento:</a:t>
            </a:r>
            <a:endParaRPr lang="es-ES" sz="8000" dirty="0"/>
          </a:p>
          <a:p>
            <a:pPr lvl="1"/>
            <a:r>
              <a:rPr lang="es-ES" sz="8000" dirty="0"/>
              <a:t>Equidad en el acceso a terapias avanzadas y ensayos clínicos.</a:t>
            </a:r>
          </a:p>
          <a:p>
            <a:pPr lvl="1"/>
            <a:r>
              <a:rPr lang="es-ES" sz="8000" dirty="0"/>
              <a:t>Consideraciones de costos y cobertura de seguros.</a:t>
            </a:r>
          </a:p>
          <a:p>
            <a:pPr marL="0" indent="0">
              <a:buNone/>
            </a:pPr>
            <a:r>
              <a:rPr lang="es-ES" sz="8000" b="1" dirty="0"/>
              <a:t>Consideraciones Éticas en Ensayos Clínicos:</a:t>
            </a:r>
            <a:endParaRPr lang="es-ES" sz="8000" dirty="0"/>
          </a:p>
          <a:p>
            <a:pPr lvl="1"/>
            <a:r>
              <a:rPr lang="es-ES" sz="8000" dirty="0"/>
              <a:t>Protección de los participantes.</a:t>
            </a:r>
          </a:p>
          <a:p>
            <a:pPr lvl="1"/>
            <a:r>
              <a:rPr lang="es-ES" sz="8000" dirty="0"/>
              <a:t>Transparencia y rigor en la investigación.</a:t>
            </a:r>
          </a:p>
          <a:p>
            <a:pPr lvl="1"/>
            <a:r>
              <a:rPr lang="es-ES" sz="8000" dirty="0"/>
              <a:t>Consentimiento voluntario y consciente.</a:t>
            </a:r>
          </a:p>
          <a:p>
            <a:pPr marL="0" indent="0">
              <a:buNone/>
            </a:pPr>
            <a:r>
              <a:rPr lang="es-ES" sz="8000" b="1" dirty="0"/>
              <a:t> Privacidad de Datos:</a:t>
            </a:r>
            <a:endParaRPr lang="es-ES" sz="8000" dirty="0"/>
          </a:p>
          <a:p>
            <a:pPr lvl="1"/>
            <a:r>
              <a:rPr lang="es-ES" sz="8000" dirty="0"/>
              <a:t>Confidencialidad de la información del paciente.</a:t>
            </a:r>
          </a:p>
          <a:p>
            <a:pPr lvl="1"/>
            <a:r>
              <a:rPr lang="es-ES" sz="8000" dirty="0"/>
              <a:t>Seguridad en el manejo de datos médicos y genéticos.</a:t>
            </a:r>
          </a:p>
          <a:p>
            <a:pPr marL="0" indent="0">
              <a:buNone/>
            </a:pPr>
            <a:endParaRPr lang="es-ES" sz="3200" dirty="0"/>
          </a:p>
          <a:p>
            <a:pPr marL="0" indent="0">
              <a:buNone/>
            </a:pPr>
            <a:endParaRPr lang="es-ES" dirty="0"/>
          </a:p>
          <a:p>
            <a:pPr marL="0" indent="0">
              <a:buNone/>
            </a:pPr>
            <a:endParaRPr lang="es-ES" b="1" dirty="0"/>
          </a:p>
        </p:txBody>
      </p:sp>
    </p:spTree>
    <p:extLst>
      <p:ext uri="{BB962C8B-B14F-4D97-AF65-F5344CB8AC3E}">
        <p14:creationId xmlns:p14="http://schemas.microsoft.com/office/powerpoint/2010/main" val="1582803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C9D11-127C-437C-BEAF-E05825D0CFF7}"/>
              </a:ext>
            </a:extLst>
          </p:cNvPr>
          <p:cNvSpPr>
            <a:spLocks noGrp="1"/>
          </p:cNvSpPr>
          <p:nvPr>
            <p:ph type="title"/>
          </p:nvPr>
        </p:nvSpPr>
        <p:spPr>
          <a:xfrm>
            <a:off x="684212" y="192158"/>
            <a:ext cx="8534400" cy="775251"/>
          </a:xfrm>
        </p:spPr>
        <p:txBody>
          <a:bodyPr>
            <a:noAutofit/>
          </a:bodyPr>
          <a:lstStyle/>
          <a:p>
            <a:r>
              <a:rPr lang="es-ES" sz="2400" b="1" dirty="0">
                <a:highlight>
                  <a:srgbClr val="000000"/>
                </a:highlight>
                <a:latin typeface="Arial Black" panose="020B0A04020102020204" pitchFamily="34" charset="0"/>
              </a:rPr>
              <a:t>Aspectos Legales y Bioéticos en el Tratamiento del Cáncer de Pulmón</a:t>
            </a:r>
            <a:br>
              <a:rPr lang="es-ES" b="1" dirty="0">
                <a:highlight>
                  <a:srgbClr val="000000"/>
                </a:highlight>
                <a:latin typeface="Arial Black" panose="020B0A04020102020204" pitchFamily="34" charset="0"/>
              </a:rPr>
            </a:br>
            <a:endParaRPr lang="es-EC" dirty="0">
              <a:highlight>
                <a:srgbClr val="000000"/>
              </a:highlight>
              <a:latin typeface="Arial Black" panose="020B0A04020102020204" pitchFamily="34" charset="0"/>
            </a:endParaRPr>
          </a:p>
        </p:txBody>
      </p:sp>
      <p:sp>
        <p:nvSpPr>
          <p:cNvPr id="3" name="Marcador de contenido 2">
            <a:extLst>
              <a:ext uri="{FF2B5EF4-FFF2-40B4-BE49-F238E27FC236}">
                <a16:creationId xmlns:a16="http://schemas.microsoft.com/office/drawing/2014/main" id="{17F9FA06-C3BC-4C5D-9880-CC09DA97F11E}"/>
              </a:ext>
            </a:extLst>
          </p:cNvPr>
          <p:cNvSpPr>
            <a:spLocks noGrp="1"/>
          </p:cNvSpPr>
          <p:nvPr>
            <p:ph idx="1"/>
          </p:nvPr>
        </p:nvSpPr>
        <p:spPr>
          <a:xfrm>
            <a:off x="652807" y="2488096"/>
            <a:ext cx="11043962" cy="4177747"/>
          </a:xfrm>
        </p:spPr>
        <p:txBody>
          <a:bodyPr>
            <a:normAutofit/>
          </a:bodyPr>
          <a:lstStyle/>
          <a:p>
            <a:pPr marL="0" indent="0">
              <a:buNone/>
            </a:pPr>
            <a:endParaRPr lang="es-ES" sz="3200" dirty="0"/>
          </a:p>
          <a:p>
            <a:pPr marL="0" indent="0">
              <a:buNone/>
            </a:pPr>
            <a:endParaRPr lang="es-ES" dirty="0"/>
          </a:p>
          <a:p>
            <a:pPr marL="0" indent="0">
              <a:buNone/>
            </a:pPr>
            <a:endParaRPr lang="es-ES" b="1" dirty="0"/>
          </a:p>
        </p:txBody>
      </p:sp>
      <p:sp>
        <p:nvSpPr>
          <p:cNvPr id="4" name="AutoShape 2" descr="Generated by DALL·E">
            <a:extLst>
              <a:ext uri="{FF2B5EF4-FFF2-40B4-BE49-F238E27FC236}">
                <a16:creationId xmlns:a16="http://schemas.microsoft.com/office/drawing/2014/main" id="{D71C30D7-11A4-4A80-B124-3FABE30D6E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AF3CBA3A-EFFB-459F-83A8-B88A857413AC}"/>
              </a:ext>
            </a:extLst>
          </p:cNvPr>
          <p:cNvPicPr>
            <a:picLocks noChangeAspect="1"/>
          </p:cNvPicPr>
          <p:nvPr/>
        </p:nvPicPr>
        <p:blipFill>
          <a:blip r:embed="rId2"/>
          <a:stretch>
            <a:fillRect/>
          </a:stretch>
        </p:blipFill>
        <p:spPr>
          <a:xfrm>
            <a:off x="684212" y="1205948"/>
            <a:ext cx="10156066" cy="5652052"/>
          </a:xfrm>
          <a:prstGeom prst="rect">
            <a:avLst/>
          </a:prstGeom>
        </p:spPr>
      </p:pic>
    </p:spTree>
    <p:extLst>
      <p:ext uri="{BB962C8B-B14F-4D97-AF65-F5344CB8AC3E}">
        <p14:creationId xmlns:p14="http://schemas.microsoft.com/office/powerpoint/2010/main" val="1932249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D9319-817E-44FF-9B0C-76B8CCEC044B}"/>
              </a:ext>
            </a:extLst>
          </p:cNvPr>
          <p:cNvSpPr>
            <a:spLocks noGrp="1"/>
          </p:cNvSpPr>
          <p:nvPr>
            <p:ph type="title"/>
          </p:nvPr>
        </p:nvSpPr>
        <p:spPr>
          <a:xfrm>
            <a:off x="684212" y="392406"/>
            <a:ext cx="8534400" cy="1507067"/>
          </a:xfrm>
        </p:spPr>
        <p:txBody>
          <a:bodyPr>
            <a:normAutofit fontScale="90000"/>
          </a:bodyPr>
          <a:lstStyle/>
          <a:p>
            <a:r>
              <a:rPr lang="es-ES" b="1" dirty="0">
                <a:latin typeface="Arial Black" panose="020B0A04020102020204" pitchFamily="34" charset="0"/>
              </a:rPr>
              <a:t>Sitios de Metástasis del Cáncer de Pulmón</a:t>
            </a:r>
            <a:br>
              <a:rPr lang="es-ES" b="1" dirty="0">
                <a:latin typeface="Arial Black" panose="020B0A04020102020204" pitchFamily="34" charset="0"/>
              </a:rPr>
            </a:br>
            <a:endParaRPr lang="es-EC"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DE76A33-546B-4212-AB75-1E8FB1C7CB69}"/>
              </a:ext>
            </a:extLst>
          </p:cNvPr>
          <p:cNvSpPr>
            <a:spLocks noGrp="1"/>
          </p:cNvSpPr>
          <p:nvPr>
            <p:ph idx="1"/>
          </p:nvPr>
        </p:nvSpPr>
        <p:spPr>
          <a:xfrm>
            <a:off x="684211" y="2292626"/>
            <a:ext cx="11269249" cy="4075781"/>
          </a:xfrm>
        </p:spPr>
        <p:txBody>
          <a:bodyPr/>
          <a:lstStyle/>
          <a:p>
            <a:pPr marL="0" indent="0">
              <a:buNone/>
            </a:pPr>
            <a:r>
              <a:rPr lang="es-ES" dirty="0"/>
              <a:t>El cáncer de pulmón, especialmente en sus etapas avanzadas, tiene la capacidad de diseminarse a varios órganos. Los sitios de metástasis más frecuentes incluyen:</a:t>
            </a:r>
          </a:p>
          <a:p>
            <a:pPr>
              <a:buFont typeface="Wingdings" panose="05000000000000000000" pitchFamily="2" charset="2"/>
              <a:buChar char="q"/>
            </a:pPr>
            <a:r>
              <a:rPr lang="es-ES" b="1" dirty="0"/>
              <a:t>Cerebro</a:t>
            </a:r>
          </a:p>
          <a:p>
            <a:pPr>
              <a:buFont typeface="Wingdings" panose="05000000000000000000" pitchFamily="2" charset="2"/>
              <a:buChar char="q"/>
            </a:pPr>
            <a:r>
              <a:rPr lang="es-EC" b="1" dirty="0"/>
              <a:t>Huesos</a:t>
            </a:r>
          </a:p>
          <a:p>
            <a:pPr>
              <a:buFont typeface="Wingdings" panose="05000000000000000000" pitchFamily="2" charset="2"/>
              <a:buChar char="q"/>
            </a:pPr>
            <a:r>
              <a:rPr lang="es-EC" b="1" dirty="0"/>
              <a:t>Hígado</a:t>
            </a:r>
          </a:p>
          <a:p>
            <a:pPr>
              <a:buFont typeface="Wingdings" panose="05000000000000000000" pitchFamily="2" charset="2"/>
              <a:buChar char="q"/>
            </a:pPr>
            <a:r>
              <a:rPr lang="es-EC" b="1" dirty="0"/>
              <a:t>Glándulas Suprarrenales</a:t>
            </a:r>
          </a:p>
          <a:p>
            <a:pPr>
              <a:buFont typeface="Wingdings" panose="05000000000000000000" pitchFamily="2" charset="2"/>
              <a:buChar char="q"/>
            </a:pPr>
            <a:r>
              <a:rPr lang="es-EC" b="1" dirty="0"/>
              <a:t>Ganglios Linfáticos</a:t>
            </a:r>
            <a:endParaRPr lang="es-EC" dirty="0"/>
          </a:p>
        </p:txBody>
      </p:sp>
    </p:spTree>
    <p:extLst>
      <p:ext uri="{BB962C8B-B14F-4D97-AF65-F5344CB8AC3E}">
        <p14:creationId xmlns:p14="http://schemas.microsoft.com/office/powerpoint/2010/main" val="3914624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D9319-817E-44FF-9B0C-76B8CCEC044B}"/>
              </a:ext>
            </a:extLst>
          </p:cNvPr>
          <p:cNvSpPr>
            <a:spLocks noGrp="1"/>
          </p:cNvSpPr>
          <p:nvPr>
            <p:ph type="title"/>
          </p:nvPr>
        </p:nvSpPr>
        <p:spPr>
          <a:xfrm>
            <a:off x="684211" y="489593"/>
            <a:ext cx="8534400" cy="1507067"/>
          </a:xfrm>
        </p:spPr>
        <p:txBody>
          <a:bodyPr>
            <a:normAutofit fontScale="90000"/>
          </a:bodyPr>
          <a:lstStyle/>
          <a:p>
            <a:r>
              <a:rPr lang="es-ES" b="1" dirty="0">
                <a:latin typeface="Arial Black" panose="020B0A04020102020204" pitchFamily="34" charset="0"/>
              </a:rPr>
              <a:t>Cánceres que Comúnmente Metastatizan al Pulmón</a:t>
            </a:r>
            <a:br>
              <a:rPr lang="es-ES" b="1" dirty="0">
                <a:latin typeface="Arial Black" panose="020B0A04020102020204" pitchFamily="34" charset="0"/>
              </a:rPr>
            </a:br>
            <a:endParaRPr lang="es-EC"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DE76A33-546B-4212-AB75-1E8FB1C7CB69}"/>
              </a:ext>
            </a:extLst>
          </p:cNvPr>
          <p:cNvSpPr>
            <a:spLocks noGrp="1"/>
          </p:cNvSpPr>
          <p:nvPr>
            <p:ph idx="1"/>
          </p:nvPr>
        </p:nvSpPr>
        <p:spPr>
          <a:xfrm>
            <a:off x="684211" y="2292626"/>
            <a:ext cx="11269249" cy="4075781"/>
          </a:xfrm>
        </p:spPr>
        <p:txBody>
          <a:bodyPr/>
          <a:lstStyle/>
          <a:p>
            <a:pPr marL="0" indent="0">
              <a:buNone/>
            </a:pPr>
            <a:r>
              <a:rPr lang="es-ES" b="1" dirty="0"/>
              <a:t>Cáncer de Mama:</a:t>
            </a:r>
            <a:endParaRPr lang="es-ES" dirty="0"/>
          </a:p>
          <a:p>
            <a:pPr lvl="1"/>
            <a:r>
              <a:rPr lang="es-ES" dirty="0"/>
              <a:t>El pulmón es un sitio frecuente de metástasis para el cáncer de mama, especialmente en ciertos subtipos como el HER2 positivo.</a:t>
            </a:r>
          </a:p>
          <a:p>
            <a:pPr marL="0" indent="0">
              <a:buNone/>
            </a:pPr>
            <a:r>
              <a:rPr lang="es-ES" b="1" dirty="0"/>
              <a:t>Cáncer Colorrectal:</a:t>
            </a:r>
            <a:endParaRPr lang="es-ES" dirty="0"/>
          </a:p>
          <a:p>
            <a:pPr lvl="1"/>
            <a:r>
              <a:rPr lang="es-ES" dirty="0"/>
              <a:t>Aunque el hígado es el sitio más común de metástasis, el pulmón también es un sitio frecuente de diseminación.</a:t>
            </a:r>
          </a:p>
          <a:p>
            <a:pPr marL="0" indent="0">
              <a:buNone/>
            </a:pPr>
            <a:r>
              <a:rPr lang="es-ES" b="1" dirty="0"/>
              <a:t>Cáncer Renal (Carcinoma de Células Renales):</a:t>
            </a:r>
            <a:endParaRPr lang="es-ES" dirty="0"/>
          </a:p>
          <a:p>
            <a:pPr lvl="1"/>
            <a:r>
              <a:rPr lang="es-ES" dirty="0"/>
              <a:t>Tiene una alta tendencia a metastatizar al pulmón.</a:t>
            </a:r>
          </a:p>
          <a:p>
            <a:pPr marL="0" indent="0">
              <a:buNone/>
            </a:pPr>
            <a:endParaRPr lang="es-EC" dirty="0"/>
          </a:p>
        </p:txBody>
      </p:sp>
    </p:spTree>
    <p:extLst>
      <p:ext uri="{BB962C8B-B14F-4D97-AF65-F5344CB8AC3E}">
        <p14:creationId xmlns:p14="http://schemas.microsoft.com/office/powerpoint/2010/main" val="851023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D9319-817E-44FF-9B0C-76B8CCEC044B}"/>
              </a:ext>
            </a:extLst>
          </p:cNvPr>
          <p:cNvSpPr>
            <a:spLocks noGrp="1"/>
          </p:cNvSpPr>
          <p:nvPr>
            <p:ph type="title"/>
          </p:nvPr>
        </p:nvSpPr>
        <p:spPr>
          <a:xfrm>
            <a:off x="684211" y="489593"/>
            <a:ext cx="8534400" cy="1507067"/>
          </a:xfrm>
        </p:spPr>
        <p:txBody>
          <a:bodyPr>
            <a:normAutofit fontScale="90000"/>
          </a:bodyPr>
          <a:lstStyle/>
          <a:p>
            <a:r>
              <a:rPr lang="es-ES" b="1" dirty="0">
                <a:latin typeface="Arial Black" panose="020B0A04020102020204" pitchFamily="34" charset="0"/>
              </a:rPr>
              <a:t>Cánceres que Comúnmente Metastatizan al Pulmón</a:t>
            </a:r>
            <a:br>
              <a:rPr lang="es-ES" b="1" dirty="0">
                <a:latin typeface="Arial Black" panose="020B0A04020102020204" pitchFamily="34" charset="0"/>
              </a:rPr>
            </a:br>
            <a:endParaRPr lang="es-EC"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DE76A33-546B-4212-AB75-1E8FB1C7CB69}"/>
              </a:ext>
            </a:extLst>
          </p:cNvPr>
          <p:cNvSpPr>
            <a:spLocks noGrp="1"/>
          </p:cNvSpPr>
          <p:nvPr>
            <p:ph idx="1"/>
          </p:nvPr>
        </p:nvSpPr>
        <p:spPr>
          <a:xfrm>
            <a:off x="684211" y="2292626"/>
            <a:ext cx="11269249" cy="4075781"/>
          </a:xfrm>
        </p:spPr>
        <p:txBody>
          <a:bodyPr/>
          <a:lstStyle/>
          <a:p>
            <a:pPr marL="0" indent="0">
              <a:buNone/>
            </a:pPr>
            <a:r>
              <a:rPr lang="es-ES" b="1" dirty="0"/>
              <a:t>Melanoma:</a:t>
            </a:r>
            <a:endParaRPr lang="es-ES" dirty="0"/>
          </a:p>
          <a:p>
            <a:pPr lvl="1"/>
            <a:r>
              <a:rPr lang="es-ES" dirty="0"/>
              <a:t>El melanoma es conocido por su capacidad de diseminarse a múltiples órganos, incluyendo los pulmones.</a:t>
            </a:r>
          </a:p>
          <a:p>
            <a:pPr marL="0" indent="0">
              <a:buNone/>
            </a:pPr>
            <a:r>
              <a:rPr lang="es-ES" b="1" dirty="0"/>
              <a:t>Sarcomas:</a:t>
            </a:r>
            <a:endParaRPr lang="es-ES" dirty="0"/>
          </a:p>
          <a:p>
            <a:pPr lvl="1"/>
            <a:r>
              <a:rPr lang="es-ES" dirty="0"/>
              <a:t>Los sarcomas, especialmente los tipos de tejidos blandos, pueden diseminarse a los pulmones.</a:t>
            </a:r>
          </a:p>
          <a:p>
            <a:pPr marL="0" indent="0">
              <a:buNone/>
            </a:pPr>
            <a:r>
              <a:rPr lang="es-ES" b="1" dirty="0"/>
              <a:t>Cáncer de Tiroides:</a:t>
            </a:r>
            <a:endParaRPr lang="es-ES" dirty="0"/>
          </a:p>
          <a:p>
            <a:pPr lvl="1"/>
            <a:r>
              <a:rPr lang="es-ES" dirty="0"/>
              <a:t>En casos avanzados, puede ocurrir metástasis pulmonar.</a:t>
            </a:r>
          </a:p>
          <a:p>
            <a:pPr marL="0" indent="0">
              <a:buNone/>
            </a:pPr>
            <a:endParaRPr lang="es-EC" dirty="0"/>
          </a:p>
        </p:txBody>
      </p:sp>
    </p:spTree>
    <p:extLst>
      <p:ext uri="{BB962C8B-B14F-4D97-AF65-F5344CB8AC3E}">
        <p14:creationId xmlns:p14="http://schemas.microsoft.com/office/powerpoint/2010/main" val="3776766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D9319-817E-44FF-9B0C-76B8CCEC044B}"/>
              </a:ext>
            </a:extLst>
          </p:cNvPr>
          <p:cNvSpPr>
            <a:spLocks noGrp="1"/>
          </p:cNvSpPr>
          <p:nvPr>
            <p:ph type="title"/>
          </p:nvPr>
        </p:nvSpPr>
        <p:spPr>
          <a:xfrm>
            <a:off x="684211" y="489593"/>
            <a:ext cx="8534400" cy="1507067"/>
          </a:xfrm>
        </p:spPr>
        <p:txBody>
          <a:bodyPr>
            <a:normAutofit/>
          </a:bodyPr>
          <a:lstStyle/>
          <a:p>
            <a:r>
              <a:rPr lang="es-EC" b="1" dirty="0">
                <a:latin typeface="Arial Black" panose="020B0A04020102020204" pitchFamily="34" charset="0"/>
              </a:rPr>
              <a:t>Mirando hacia el Futuro</a:t>
            </a:r>
            <a:br>
              <a:rPr lang="es-ES" b="1" dirty="0">
                <a:latin typeface="Arial Black" panose="020B0A04020102020204" pitchFamily="34" charset="0"/>
              </a:rPr>
            </a:br>
            <a:endParaRPr lang="es-EC"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DE76A33-546B-4212-AB75-1E8FB1C7CB69}"/>
              </a:ext>
            </a:extLst>
          </p:cNvPr>
          <p:cNvSpPr>
            <a:spLocks noGrp="1"/>
          </p:cNvSpPr>
          <p:nvPr>
            <p:ph idx="1"/>
          </p:nvPr>
        </p:nvSpPr>
        <p:spPr>
          <a:xfrm>
            <a:off x="684211" y="2292626"/>
            <a:ext cx="11269249" cy="4075781"/>
          </a:xfrm>
        </p:spPr>
        <p:txBody>
          <a:bodyPr/>
          <a:lstStyle/>
          <a:p>
            <a:pPr>
              <a:buFont typeface="Wingdings" panose="05000000000000000000" pitchFamily="2" charset="2"/>
              <a:buChar char="q"/>
            </a:pPr>
            <a:r>
              <a:rPr lang="es-ES" sz="3600" dirty="0"/>
              <a:t>Esperanza en la investigación continua y el desarrollo de nuevas terapias.</a:t>
            </a:r>
          </a:p>
          <a:p>
            <a:pPr>
              <a:buFont typeface="Wingdings" panose="05000000000000000000" pitchFamily="2" charset="2"/>
              <a:buChar char="q"/>
            </a:pPr>
            <a:r>
              <a:rPr lang="es-ES" sz="3600" dirty="0"/>
              <a:t>Enfoque en la medicina personalizada y tratamientos más específicos.</a:t>
            </a:r>
          </a:p>
          <a:p>
            <a:pPr>
              <a:buFont typeface="Wingdings" panose="05000000000000000000" pitchFamily="2" charset="2"/>
              <a:buChar char="q"/>
            </a:pPr>
            <a:r>
              <a:rPr lang="es-ES" sz="3600" dirty="0"/>
              <a:t>Compromiso con la mejora de la calidad de vida de los pacientes.</a:t>
            </a:r>
          </a:p>
          <a:p>
            <a:pPr marL="0" indent="0">
              <a:buNone/>
            </a:pPr>
            <a:endParaRPr lang="es-ES" b="1" dirty="0"/>
          </a:p>
          <a:p>
            <a:pPr marL="0" indent="0">
              <a:buNone/>
            </a:pPr>
            <a:endParaRPr lang="es-EC" dirty="0"/>
          </a:p>
        </p:txBody>
      </p:sp>
    </p:spTree>
    <p:extLst>
      <p:ext uri="{BB962C8B-B14F-4D97-AF65-F5344CB8AC3E}">
        <p14:creationId xmlns:p14="http://schemas.microsoft.com/office/powerpoint/2010/main" val="4092447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D9319-817E-44FF-9B0C-76B8CCEC044B}"/>
              </a:ext>
            </a:extLst>
          </p:cNvPr>
          <p:cNvSpPr>
            <a:spLocks noGrp="1"/>
          </p:cNvSpPr>
          <p:nvPr>
            <p:ph type="title"/>
          </p:nvPr>
        </p:nvSpPr>
        <p:spPr>
          <a:xfrm>
            <a:off x="684211" y="489593"/>
            <a:ext cx="8534400" cy="1507067"/>
          </a:xfrm>
        </p:spPr>
        <p:txBody>
          <a:bodyPr>
            <a:normAutofit/>
          </a:bodyPr>
          <a:lstStyle/>
          <a:p>
            <a:r>
              <a:rPr lang="es-EC" b="1" dirty="0">
                <a:latin typeface="Arial Black" panose="020B0A04020102020204" pitchFamily="34" charset="0"/>
              </a:rPr>
              <a:t>Llamado a la Acción</a:t>
            </a:r>
            <a:br>
              <a:rPr lang="es-ES" b="1" dirty="0">
                <a:latin typeface="Arial Black" panose="020B0A04020102020204" pitchFamily="34" charset="0"/>
              </a:rPr>
            </a:br>
            <a:endParaRPr lang="es-EC"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6DE76A33-546B-4212-AB75-1E8FB1C7CB69}"/>
              </a:ext>
            </a:extLst>
          </p:cNvPr>
          <p:cNvSpPr>
            <a:spLocks noGrp="1"/>
          </p:cNvSpPr>
          <p:nvPr>
            <p:ph idx="1"/>
          </p:nvPr>
        </p:nvSpPr>
        <p:spPr>
          <a:xfrm>
            <a:off x="684211" y="2292626"/>
            <a:ext cx="11269249" cy="4075781"/>
          </a:xfrm>
        </p:spPr>
        <p:txBody>
          <a:bodyPr/>
          <a:lstStyle/>
          <a:p>
            <a:pPr>
              <a:buFont typeface="Wingdings" panose="05000000000000000000" pitchFamily="2" charset="2"/>
              <a:buChar char="q"/>
            </a:pPr>
            <a:r>
              <a:rPr lang="es-ES" sz="3600" dirty="0"/>
              <a:t>Importancia de la colaboración entre investigadores, médicos y pacientes.</a:t>
            </a:r>
          </a:p>
          <a:p>
            <a:pPr>
              <a:buFont typeface="Wingdings" panose="05000000000000000000" pitchFamily="2" charset="2"/>
              <a:buChar char="q"/>
            </a:pPr>
            <a:r>
              <a:rPr lang="es-ES" sz="3600" dirty="0"/>
              <a:t>Fomentar la conciencia y educación sobre el cáncer de pulmón.</a:t>
            </a:r>
          </a:p>
          <a:p>
            <a:pPr>
              <a:buFont typeface="Wingdings" panose="05000000000000000000" pitchFamily="2" charset="2"/>
              <a:buChar char="q"/>
            </a:pPr>
            <a:endParaRPr lang="es-ES" sz="3600" b="1" dirty="0"/>
          </a:p>
          <a:p>
            <a:pPr marL="0" indent="0">
              <a:buNone/>
            </a:pPr>
            <a:endParaRPr lang="es-EC" dirty="0"/>
          </a:p>
        </p:txBody>
      </p:sp>
    </p:spTree>
    <p:extLst>
      <p:ext uri="{BB962C8B-B14F-4D97-AF65-F5344CB8AC3E}">
        <p14:creationId xmlns:p14="http://schemas.microsoft.com/office/powerpoint/2010/main" val="350300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C1A33-9155-4D51-D32F-DCE44F537276}"/>
              </a:ext>
            </a:extLst>
          </p:cNvPr>
          <p:cNvSpPr>
            <a:spLocks noGrp="1"/>
          </p:cNvSpPr>
          <p:nvPr>
            <p:ph type="title"/>
          </p:nvPr>
        </p:nvSpPr>
        <p:spPr>
          <a:xfrm>
            <a:off x="684212" y="685800"/>
            <a:ext cx="8534400" cy="1507067"/>
          </a:xfrm>
        </p:spPr>
        <p:txBody>
          <a:bodyPr/>
          <a:lstStyle/>
          <a:p>
            <a:r>
              <a:rPr lang="es-EC" sz="3600" dirty="0">
                <a:latin typeface="Times New Roman" panose="02020603050405020304" pitchFamily="18" charset="0"/>
                <a:cs typeface="Times New Roman" panose="02020603050405020304" pitchFamily="18" charset="0"/>
              </a:rPr>
              <a:t>Introducción</a:t>
            </a:r>
            <a:endParaRPr lang="es-MX" dirty="0"/>
          </a:p>
        </p:txBody>
      </p:sp>
      <p:sp>
        <p:nvSpPr>
          <p:cNvPr id="3" name="Marcador de contenido 2">
            <a:extLst>
              <a:ext uri="{FF2B5EF4-FFF2-40B4-BE49-F238E27FC236}">
                <a16:creationId xmlns:a16="http://schemas.microsoft.com/office/drawing/2014/main" id="{A2BA5D9E-55BD-641A-6691-6E1B8B73D863}"/>
              </a:ext>
            </a:extLst>
          </p:cNvPr>
          <p:cNvSpPr>
            <a:spLocks noGrp="1"/>
          </p:cNvSpPr>
          <p:nvPr>
            <p:ph idx="1"/>
          </p:nvPr>
        </p:nvSpPr>
        <p:spPr>
          <a:xfrm>
            <a:off x="684212" y="2556933"/>
            <a:ext cx="8534400" cy="3615267"/>
          </a:xfrm>
        </p:spPr>
        <p:txBody>
          <a:bodyPr>
            <a:normAutofit/>
          </a:bodyPr>
          <a:lstStyle/>
          <a:p>
            <a:r>
              <a:rPr lang="es-MX" sz="2800" dirty="0">
                <a:latin typeface="Times New Roman" panose="02020603050405020304" pitchFamily="18" charset="0"/>
                <a:cs typeface="Times New Roman" panose="02020603050405020304" pitchFamily="18" charset="0"/>
              </a:rPr>
              <a:t>Los avances en diagnósticos tempranos, como la tomografía computarizada, y los tratamientos innovadores, como la inmunoterapia y las terapias dirigidas, han mejorado las tasas de supervivencia y la calidad de vida de los pacientes, marcando un progreso significativo en el combate contra esta enfermedad.</a:t>
            </a:r>
          </a:p>
        </p:txBody>
      </p:sp>
    </p:spTree>
    <p:extLst>
      <p:ext uri="{BB962C8B-B14F-4D97-AF65-F5344CB8AC3E}">
        <p14:creationId xmlns:p14="http://schemas.microsoft.com/office/powerpoint/2010/main" val="1570277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0EC57-138A-4434-9836-CA20A067C892}"/>
              </a:ext>
            </a:extLst>
          </p:cNvPr>
          <p:cNvSpPr>
            <a:spLocks noGrp="1"/>
          </p:cNvSpPr>
          <p:nvPr>
            <p:ph type="title"/>
          </p:nvPr>
        </p:nvSpPr>
        <p:spPr>
          <a:xfrm>
            <a:off x="684211" y="5128590"/>
            <a:ext cx="10977701" cy="1603513"/>
          </a:xfrm>
        </p:spPr>
        <p:txBody>
          <a:bodyPr/>
          <a:lstStyle/>
          <a:p>
            <a:r>
              <a:rPr lang="es-EC" dirty="0">
                <a:latin typeface="Georgia" panose="02040502050405020303" pitchFamily="18" charset="0"/>
              </a:rPr>
              <a:t>                                                     Muchas gracias</a:t>
            </a:r>
          </a:p>
        </p:txBody>
      </p:sp>
      <p:sp>
        <p:nvSpPr>
          <p:cNvPr id="3" name="Marcador de contenido 2">
            <a:extLst>
              <a:ext uri="{FF2B5EF4-FFF2-40B4-BE49-F238E27FC236}">
                <a16:creationId xmlns:a16="http://schemas.microsoft.com/office/drawing/2014/main" id="{26AD7729-5A63-4FF6-8FC5-C75CEB69EFC1}"/>
              </a:ext>
            </a:extLst>
          </p:cNvPr>
          <p:cNvSpPr>
            <a:spLocks noGrp="1"/>
          </p:cNvSpPr>
          <p:nvPr>
            <p:ph idx="1"/>
          </p:nvPr>
        </p:nvSpPr>
        <p:spPr/>
        <p:txBody>
          <a:bodyPr>
            <a:noAutofit/>
          </a:bodyPr>
          <a:lstStyle/>
          <a:p>
            <a:pPr marL="0" indent="0">
              <a:buNone/>
            </a:pPr>
            <a:r>
              <a:rPr lang="es-ES" sz="2800" dirty="0">
                <a:latin typeface="Bahnschrift Condensed" panose="020B0502040204020203" pitchFamily="34" charset="0"/>
              </a:rPr>
              <a:t>En nuestra incansable búsqueda de respuestas frente al cáncer de pulmón, cada avance es un paso hacia la esperanza, cada descubrimiento es una luz en la oscuridad. Juntos, continuaremos avanzando en la ciencia, mejorando tratamientos y salvaguardando la calidad de vida, hasta que cada respiración sea una promesa de un futuro más saludable."</a:t>
            </a:r>
            <a:endParaRPr lang="es-EC" sz="2800" dirty="0">
              <a:latin typeface="Bahnschrift Condensed" panose="020B0502040204020203" pitchFamily="34" charset="0"/>
            </a:endParaRPr>
          </a:p>
        </p:txBody>
      </p:sp>
    </p:spTree>
    <p:extLst>
      <p:ext uri="{BB962C8B-B14F-4D97-AF65-F5344CB8AC3E}">
        <p14:creationId xmlns:p14="http://schemas.microsoft.com/office/powerpoint/2010/main" val="311415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90B9A-EAB7-4CED-B718-FDF7F7FAD3BE}"/>
              </a:ext>
            </a:extLst>
          </p:cNvPr>
          <p:cNvSpPr>
            <a:spLocks noGrp="1"/>
          </p:cNvSpPr>
          <p:nvPr>
            <p:ph type="title"/>
          </p:nvPr>
        </p:nvSpPr>
        <p:spPr>
          <a:xfrm>
            <a:off x="684212" y="13252"/>
            <a:ext cx="8534400" cy="1554921"/>
          </a:xfrm>
        </p:spPr>
        <p:txBody>
          <a:bodyPr>
            <a:normAutofit/>
          </a:bodyPr>
          <a:lstStyle/>
          <a:p>
            <a:r>
              <a:rPr lang="es-EC" sz="4000" b="1" dirty="0">
                <a:latin typeface="Times New Roman" panose="02020603050405020304" pitchFamily="18" charset="0"/>
                <a:cs typeface="Times New Roman" panose="02020603050405020304" pitchFamily="18" charset="0"/>
              </a:rPr>
              <a:t>concepto</a:t>
            </a:r>
          </a:p>
        </p:txBody>
      </p:sp>
      <p:sp>
        <p:nvSpPr>
          <p:cNvPr id="3" name="Marcador de contenido 2">
            <a:extLst>
              <a:ext uri="{FF2B5EF4-FFF2-40B4-BE49-F238E27FC236}">
                <a16:creationId xmlns:a16="http://schemas.microsoft.com/office/drawing/2014/main" id="{8DBD7748-33E7-43E3-81A9-E985905C72F5}"/>
              </a:ext>
            </a:extLst>
          </p:cNvPr>
          <p:cNvSpPr>
            <a:spLocks noGrp="1"/>
          </p:cNvSpPr>
          <p:nvPr>
            <p:ph idx="1"/>
          </p:nvPr>
        </p:nvSpPr>
        <p:spPr>
          <a:xfrm>
            <a:off x="684212" y="1785731"/>
            <a:ext cx="8534400" cy="3615267"/>
          </a:xfrm>
        </p:spPr>
        <p:txBody>
          <a:bodyPr>
            <a:normAutofit/>
          </a:bodyPr>
          <a:lstStyle/>
          <a:p>
            <a:r>
              <a:rPr lang="es-ES" sz="2800" dirty="0">
                <a:latin typeface="Times New Roman" panose="02020603050405020304" pitchFamily="18" charset="0"/>
                <a:cs typeface="Times New Roman" panose="02020603050405020304" pitchFamily="18" charset="0"/>
              </a:rPr>
              <a:t>Esta enfermedad se  caracteriza por el crecimiento descontrolado de células anormales en uno o ambos pulmones, principalmente en los tejidos que revisten los conductos de aire. La naturaleza agresiva de esta enfermedad y su tendencia a ser diagnosticada en etapas avanzadas lo hacen especialmente desafiante tanto para el tratamiento como para la recuperación.</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83D6B-ED84-4E55-AA40-CF5BEF5E9D34}"/>
              </a:ext>
            </a:extLst>
          </p:cNvPr>
          <p:cNvSpPr>
            <a:spLocks noGrp="1"/>
          </p:cNvSpPr>
          <p:nvPr>
            <p:ph type="title"/>
          </p:nvPr>
        </p:nvSpPr>
        <p:spPr>
          <a:xfrm>
            <a:off x="684212" y="106016"/>
            <a:ext cx="8534400" cy="1528418"/>
          </a:xfrm>
        </p:spPr>
        <p:txBody>
          <a:bodyPr>
            <a:normAutofit/>
          </a:bodyPr>
          <a:lstStyle/>
          <a:p>
            <a:r>
              <a:rPr lang="es-EC" sz="4000" dirty="0">
                <a:highlight>
                  <a:srgbClr val="FFFF00"/>
                </a:highlight>
                <a:latin typeface="Times New Roman" panose="02020603050405020304" pitchFamily="18" charset="0"/>
                <a:cs typeface="Times New Roman" panose="02020603050405020304" pitchFamily="18" charset="0"/>
              </a:rPr>
              <a:t>estadísticas</a:t>
            </a:r>
          </a:p>
        </p:txBody>
      </p:sp>
      <p:sp>
        <p:nvSpPr>
          <p:cNvPr id="3" name="Marcador de contenido 2">
            <a:extLst>
              <a:ext uri="{FF2B5EF4-FFF2-40B4-BE49-F238E27FC236}">
                <a16:creationId xmlns:a16="http://schemas.microsoft.com/office/drawing/2014/main" id="{A2795065-40B2-44C0-B2F8-F3358EDF84D9}"/>
              </a:ext>
            </a:extLst>
          </p:cNvPr>
          <p:cNvSpPr>
            <a:spLocks noGrp="1"/>
          </p:cNvSpPr>
          <p:nvPr>
            <p:ph idx="1"/>
          </p:nvPr>
        </p:nvSpPr>
        <p:spPr>
          <a:xfrm>
            <a:off x="684212" y="1944757"/>
            <a:ext cx="8534400" cy="3615267"/>
          </a:xfrm>
        </p:spPr>
        <p:txBody>
          <a:bodyPr>
            <a:normAutofit/>
          </a:bodyPr>
          <a:lstStyle/>
          <a:p>
            <a:pPr marL="0" indent="0">
              <a:buNone/>
            </a:pPr>
            <a:r>
              <a:rPr lang="es-ES" sz="2800" b="1" dirty="0">
                <a:latin typeface="Times New Roman" panose="02020603050405020304" pitchFamily="18" charset="0"/>
                <a:cs typeface="Times New Roman" panose="02020603050405020304" pitchFamily="18" charset="0"/>
              </a:rPr>
              <a:t>Incidencia y Mortalidad Mundial</a:t>
            </a:r>
            <a:r>
              <a:rPr lang="es-E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El cáncer de pulmón es uno de los tipos de cáncer más comunes a nivel mundial.</a:t>
            </a:r>
          </a:p>
          <a:p>
            <a:pPr>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Representa una proporción significativa de todas las muertes por cáncer.</a:t>
            </a:r>
          </a:p>
          <a:p>
            <a:pPr>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La incidencia y la mortalidad varían considerablemente entre diferentes regiones, siendo más altas en países con altas tasas de tabaquismo.</a:t>
            </a:r>
          </a:p>
          <a:p>
            <a:endParaRPr lang="es-EC" dirty="0"/>
          </a:p>
        </p:txBody>
      </p:sp>
    </p:spTree>
    <p:extLst>
      <p:ext uri="{BB962C8B-B14F-4D97-AF65-F5344CB8AC3E}">
        <p14:creationId xmlns:p14="http://schemas.microsoft.com/office/powerpoint/2010/main" val="184728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49227-BD11-4179-9429-DA8540F21108}"/>
              </a:ext>
            </a:extLst>
          </p:cNvPr>
          <p:cNvSpPr>
            <a:spLocks noGrp="1"/>
          </p:cNvSpPr>
          <p:nvPr>
            <p:ph type="title"/>
          </p:nvPr>
        </p:nvSpPr>
        <p:spPr>
          <a:xfrm>
            <a:off x="684212" y="445418"/>
            <a:ext cx="8534400" cy="1507067"/>
          </a:xfrm>
        </p:spPr>
        <p:txBody>
          <a:bodyPr>
            <a:normAutofit/>
          </a:bodyPr>
          <a:lstStyle/>
          <a:p>
            <a:r>
              <a:rPr lang="es-EC" sz="4000" i="1" dirty="0">
                <a:highlight>
                  <a:srgbClr val="FFFF00"/>
                </a:highlight>
                <a:latin typeface="Times New Roman" panose="02020603050405020304" pitchFamily="18" charset="0"/>
                <a:cs typeface="Times New Roman" panose="02020603050405020304" pitchFamily="18" charset="0"/>
              </a:rPr>
              <a:t>Estadísticas  </a:t>
            </a:r>
          </a:p>
        </p:txBody>
      </p:sp>
      <p:pic>
        <p:nvPicPr>
          <p:cNvPr id="10" name="Marcador de contenido 9">
            <a:extLst>
              <a:ext uri="{FF2B5EF4-FFF2-40B4-BE49-F238E27FC236}">
                <a16:creationId xmlns:a16="http://schemas.microsoft.com/office/drawing/2014/main" id="{95827A93-79EC-4E99-942A-150240C7571E}"/>
              </a:ext>
            </a:extLst>
          </p:cNvPr>
          <p:cNvPicPr>
            <a:picLocks noGrp="1" noChangeAspect="1"/>
          </p:cNvPicPr>
          <p:nvPr>
            <p:ph idx="1"/>
          </p:nvPr>
        </p:nvPicPr>
        <p:blipFill>
          <a:blip r:embed="rId2"/>
          <a:stretch>
            <a:fillRect/>
          </a:stretch>
        </p:blipFill>
        <p:spPr bwMode="auto">
          <a:xfrm>
            <a:off x="2469885" y="1825625"/>
            <a:ext cx="72522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8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DDFA1-6321-4FB4-A207-54A62F7F2D3D}"/>
              </a:ext>
            </a:extLst>
          </p:cNvPr>
          <p:cNvSpPr>
            <a:spLocks noGrp="1"/>
          </p:cNvSpPr>
          <p:nvPr>
            <p:ph type="title"/>
          </p:nvPr>
        </p:nvSpPr>
        <p:spPr>
          <a:xfrm>
            <a:off x="684212" y="180369"/>
            <a:ext cx="8534400" cy="1507067"/>
          </a:xfrm>
        </p:spPr>
        <p:txBody>
          <a:bodyPr>
            <a:normAutofit/>
          </a:bodyPr>
          <a:lstStyle/>
          <a:p>
            <a:r>
              <a:rPr lang="es-EC" sz="4000" dirty="0">
                <a:highlight>
                  <a:srgbClr val="FFFF00"/>
                </a:highlight>
                <a:latin typeface="Times New Roman" panose="02020603050405020304" pitchFamily="18" charset="0"/>
                <a:cs typeface="Times New Roman" panose="02020603050405020304" pitchFamily="18" charset="0"/>
              </a:rPr>
              <a:t>                     estadísticaS                                 </a:t>
            </a:r>
          </a:p>
        </p:txBody>
      </p:sp>
      <p:pic>
        <p:nvPicPr>
          <p:cNvPr id="9" name="Marcador de contenido 8">
            <a:extLst>
              <a:ext uri="{FF2B5EF4-FFF2-40B4-BE49-F238E27FC236}">
                <a16:creationId xmlns:a16="http://schemas.microsoft.com/office/drawing/2014/main" id="{8C57EAEA-8A45-4D54-BC00-51C45FE1E2D2}"/>
              </a:ext>
            </a:extLst>
          </p:cNvPr>
          <p:cNvPicPr>
            <a:picLocks noGrp="1" noChangeAspect="1"/>
          </p:cNvPicPr>
          <p:nvPr>
            <p:ph idx="1"/>
          </p:nvPr>
        </p:nvPicPr>
        <p:blipFill>
          <a:blip r:embed="rId2"/>
          <a:stretch>
            <a:fillRect/>
          </a:stretch>
        </p:blipFill>
        <p:spPr>
          <a:xfrm>
            <a:off x="3920331" y="1825625"/>
            <a:ext cx="4351338" cy="4351338"/>
          </a:xfrm>
        </p:spPr>
      </p:pic>
    </p:spTree>
    <p:extLst>
      <p:ext uri="{BB962C8B-B14F-4D97-AF65-F5344CB8AC3E}">
        <p14:creationId xmlns:p14="http://schemas.microsoft.com/office/powerpoint/2010/main" val="30005463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591</TotalTime>
  <Words>3096</Words>
  <Application>Microsoft Office PowerPoint</Application>
  <PresentationFormat>Panorámica</PresentationFormat>
  <Paragraphs>252</Paragraphs>
  <Slides>50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50</vt:i4>
      </vt:variant>
    </vt:vector>
  </HeadingPairs>
  <TitlesOfParts>
    <vt:vector size="61" baseType="lpstr">
      <vt:lpstr>Aptos</vt:lpstr>
      <vt:lpstr>Aptos Display</vt:lpstr>
      <vt:lpstr>Arial</vt:lpstr>
      <vt:lpstr>Arial Black</vt:lpstr>
      <vt:lpstr>Bahnschrift Condensed</vt:lpstr>
      <vt:lpstr>Georgia</vt:lpstr>
      <vt:lpstr>Roche Sans</vt:lpstr>
      <vt:lpstr>Source Sans Pro</vt:lpstr>
      <vt:lpstr>Times New Roman</vt:lpstr>
      <vt:lpstr>Wingdings</vt:lpstr>
      <vt:lpstr>Tema de Office</vt:lpstr>
      <vt:lpstr>                                     CANCÉR DE PULMÓN</vt:lpstr>
      <vt:lpstr>Introducción</vt:lpstr>
      <vt:lpstr>Introducción</vt:lpstr>
      <vt:lpstr>Introducción</vt:lpstr>
      <vt:lpstr>Introducción</vt:lpstr>
      <vt:lpstr>concepto</vt:lpstr>
      <vt:lpstr>estadísticas</vt:lpstr>
      <vt:lpstr>Estadísticas  </vt:lpstr>
      <vt:lpstr>                     estadísticaS                                 </vt:lpstr>
      <vt:lpstr>Factores de riesgo</vt:lpstr>
      <vt:lpstr>Factores de riesgo</vt:lpstr>
      <vt:lpstr>Factores de riesgos geneticos</vt:lpstr>
      <vt:lpstr>Clasificación Histológica</vt:lpstr>
      <vt:lpstr>Clasificación Histológica</vt:lpstr>
      <vt:lpstr>Tarea n0.- 1</vt:lpstr>
      <vt:lpstr>Alteraciones genéticas </vt:lpstr>
      <vt:lpstr>Alteraciones genéticas </vt:lpstr>
      <vt:lpstr>Alteraciones genéticas </vt:lpstr>
      <vt:lpstr>Alteraciones genéticas </vt:lpstr>
      <vt:lpstr>Alteraciones genéticas </vt:lpstr>
      <vt:lpstr>TAREA N0.-2</vt:lpstr>
      <vt:lpstr>Sistemática Diagnóstica del Cáncer de Pulmón </vt:lpstr>
      <vt:lpstr>Sistemática Diagnóstica del Cáncer de Pulmón</vt:lpstr>
      <vt:lpstr>CATEGORIA  POR ESTADIO TUMORAL</vt:lpstr>
      <vt:lpstr>CATEGORIA POR ESTADIO TUMORAL</vt:lpstr>
      <vt:lpstr>CATEGORIA POR ESTADIO TUMORAL</vt:lpstr>
      <vt:lpstr>TAREA N0.- 4</vt:lpstr>
      <vt:lpstr>Tratamientos Actuales del Cáncer de Pulmón </vt:lpstr>
      <vt:lpstr>Tratamientos Actuales del Cáncer de Pulmón </vt:lpstr>
      <vt:lpstr>Tratamientos basados en la biología molecular  del Cáncer de Pulmón teniendo </vt:lpstr>
      <vt:lpstr>Tratamientos basados en la biología molecular  del Cáncer de Pulmón teniendo </vt:lpstr>
      <vt:lpstr>Tratamientos basados en la biología molecular  del Cáncer de Pulmón teniendo  </vt:lpstr>
      <vt:lpstr>QUIMIOTERAPIA</vt:lpstr>
      <vt:lpstr>QUIMIOTERAPIA</vt:lpstr>
      <vt:lpstr>QUIMIOTERAPIA</vt:lpstr>
      <vt:lpstr>TAREA N0.-5</vt:lpstr>
      <vt:lpstr>Resistencia a la Quimioterapia </vt:lpstr>
      <vt:lpstr>Resistencia a Terapias Dirigidas </vt:lpstr>
      <vt:lpstr>Resistencia a la Inmunoterapia</vt:lpstr>
      <vt:lpstr>El futuro</vt:lpstr>
      <vt:lpstr>El futuro</vt:lpstr>
      <vt:lpstr>Aspectos Legales y Bioéticos en el Tratamiento del Cáncer de Pulmón </vt:lpstr>
      <vt:lpstr>Aspectos Legales y Bioéticos en el Tratamiento del Cáncer de Pulmón </vt:lpstr>
      <vt:lpstr>Aspectos Legales y Bioéticos en el Tratamiento del Cáncer de Pulmón </vt:lpstr>
      <vt:lpstr>Sitios de Metástasis del Cáncer de Pulmón </vt:lpstr>
      <vt:lpstr>Cánceres que Comúnmente Metastatizan al Pulmón </vt:lpstr>
      <vt:lpstr>Cánceres que Comúnmente Metastatizan al Pulmón </vt:lpstr>
      <vt:lpstr>Mirando hacia el Futuro </vt:lpstr>
      <vt:lpstr>Llamado a la Acción </vt:lpstr>
      <vt:lpstr>                                                     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CANCÉR DE PULMÓN</dc:title>
  <dc:creator>DANILO ORTIZ FERNANDEZ</dc:creator>
  <cp:lastModifiedBy>Odette Odette Martinez Batista</cp:lastModifiedBy>
  <cp:revision>29</cp:revision>
  <dcterms:created xsi:type="dcterms:W3CDTF">2024-01-31T04:49:15Z</dcterms:created>
  <dcterms:modified xsi:type="dcterms:W3CDTF">2024-11-05T02:47:12Z</dcterms:modified>
</cp:coreProperties>
</file>