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3" r:id="rId6"/>
    <p:sldId id="264" r:id="rId7"/>
    <p:sldId id="260" r:id="rId8"/>
    <p:sldId id="261" r:id="rId9"/>
    <p:sldId id="299" r:id="rId10"/>
    <p:sldId id="301" r:id="rId11"/>
    <p:sldId id="265" r:id="rId12"/>
    <p:sldId id="266" r:id="rId13"/>
    <p:sldId id="267" r:id="rId14"/>
    <p:sldId id="274" r:id="rId15"/>
    <p:sldId id="275" r:id="rId16"/>
    <p:sldId id="276" r:id="rId17"/>
    <p:sldId id="262" r:id="rId18"/>
    <p:sldId id="309" r:id="rId19"/>
    <p:sldId id="310" r:id="rId20"/>
    <p:sldId id="305" r:id="rId21"/>
    <p:sldId id="300" r:id="rId22"/>
    <p:sldId id="306" r:id="rId23"/>
    <p:sldId id="273" r:id="rId24"/>
    <p:sldId id="277" r:id="rId25"/>
    <p:sldId id="278" r:id="rId26"/>
    <p:sldId id="268" r:id="rId27"/>
    <p:sldId id="269" r:id="rId28"/>
    <p:sldId id="270" r:id="rId29"/>
    <p:sldId id="271" r:id="rId30"/>
    <p:sldId id="279" r:id="rId31"/>
    <p:sldId id="280" r:id="rId32"/>
    <p:sldId id="281" r:id="rId33"/>
    <p:sldId id="282" r:id="rId34"/>
    <p:sldId id="283" r:id="rId35"/>
    <p:sldId id="284" r:id="rId36"/>
    <p:sldId id="285" r:id="rId37"/>
    <p:sldId id="286" r:id="rId38"/>
    <p:sldId id="287" r:id="rId39"/>
    <p:sldId id="288" r:id="rId40"/>
    <p:sldId id="289" r:id="rId41"/>
    <p:sldId id="292" r:id="rId42"/>
    <p:sldId id="308" r:id="rId43"/>
    <p:sldId id="291" r:id="rId44"/>
    <p:sldId id="303" r:id="rId45"/>
    <p:sldId id="293" r:id="rId46"/>
    <p:sldId id="294" r:id="rId47"/>
    <p:sldId id="295" r:id="rId48"/>
    <p:sldId id="307" r:id="rId49"/>
    <p:sldId id="296" r:id="rId50"/>
    <p:sldId id="297" r:id="rId51"/>
    <p:sldId id="298" r:id="rId52"/>
    <p:sldId id="304" r:id="rId53"/>
    <p:sldId id="302" r:id="rId5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E31743-8266-449B-AFDC-8CBA0B4C8DAD}" type="doc">
      <dgm:prSet loTypeId="urn:microsoft.com/office/officeart/2005/8/layout/venn1" loCatId="relationship" qsTypeId="urn:microsoft.com/office/officeart/2005/8/quickstyle/simple5" qsCatId="simple" csTypeId="urn:microsoft.com/office/officeart/2005/8/colors/accent1_2" csCatId="accent1" phldr="1"/>
      <dgm:spPr/>
    </dgm:pt>
    <dgm:pt modelId="{54F441AD-B0D4-47E1-8637-511D50BD0538}">
      <dgm:prSet phldrT="[Texto]"/>
      <dgm:spPr>
        <a:solidFill>
          <a:srgbClr val="00B050"/>
        </a:solidFill>
      </dgm:spPr>
      <dgm:t>
        <a:bodyPr/>
        <a:lstStyle/>
        <a:p>
          <a:r>
            <a:rPr lang="es-ES" dirty="0"/>
            <a:t>Factores eco-ambientales.</a:t>
          </a:r>
          <a:endParaRPr lang="es-EC" dirty="0"/>
        </a:p>
      </dgm:t>
    </dgm:pt>
    <dgm:pt modelId="{2166EF2B-3B51-4593-9F90-E623E2ACF4E6}" type="parTrans" cxnId="{EE7B2691-4D4C-4C40-81B0-05DA6A788281}">
      <dgm:prSet/>
      <dgm:spPr/>
      <dgm:t>
        <a:bodyPr/>
        <a:lstStyle/>
        <a:p>
          <a:endParaRPr lang="es-EC"/>
        </a:p>
      </dgm:t>
    </dgm:pt>
    <dgm:pt modelId="{BFC6C959-0B77-4874-8DF9-0C8FEF43A0F0}" type="sibTrans" cxnId="{EE7B2691-4D4C-4C40-81B0-05DA6A788281}">
      <dgm:prSet/>
      <dgm:spPr/>
      <dgm:t>
        <a:bodyPr/>
        <a:lstStyle/>
        <a:p>
          <a:endParaRPr lang="es-EC"/>
        </a:p>
      </dgm:t>
    </dgm:pt>
    <dgm:pt modelId="{AC97F459-9631-48EF-BBEE-146557DFCAB3}">
      <dgm:prSet phldrT="[Texto]"/>
      <dgm:spPr>
        <a:solidFill>
          <a:srgbClr val="FF0000"/>
        </a:solidFill>
      </dgm:spPr>
      <dgm:t>
        <a:bodyPr/>
        <a:lstStyle/>
        <a:p>
          <a:r>
            <a:rPr lang="es-ES" dirty="0"/>
            <a:t>Genéticos.</a:t>
          </a:r>
          <a:endParaRPr lang="es-EC" dirty="0"/>
        </a:p>
      </dgm:t>
    </dgm:pt>
    <dgm:pt modelId="{7E87A27D-6ADF-4D46-9AB1-6BED85B7DA23}" type="parTrans" cxnId="{8F153202-3743-4F9B-AD8F-A2543D6F8102}">
      <dgm:prSet/>
      <dgm:spPr/>
      <dgm:t>
        <a:bodyPr/>
        <a:lstStyle/>
        <a:p>
          <a:endParaRPr lang="es-EC"/>
        </a:p>
      </dgm:t>
    </dgm:pt>
    <dgm:pt modelId="{5BF71458-3026-43FE-A9F6-72987F0CE274}" type="sibTrans" cxnId="{8F153202-3743-4F9B-AD8F-A2543D6F8102}">
      <dgm:prSet/>
      <dgm:spPr/>
      <dgm:t>
        <a:bodyPr/>
        <a:lstStyle/>
        <a:p>
          <a:endParaRPr lang="es-EC"/>
        </a:p>
      </dgm:t>
    </dgm:pt>
    <dgm:pt modelId="{2AB2984D-83E8-4BF7-B3E0-5DA11CF356FA}">
      <dgm:prSet phldrT="[Texto]"/>
      <dgm:spPr>
        <a:solidFill>
          <a:srgbClr val="002060"/>
        </a:solidFill>
      </dgm:spPr>
      <dgm:t>
        <a:bodyPr/>
        <a:lstStyle/>
        <a:p>
          <a:r>
            <a:rPr lang="es-ES" dirty="0"/>
            <a:t>Inmunológicos.</a:t>
          </a:r>
          <a:endParaRPr lang="es-EC" dirty="0"/>
        </a:p>
      </dgm:t>
    </dgm:pt>
    <dgm:pt modelId="{CE27A65B-1E1C-41EA-B8C0-66DB2F5E6DA3}" type="parTrans" cxnId="{CAF7D509-64DF-4C0D-835F-5886B8C4429F}">
      <dgm:prSet/>
      <dgm:spPr/>
      <dgm:t>
        <a:bodyPr/>
        <a:lstStyle/>
        <a:p>
          <a:endParaRPr lang="es-EC"/>
        </a:p>
      </dgm:t>
    </dgm:pt>
    <dgm:pt modelId="{E7ADEAF5-59C8-4077-B7A6-88A71A332FB3}" type="sibTrans" cxnId="{CAF7D509-64DF-4C0D-835F-5886B8C4429F}">
      <dgm:prSet/>
      <dgm:spPr/>
      <dgm:t>
        <a:bodyPr/>
        <a:lstStyle/>
        <a:p>
          <a:endParaRPr lang="es-EC"/>
        </a:p>
      </dgm:t>
    </dgm:pt>
    <dgm:pt modelId="{4D39DB06-E4CE-49D0-A4F2-3E1901DD3991}" type="pres">
      <dgm:prSet presAssocID="{7FE31743-8266-449B-AFDC-8CBA0B4C8DAD}" presName="compositeShape" presStyleCnt="0">
        <dgm:presLayoutVars>
          <dgm:chMax val="7"/>
          <dgm:dir/>
          <dgm:resizeHandles val="exact"/>
        </dgm:presLayoutVars>
      </dgm:prSet>
      <dgm:spPr/>
    </dgm:pt>
    <dgm:pt modelId="{2D5D4214-272C-4814-A12A-A8F32FEFD84D}" type="pres">
      <dgm:prSet presAssocID="{54F441AD-B0D4-47E1-8637-511D50BD0538}" presName="circ1" presStyleLbl="vennNode1" presStyleIdx="0" presStyleCnt="3"/>
      <dgm:spPr/>
    </dgm:pt>
    <dgm:pt modelId="{7D79135E-F0E5-4DB1-BE20-28FE3C4B1A79}" type="pres">
      <dgm:prSet presAssocID="{54F441AD-B0D4-47E1-8637-511D50BD0538}" presName="circ1Tx" presStyleLbl="revTx" presStyleIdx="0" presStyleCnt="0">
        <dgm:presLayoutVars>
          <dgm:chMax val="0"/>
          <dgm:chPref val="0"/>
          <dgm:bulletEnabled val="1"/>
        </dgm:presLayoutVars>
      </dgm:prSet>
      <dgm:spPr/>
    </dgm:pt>
    <dgm:pt modelId="{8CD80752-FA51-4F2B-8647-6EFAFE3F13D4}" type="pres">
      <dgm:prSet presAssocID="{AC97F459-9631-48EF-BBEE-146557DFCAB3}" presName="circ2" presStyleLbl="vennNode1" presStyleIdx="1" presStyleCnt="3"/>
      <dgm:spPr/>
    </dgm:pt>
    <dgm:pt modelId="{92BAC6BF-06AC-4D28-B299-5D64955F2B37}" type="pres">
      <dgm:prSet presAssocID="{AC97F459-9631-48EF-BBEE-146557DFCAB3}" presName="circ2Tx" presStyleLbl="revTx" presStyleIdx="0" presStyleCnt="0">
        <dgm:presLayoutVars>
          <dgm:chMax val="0"/>
          <dgm:chPref val="0"/>
          <dgm:bulletEnabled val="1"/>
        </dgm:presLayoutVars>
      </dgm:prSet>
      <dgm:spPr/>
    </dgm:pt>
    <dgm:pt modelId="{C3B5FD80-30E8-43BF-9C35-8E138E003B52}" type="pres">
      <dgm:prSet presAssocID="{2AB2984D-83E8-4BF7-B3E0-5DA11CF356FA}" presName="circ3" presStyleLbl="vennNode1" presStyleIdx="2" presStyleCnt="3"/>
      <dgm:spPr/>
    </dgm:pt>
    <dgm:pt modelId="{6F8C7A86-A5DF-4DF5-91FD-99C57D5DBB16}" type="pres">
      <dgm:prSet presAssocID="{2AB2984D-83E8-4BF7-B3E0-5DA11CF356FA}" presName="circ3Tx" presStyleLbl="revTx" presStyleIdx="0" presStyleCnt="0">
        <dgm:presLayoutVars>
          <dgm:chMax val="0"/>
          <dgm:chPref val="0"/>
          <dgm:bulletEnabled val="1"/>
        </dgm:presLayoutVars>
      </dgm:prSet>
      <dgm:spPr/>
    </dgm:pt>
  </dgm:ptLst>
  <dgm:cxnLst>
    <dgm:cxn modelId="{8F153202-3743-4F9B-AD8F-A2543D6F8102}" srcId="{7FE31743-8266-449B-AFDC-8CBA0B4C8DAD}" destId="{AC97F459-9631-48EF-BBEE-146557DFCAB3}" srcOrd="1" destOrd="0" parTransId="{7E87A27D-6ADF-4D46-9AB1-6BED85B7DA23}" sibTransId="{5BF71458-3026-43FE-A9F6-72987F0CE274}"/>
    <dgm:cxn modelId="{CAF7D509-64DF-4C0D-835F-5886B8C4429F}" srcId="{7FE31743-8266-449B-AFDC-8CBA0B4C8DAD}" destId="{2AB2984D-83E8-4BF7-B3E0-5DA11CF356FA}" srcOrd="2" destOrd="0" parTransId="{CE27A65B-1E1C-41EA-B8C0-66DB2F5E6DA3}" sibTransId="{E7ADEAF5-59C8-4077-B7A6-88A71A332FB3}"/>
    <dgm:cxn modelId="{A543220D-C31C-494C-9D41-96EB4E0BC565}" type="presOf" srcId="{AC97F459-9631-48EF-BBEE-146557DFCAB3}" destId="{92BAC6BF-06AC-4D28-B299-5D64955F2B37}" srcOrd="1" destOrd="0" presId="urn:microsoft.com/office/officeart/2005/8/layout/venn1"/>
    <dgm:cxn modelId="{55FCFD39-C77A-4A66-B12C-F132565F5FDD}" type="presOf" srcId="{2AB2984D-83E8-4BF7-B3E0-5DA11CF356FA}" destId="{C3B5FD80-30E8-43BF-9C35-8E138E003B52}" srcOrd="0" destOrd="0" presId="urn:microsoft.com/office/officeart/2005/8/layout/venn1"/>
    <dgm:cxn modelId="{D2714D47-4E49-4A33-8009-1BBE5B39A873}" type="presOf" srcId="{7FE31743-8266-449B-AFDC-8CBA0B4C8DAD}" destId="{4D39DB06-E4CE-49D0-A4F2-3E1901DD3991}" srcOrd="0" destOrd="0" presId="urn:microsoft.com/office/officeart/2005/8/layout/venn1"/>
    <dgm:cxn modelId="{23C1EB5A-F49D-4483-AFC4-E0B83759A3F6}" type="presOf" srcId="{2AB2984D-83E8-4BF7-B3E0-5DA11CF356FA}" destId="{6F8C7A86-A5DF-4DF5-91FD-99C57D5DBB16}" srcOrd="1" destOrd="0" presId="urn:microsoft.com/office/officeart/2005/8/layout/venn1"/>
    <dgm:cxn modelId="{D17FB48F-17B8-43BD-A8B5-AC46B054C42B}" type="presOf" srcId="{AC97F459-9631-48EF-BBEE-146557DFCAB3}" destId="{8CD80752-FA51-4F2B-8647-6EFAFE3F13D4}" srcOrd="0" destOrd="0" presId="urn:microsoft.com/office/officeart/2005/8/layout/venn1"/>
    <dgm:cxn modelId="{EE7B2691-4D4C-4C40-81B0-05DA6A788281}" srcId="{7FE31743-8266-449B-AFDC-8CBA0B4C8DAD}" destId="{54F441AD-B0D4-47E1-8637-511D50BD0538}" srcOrd="0" destOrd="0" parTransId="{2166EF2B-3B51-4593-9F90-E623E2ACF4E6}" sibTransId="{BFC6C959-0B77-4874-8DF9-0C8FEF43A0F0}"/>
    <dgm:cxn modelId="{310A559F-406B-4609-891A-88BBB59A1C58}" type="presOf" srcId="{54F441AD-B0D4-47E1-8637-511D50BD0538}" destId="{2D5D4214-272C-4814-A12A-A8F32FEFD84D}" srcOrd="0" destOrd="0" presId="urn:microsoft.com/office/officeart/2005/8/layout/venn1"/>
    <dgm:cxn modelId="{B25BE6B7-94FD-4B7E-9B18-C429E4BD0F6A}" type="presOf" srcId="{54F441AD-B0D4-47E1-8637-511D50BD0538}" destId="{7D79135E-F0E5-4DB1-BE20-28FE3C4B1A79}" srcOrd="1" destOrd="0" presId="urn:microsoft.com/office/officeart/2005/8/layout/venn1"/>
    <dgm:cxn modelId="{4707A12F-334B-4E41-91C3-D8C0835287B1}" type="presParOf" srcId="{4D39DB06-E4CE-49D0-A4F2-3E1901DD3991}" destId="{2D5D4214-272C-4814-A12A-A8F32FEFD84D}" srcOrd="0" destOrd="0" presId="urn:microsoft.com/office/officeart/2005/8/layout/venn1"/>
    <dgm:cxn modelId="{5334B43D-5644-4DBE-8661-4D865194830C}" type="presParOf" srcId="{4D39DB06-E4CE-49D0-A4F2-3E1901DD3991}" destId="{7D79135E-F0E5-4DB1-BE20-28FE3C4B1A79}" srcOrd="1" destOrd="0" presId="urn:microsoft.com/office/officeart/2005/8/layout/venn1"/>
    <dgm:cxn modelId="{227CDA3B-9818-480E-B616-59621012DAFC}" type="presParOf" srcId="{4D39DB06-E4CE-49D0-A4F2-3E1901DD3991}" destId="{8CD80752-FA51-4F2B-8647-6EFAFE3F13D4}" srcOrd="2" destOrd="0" presId="urn:microsoft.com/office/officeart/2005/8/layout/venn1"/>
    <dgm:cxn modelId="{965BF5D8-6F78-4079-91A6-038FA7E33C33}" type="presParOf" srcId="{4D39DB06-E4CE-49D0-A4F2-3E1901DD3991}" destId="{92BAC6BF-06AC-4D28-B299-5D64955F2B37}" srcOrd="3" destOrd="0" presId="urn:microsoft.com/office/officeart/2005/8/layout/venn1"/>
    <dgm:cxn modelId="{6D09F8F5-B2F9-4A25-9E10-AF6D180F0CFD}" type="presParOf" srcId="{4D39DB06-E4CE-49D0-A4F2-3E1901DD3991}" destId="{C3B5FD80-30E8-43BF-9C35-8E138E003B52}" srcOrd="4" destOrd="0" presId="urn:microsoft.com/office/officeart/2005/8/layout/venn1"/>
    <dgm:cxn modelId="{1FB20E58-9663-423F-891F-CB7754E5EE02}" type="presParOf" srcId="{4D39DB06-E4CE-49D0-A4F2-3E1901DD3991}" destId="{6F8C7A86-A5DF-4DF5-91FD-99C57D5DBB16}"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5D4214-272C-4814-A12A-A8F32FEFD84D}">
      <dsp:nvSpPr>
        <dsp:cNvPr id="0" name=""/>
        <dsp:cNvSpPr/>
      </dsp:nvSpPr>
      <dsp:spPr>
        <a:xfrm>
          <a:off x="3272245" y="63681"/>
          <a:ext cx="3056708" cy="3056708"/>
        </a:xfrm>
        <a:prstGeom prst="ellipse">
          <a:avLst/>
        </a:prstGeom>
        <a:solidFill>
          <a:srgbClr val="00B050"/>
        </a:soli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es-ES" sz="2200" kern="1200" dirty="0"/>
            <a:t>Factores eco-ambientales.</a:t>
          </a:r>
          <a:endParaRPr lang="es-EC" sz="2200" kern="1200" dirty="0"/>
        </a:p>
      </dsp:txBody>
      <dsp:txXfrm>
        <a:off x="3679806" y="598605"/>
        <a:ext cx="2241586" cy="1375518"/>
      </dsp:txXfrm>
    </dsp:sp>
    <dsp:sp modelId="{8CD80752-FA51-4F2B-8647-6EFAFE3F13D4}">
      <dsp:nvSpPr>
        <dsp:cNvPr id="0" name=""/>
        <dsp:cNvSpPr/>
      </dsp:nvSpPr>
      <dsp:spPr>
        <a:xfrm>
          <a:off x="4375208" y="1974124"/>
          <a:ext cx="3056708" cy="3056708"/>
        </a:xfrm>
        <a:prstGeom prst="ellipse">
          <a:avLst/>
        </a:prstGeom>
        <a:solidFill>
          <a:srgbClr val="FF0000"/>
        </a:soli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es-ES" sz="2200" kern="1200" dirty="0"/>
            <a:t>Genéticos.</a:t>
          </a:r>
          <a:endParaRPr lang="es-EC" sz="2200" kern="1200" dirty="0"/>
        </a:p>
      </dsp:txBody>
      <dsp:txXfrm>
        <a:off x="5310051" y="2763773"/>
        <a:ext cx="1834025" cy="1681189"/>
      </dsp:txXfrm>
    </dsp:sp>
    <dsp:sp modelId="{C3B5FD80-30E8-43BF-9C35-8E138E003B52}">
      <dsp:nvSpPr>
        <dsp:cNvPr id="0" name=""/>
        <dsp:cNvSpPr/>
      </dsp:nvSpPr>
      <dsp:spPr>
        <a:xfrm>
          <a:off x="2169283" y="1974124"/>
          <a:ext cx="3056708" cy="3056708"/>
        </a:xfrm>
        <a:prstGeom prst="ellipse">
          <a:avLst/>
        </a:prstGeom>
        <a:solidFill>
          <a:srgbClr val="002060"/>
        </a:soli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es-ES" sz="2200" kern="1200" dirty="0"/>
            <a:t>Inmunológicos.</a:t>
          </a:r>
          <a:endParaRPr lang="es-EC" sz="2200" kern="1200" dirty="0"/>
        </a:p>
      </dsp:txBody>
      <dsp:txXfrm>
        <a:off x="2457123" y="2763773"/>
        <a:ext cx="1834025" cy="1681189"/>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4/11/2022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4/11/2022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4/11/2022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4/11/2022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4/11/2022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4/11/2022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4/11/2022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4/11/2022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25478E-FE80-42A2-A227-38ED5FB052AA}"/>
              </a:ext>
            </a:extLst>
          </p:cNvPr>
          <p:cNvSpPr>
            <a:spLocks noGrp="1"/>
          </p:cNvSpPr>
          <p:nvPr>
            <p:ph type="ctrTitle"/>
          </p:nvPr>
        </p:nvSpPr>
        <p:spPr/>
        <p:txBody>
          <a:bodyPr/>
          <a:lstStyle/>
          <a:p>
            <a:r>
              <a:rPr lang="es-ES" dirty="0"/>
              <a:t>TUMORES DE CAVIDAD ORAL</a:t>
            </a:r>
            <a:endParaRPr lang="es-EC" dirty="0"/>
          </a:p>
        </p:txBody>
      </p:sp>
      <p:sp>
        <p:nvSpPr>
          <p:cNvPr id="3" name="Subtítulo 2">
            <a:extLst>
              <a:ext uri="{FF2B5EF4-FFF2-40B4-BE49-F238E27FC236}">
                <a16:creationId xmlns:a16="http://schemas.microsoft.com/office/drawing/2014/main" id="{2FAC96DF-6761-4ABE-8CEF-FC84DCE6D754}"/>
              </a:ext>
            </a:extLst>
          </p:cNvPr>
          <p:cNvSpPr>
            <a:spLocks noGrp="1"/>
          </p:cNvSpPr>
          <p:nvPr>
            <p:ph type="subTitle" idx="1"/>
          </p:nvPr>
        </p:nvSpPr>
        <p:spPr/>
        <p:txBody>
          <a:bodyPr/>
          <a:lstStyle/>
          <a:p>
            <a:endParaRPr lang="es-EC"/>
          </a:p>
        </p:txBody>
      </p:sp>
    </p:spTree>
    <p:extLst>
      <p:ext uri="{BB962C8B-B14F-4D97-AF65-F5344CB8AC3E}">
        <p14:creationId xmlns:p14="http://schemas.microsoft.com/office/powerpoint/2010/main" val="2006776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E8A787-5B2B-46F8-98B3-03C8647A40E9}"/>
              </a:ext>
            </a:extLst>
          </p:cNvPr>
          <p:cNvSpPr>
            <a:spLocks noGrp="1"/>
          </p:cNvSpPr>
          <p:nvPr>
            <p:ph type="title"/>
          </p:nvPr>
        </p:nvSpPr>
        <p:spPr/>
        <p:txBody>
          <a:bodyPr/>
          <a:lstStyle/>
          <a:p>
            <a:r>
              <a:rPr lang="es-ES" dirty="0"/>
              <a:t>CARCINOGENESIS…</a:t>
            </a:r>
            <a:endParaRPr lang="es-EC" dirty="0"/>
          </a:p>
        </p:txBody>
      </p:sp>
      <p:sp>
        <p:nvSpPr>
          <p:cNvPr id="3" name="Marcador de contenido 2">
            <a:extLst>
              <a:ext uri="{FF2B5EF4-FFF2-40B4-BE49-F238E27FC236}">
                <a16:creationId xmlns:a16="http://schemas.microsoft.com/office/drawing/2014/main" id="{23E14F8E-A526-4DD0-AA7C-B3DE5D53EB0E}"/>
              </a:ext>
            </a:extLst>
          </p:cNvPr>
          <p:cNvSpPr>
            <a:spLocks noGrp="1"/>
          </p:cNvSpPr>
          <p:nvPr>
            <p:ph idx="1"/>
          </p:nvPr>
        </p:nvSpPr>
        <p:spPr/>
        <p:txBody>
          <a:bodyPr/>
          <a:lstStyle/>
          <a:p>
            <a:pPr marL="0" indent="0">
              <a:buNone/>
            </a:pPr>
            <a:r>
              <a:rPr lang="es-EC" dirty="0"/>
              <a:t>En el crecimiento normal de una célula, la cual  se distingue en la </a:t>
            </a:r>
            <a:r>
              <a:rPr lang="es-EC" i="1" dirty="0"/>
              <a:t>Interfase</a:t>
            </a:r>
            <a:r>
              <a:rPr lang="es-EC" dirty="0"/>
              <a:t>, en la que la célula crece hasta alcanzar un tamaño determinado para luego prepararse para la </a:t>
            </a:r>
            <a:r>
              <a:rPr lang="es-EC" i="1" dirty="0"/>
              <a:t>División celular</a:t>
            </a:r>
            <a:r>
              <a:rPr lang="es-EC" dirty="0"/>
              <a:t>, en la que la célula se divide para formar dos células hijas. Este proceso recibe el nombre de </a:t>
            </a:r>
            <a:r>
              <a:rPr lang="es-EC" i="1" dirty="0"/>
              <a:t>Mitosis</a:t>
            </a:r>
            <a:r>
              <a:rPr lang="es-EC" dirty="0"/>
              <a:t>. La división celular está mediada por varios puntos de control que a su vez están regulados por proteínas reguladoras </a:t>
            </a:r>
          </a:p>
        </p:txBody>
      </p:sp>
    </p:spTree>
    <p:extLst>
      <p:ext uri="{BB962C8B-B14F-4D97-AF65-F5344CB8AC3E}">
        <p14:creationId xmlns:p14="http://schemas.microsoft.com/office/powerpoint/2010/main" val="1196868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696EC1-BB7E-4A0F-BE8F-8EFB9BE8A5BB}"/>
              </a:ext>
            </a:extLst>
          </p:cNvPr>
          <p:cNvSpPr>
            <a:spLocks noGrp="1"/>
          </p:cNvSpPr>
          <p:nvPr>
            <p:ph type="title"/>
          </p:nvPr>
        </p:nvSpPr>
        <p:spPr/>
        <p:txBody>
          <a:bodyPr/>
          <a:lstStyle/>
          <a:p>
            <a:r>
              <a:rPr lang="es-ES" dirty="0"/>
              <a:t>CARCINOGENESIS…</a:t>
            </a:r>
            <a:endParaRPr lang="es-EC" dirty="0"/>
          </a:p>
        </p:txBody>
      </p:sp>
      <p:pic>
        <p:nvPicPr>
          <p:cNvPr id="4" name="Marcador de contenido 3" descr="https://scielo.isciii.es/img/revistas/odonto/v31n4/original1_fig1.jpg">
            <a:extLst>
              <a:ext uri="{FF2B5EF4-FFF2-40B4-BE49-F238E27FC236}">
                <a16:creationId xmlns:a16="http://schemas.microsoft.com/office/drawing/2014/main" id="{BAEBBD28-B829-46D6-AFB3-2B9EC8801AAD}"/>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13908" y="1489166"/>
            <a:ext cx="6413863" cy="5368834"/>
          </a:xfrm>
          <a:prstGeom prst="rect">
            <a:avLst/>
          </a:prstGeom>
          <a:noFill/>
          <a:ln>
            <a:noFill/>
          </a:ln>
        </p:spPr>
      </p:pic>
    </p:spTree>
    <p:extLst>
      <p:ext uri="{BB962C8B-B14F-4D97-AF65-F5344CB8AC3E}">
        <p14:creationId xmlns:p14="http://schemas.microsoft.com/office/powerpoint/2010/main" val="2407804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8AD0DC-32A7-490B-9B92-2D42F40231C6}"/>
              </a:ext>
            </a:extLst>
          </p:cNvPr>
          <p:cNvSpPr>
            <a:spLocks noGrp="1"/>
          </p:cNvSpPr>
          <p:nvPr>
            <p:ph type="title"/>
          </p:nvPr>
        </p:nvSpPr>
        <p:spPr/>
        <p:txBody>
          <a:bodyPr/>
          <a:lstStyle/>
          <a:p>
            <a:r>
              <a:rPr lang="es-ES" dirty="0"/>
              <a:t>ANGIOGENESIS…</a:t>
            </a:r>
            <a:endParaRPr lang="es-EC" dirty="0"/>
          </a:p>
        </p:txBody>
      </p:sp>
      <p:sp>
        <p:nvSpPr>
          <p:cNvPr id="3" name="Marcador de contenido 2">
            <a:extLst>
              <a:ext uri="{FF2B5EF4-FFF2-40B4-BE49-F238E27FC236}">
                <a16:creationId xmlns:a16="http://schemas.microsoft.com/office/drawing/2014/main" id="{5CAD73CE-3497-4F11-8DB8-28C6B37784E7}"/>
              </a:ext>
            </a:extLst>
          </p:cNvPr>
          <p:cNvSpPr>
            <a:spLocks noGrp="1"/>
          </p:cNvSpPr>
          <p:nvPr>
            <p:ph idx="1"/>
          </p:nvPr>
        </p:nvSpPr>
        <p:spPr/>
        <p:txBody>
          <a:bodyPr>
            <a:normAutofit lnSpcReduction="10000"/>
          </a:bodyPr>
          <a:lstStyle/>
          <a:p>
            <a:pPr>
              <a:buFont typeface="Wingdings" panose="05000000000000000000" pitchFamily="2" charset="2"/>
              <a:buChar char="Ø"/>
            </a:pPr>
            <a:r>
              <a:rPr lang="es-ES" dirty="0"/>
              <a:t>Es la formación de vasos sanguíneos a partir de una red prexistente, para proveer a el tumor de nutrientes proporcionado el oxigeno necesario para su crecimiento.</a:t>
            </a:r>
          </a:p>
          <a:p>
            <a:pPr>
              <a:buFont typeface="Wingdings" panose="05000000000000000000" pitchFamily="2" charset="2"/>
              <a:buChar char="Ø"/>
            </a:pPr>
            <a:r>
              <a:rPr lang="es-ES" dirty="0"/>
              <a:t>Características fundamental en la formación, el crecimiento, diseminación de los tumores y también en el control y curación de estos.</a:t>
            </a:r>
          </a:p>
          <a:p>
            <a:pPr>
              <a:buFont typeface="Wingdings" panose="05000000000000000000" pitchFamily="2" charset="2"/>
              <a:buChar char="Ø"/>
            </a:pPr>
            <a:r>
              <a:rPr lang="es-ES" dirty="0"/>
              <a:t>Se regula por un complejo balance entre factores angiogénicos y anti angiogénicos.</a:t>
            </a:r>
          </a:p>
          <a:p>
            <a:pPr>
              <a:buFont typeface="Wingdings" panose="05000000000000000000" pitchFamily="2" charset="2"/>
              <a:buChar char="Ø"/>
            </a:pPr>
            <a:r>
              <a:rPr lang="es-ES" dirty="0"/>
              <a:t>La célula tumoral induce a angiogénesis en un proceso similar a la angiogénesis normal, pero la estructura de los vasos del tumor es anormal ya que su neovascularidad esta dilatada y sinuosa y en general carece de pericitos funcionales. </a:t>
            </a:r>
          </a:p>
          <a:p>
            <a:pPr>
              <a:buFont typeface="Wingdings" panose="05000000000000000000" pitchFamily="2" charset="2"/>
              <a:buChar char="Ø"/>
            </a:pPr>
            <a:r>
              <a:rPr lang="es-ES" dirty="0"/>
              <a:t>En la actualidad hay estudios que miden la vascularización intratumoral que han establecido valores pronósticos para el paciente.</a:t>
            </a:r>
          </a:p>
          <a:p>
            <a:pPr>
              <a:buFont typeface="Wingdings" panose="05000000000000000000" pitchFamily="2" charset="2"/>
              <a:buChar char="Ø"/>
            </a:pPr>
            <a:endParaRPr lang="es-ES" dirty="0"/>
          </a:p>
          <a:p>
            <a:pPr>
              <a:buFont typeface="Wingdings" panose="05000000000000000000" pitchFamily="2" charset="2"/>
              <a:buChar char="Ø"/>
            </a:pPr>
            <a:endParaRPr lang="es-ES" dirty="0"/>
          </a:p>
          <a:p>
            <a:pPr>
              <a:buFont typeface="Wingdings" panose="05000000000000000000" pitchFamily="2" charset="2"/>
              <a:buChar char="Ø"/>
            </a:pPr>
            <a:endParaRPr lang="es-ES" dirty="0"/>
          </a:p>
          <a:p>
            <a:pPr>
              <a:buFont typeface="Wingdings" panose="05000000000000000000" pitchFamily="2" charset="2"/>
              <a:buChar char="Ø"/>
            </a:pPr>
            <a:endParaRPr lang="es-EC" dirty="0"/>
          </a:p>
        </p:txBody>
      </p:sp>
    </p:spTree>
    <p:extLst>
      <p:ext uri="{BB962C8B-B14F-4D97-AF65-F5344CB8AC3E}">
        <p14:creationId xmlns:p14="http://schemas.microsoft.com/office/powerpoint/2010/main" val="2566640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E35597-5482-46A4-8E34-50808F796733}"/>
              </a:ext>
            </a:extLst>
          </p:cNvPr>
          <p:cNvSpPr>
            <a:spLocks noGrp="1"/>
          </p:cNvSpPr>
          <p:nvPr>
            <p:ph type="title"/>
          </p:nvPr>
        </p:nvSpPr>
        <p:spPr/>
        <p:txBody>
          <a:bodyPr/>
          <a:lstStyle/>
          <a:p>
            <a:r>
              <a:rPr lang="es-ES" dirty="0"/>
              <a:t>Angiogénesis y su objetivo terapéutico…</a:t>
            </a:r>
            <a:endParaRPr lang="es-EC" dirty="0"/>
          </a:p>
        </p:txBody>
      </p:sp>
      <p:sp>
        <p:nvSpPr>
          <p:cNvPr id="3" name="Marcador de contenido 2">
            <a:extLst>
              <a:ext uri="{FF2B5EF4-FFF2-40B4-BE49-F238E27FC236}">
                <a16:creationId xmlns:a16="http://schemas.microsoft.com/office/drawing/2014/main" id="{22B40804-26BB-40C1-8207-588913482DC5}"/>
              </a:ext>
            </a:extLst>
          </p:cNvPr>
          <p:cNvSpPr>
            <a:spLocks noGrp="1"/>
          </p:cNvSpPr>
          <p:nvPr>
            <p:ph idx="1"/>
          </p:nvPr>
        </p:nvSpPr>
        <p:spPr/>
        <p:txBody>
          <a:bodyPr/>
          <a:lstStyle/>
          <a:p>
            <a:pPr marL="0" indent="0">
              <a:buNone/>
            </a:pPr>
            <a:r>
              <a:rPr lang="es-ES" dirty="0"/>
              <a:t>La inhibición de la angiogénesis siempre se planteo como una estrategia prometedora para el tratamiento del cáncer. </a:t>
            </a:r>
          </a:p>
          <a:p>
            <a:pPr marL="0" indent="0">
              <a:buNone/>
            </a:pPr>
            <a:r>
              <a:rPr lang="es-ES" dirty="0"/>
              <a:t>Los primeros pasos terapéuticos salen el mercado en el año 2004, con al aprobación por la FDA del Bevacizumab para el cáncer de colon en ese momento y del Avastin para la degeneración macular asociada a la edad. Lo que ha indicado que el estudio de la angiogénesis no solo se ha centrado en le proceso tumoral, sino que se ha ampliado a otros campos de la medicina.</a:t>
            </a:r>
          </a:p>
          <a:p>
            <a:pPr marL="0" indent="0">
              <a:buNone/>
            </a:pPr>
            <a:endParaRPr lang="es-ES" dirty="0"/>
          </a:p>
          <a:p>
            <a:pPr marL="0" indent="0">
              <a:buNone/>
            </a:pPr>
            <a:endParaRPr lang="es-EC" dirty="0"/>
          </a:p>
        </p:txBody>
      </p:sp>
    </p:spTree>
    <p:extLst>
      <p:ext uri="{BB962C8B-B14F-4D97-AF65-F5344CB8AC3E}">
        <p14:creationId xmlns:p14="http://schemas.microsoft.com/office/powerpoint/2010/main" val="21481241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308C21-2F6F-4FAA-A288-D9CBE5769B68}"/>
              </a:ext>
            </a:extLst>
          </p:cNvPr>
          <p:cNvSpPr>
            <a:spLocks noGrp="1"/>
          </p:cNvSpPr>
          <p:nvPr>
            <p:ph type="title"/>
          </p:nvPr>
        </p:nvSpPr>
        <p:spPr/>
        <p:txBody>
          <a:bodyPr/>
          <a:lstStyle/>
          <a:p>
            <a:r>
              <a:rPr lang="es-EC" dirty="0"/>
              <a:t>Diseminación metastásica…</a:t>
            </a:r>
          </a:p>
        </p:txBody>
      </p:sp>
      <p:sp>
        <p:nvSpPr>
          <p:cNvPr id="3" name="Marcador de contenido 2">
            <a:extLst>
              <a:ext uri="{FF2B5EF4-FFF2-40B4-BE49-F238E27FC236}">
                <a16:creationId xmlns:a16="http://schemas.microsoft.com/office/drawing/2014/main" id="{D601E0BD-7095-41AC-9CC8-22CBB3FB3110}"/>
              </a:ext>
            </a:extLst>
          </p:cNvPr>
          <p:cNvSpPr>
            <a:spLocks noGrp="1"/>
          </p:cNvSpPr>
          <p:nvPr>
            <p:ph idx="1"/>
          </p:nvPr>
        </p:nvSpPr>
        <p:spPr/>
        <p:txBody>
          <a:bodyPr/>
          <a:lstStyle/>
          <a:p>
            <a:pPr marL="0" indent="0">
              <a:buNone/>
            </a:pPr>
            <a:r>
              <a:rPr lang="es-EC" dirty="0"/>
              <a:t>Concepto: Es la capacidad que tiene la célula tumoral de emigrar a otros tejidos, cercanos o distantes.</a:t>
            </a:r>
          </a:p>
          <a:p>
            <a:pPr>
              <a:buFont typeface="Wingdings" panose="05000000000000000000" pitchFamily="2" charset="2"/>
              <a:buChar char="Ø"/>
            </a:pPr>
            <a:r>
              <a:rPr lang="es-EC" sz="2800" dirty="0">
                <a:solidFill>
                  <a:srgbClr val="FF0000"/>
                </a:solidFill>
              </a:rPr>
              <a:t>Diseminación directa: continuidad o contigüidad.</a:t>
            </a:r>
          </a:p>
          <a:p>
            <a:pPr>
              <a:buFont typeface="Wingdings" panose="05000000000000000000" pitchFamily="2" charset="2"/>
              <a:buChar char="Ø"/>
            </a:pPr>
            <a:r>
              <a:rPr lang="es-EC" sz="2800" dirty="0">
                <a:solidFill>
                  <a:srgbClr val="FF0000"/>
                </a:solidFill>
              </a:rPr>
              <a:t>Diseminación linfática.</a:t>
            </a:r>
          </a:p>
          <a:p>
            <a:pPr>
              <a:buFont typeface="Wingdings" panose="05000000000000000000" pitchFamily="2" charset="2"/>
              <a:buChar char="Ø"/>
            </a:pPr>
            <a:r>
              <a:rPr lang="es-EC" sz="2800" dirty="0">
                <a:solidFill>
                  <a:srgbClr val="FF0000"/>
                </a:solidFill>
              </a:rPr>
              <a:t>Diseminación hematógena.	</a:t>
            </a:r>
          </a:p>
          <a:p>
            <a:pPr>
              <a:buFont typeface="Wingdings" panose="05000000000000000000" pitchFamily="2" charset="2"/>
              <a:buChar char="Ø"/>
            </a:pPr>
            <a:endParaRPr lang="es-EC" dirty="0"/>
          </a:p>
        </p:txBody>
      </p:sp>
    </p:spTree>
    <p:extLst>
      <p:ext uri="{BB962C8B-B14F-4D97-AF65-F5344CB8AC3E}">
        <p14:creationId xmlns:p14="http://schemas.microsoft.com/office/powerpoint/2010/main" val="3698806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B409F3-F8A6-4404-80A0-D83B33B00A2E}"/>
              </a:ext>
            </a:extLst>
          </p:cNvPr>
          <p:cNvSpPr>
            <a:spLocks noGrp="1"/>
          </p:cNvSpPr>
          <p:nvPr>
            <p:ph type="title"/>
          </p:nvPr>
        </p:nvSpPr>
        <p:spPr/>
        <p:txBody>
          <a:bodyPr/>
          <a:lstStyle/>
          <a:p>
            <a:r>
              <a:rPr lang="es-EC" dirty="0"/>
              <a:t>Metástasis…</a:t>
            </a:r>
          </a:p>
        </p:txBody>
      </p:sp>
      <p:sp>
        <p:nvSpPr>
          <p:cNvPr id="3" name="Marcador de contenido 2">
            <a:extLst>
              <a:ext uri="{FF2B5EF4-FFF2-40B4-BE49-F238E27FC236}">
                <a16:creationId xmlns:a16="http://schemas.microsoft.com/office/drawing/2014/main" id="{E47A223C-19FB-4D8A-B3CC-CFC53B604D2C}"/>
              </a:ext>
            </a:extLst>
          </p:cNvPr>
          <p:cNvSpPr>
            <a:spLocks noGrp="1"/>
          </p:cNvSpPr>
          <p:nvPr>
            <p:ph idx="1"/>
          </p:nvPr>
        </p:nvSpPr>
        <p:spPr/>
        <p:txBody>
          <a:bodyPr/>
          <a:lstStyle/>
          <a:p>
            <a:endParaRPr lang="es-EC" dirty="0"/>
          </a:p>
          <a:p>
            <a:pPr marL="0" indent="0">
              <a:buNone/>
            </a:pPr>
            <a:r>
              <a:rPr lang="es-EC" sz="3600" dirty="0"/>
              <a:t>Como se propagan los tumores de cavidad oral?</a:t>
            </a:r>
          </a:p>
        </p:txBody>
      </p:sp>
    </p:spTree>
    <p:extLst>
      <p:ext uri="{BB962C8B-B14F-4D97-AF65-F5344CB8AC3E}">
        <p14:creationId xmlns:p14="http://schemas.microsoft.com/office/powerpoint/2010/main" val="3039199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142313-D93A-462D-9A39-C27A94E6620C}"/>
              </a:ext>
            </a:extLst>
          </p:cNvPr>
          <p:cNvSpPr>
            <a:spLocks noGrp="1"/>
          </p:cNvSpPr>
          <p:nvPr>
            <p:ph type="title"/>
          </p:nvPr>
        </p:nvSpPr>
        <p:spPr/>
        <p:txBody>
          <a:bodyPr/>
          <a:lstStyle/>
          <a:p>
            <a:r>
              <a:rPr lang="es-ES" dirty="0"/>
              <a:t>VIAS DE DISEMINACION…</a:t>
            </a:r>
            <a:endParaRPr lang="es-EC" dirty="0"/>
          </a:p>
        </p:txBody>
      </p:sp>
      <p:sp>
        <p:nvSpPr>
          <p:cNvPr id="3" name="Marcador de contenido 2">
            <a:extLst>
              <a:ext uri="{FF2B5EF4-FFF2-40B4-BE49-F238E27FC236}">
                <a16:creationId xmlns:a16="http://schemas.microsoft.com/office/drawing/2014/main" id="{E61705F3-F421-405A-80A7-417F3EBD6199}"/>
              </a:ext>
            </a:extLst>
          </p:cNvPr>
          <p:cNvSpPr>
            <a:spLocks noGrp="1"/>
          </p:cNvSpPr>
          <p:nvPr>
            <p:ph idx="1"/>
          </p:nvPr>
        </p:nvSpPr>
        <p:spPr/>
        <p:txBody>
          <a:bodyPr/>
          <a:lstStyle/>
          <a:p>
            <a:pPr marL="0" indent="0">
              <a:buNone/>
            </a:pPr>
            <a:r>
              <a:rPr lang="es-EC" dirty="0"/>
              <a:t>DISEMINACIÓN DIRECTA</a:t>
            </a:r>
          </a:p>
          <a:p>
            <a:pPr marL="0" indent="0">
              <a:buNone/>
            </a:pPr>
            <a:endParaRPr lang="es-EC" dirty="0"/>
          </a:p>
          <a:p>
            <a:pPr marL="0" indent="0">
              <a:buNone/>
            </a:pPr>
            <a:r>
              <a:rPr lang="es-EC" dirty="0"/>
              <a:t>VIA LINFÁTICA</a:t>
            </a:r>
          </a:p>
          <a:p>
            <a:pPr marL="0" indent="0">
              <a:buNone/>
            </a:pPr>
            <a:endParaRPr lang="es-EC" dirty="0"/>
          </a:p>
          <a:p>
            <a:pPr marL="0" indent="0">
              <a:buNone/>
            </a:pPr>
            <a:r>
              <a:rPr lang="es-EC" dirty="0"/>
              <a:t>VIA HEMATÓGENA</a:t>
            </a:r>
          </a:p>
        </p:txBody>
      </p:sp>
    </p:spTree>
    <p:extLst>
      <p:ext uri="{BB962C8B-B14F-4D97-AF65-F5344CB8AC3E}">
        <p14:creationId xmlns:p14="http://schemas.microsoft.com/office/powerpoint/2010/main" val="21654794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FE4ADA-55DD-48C9-A879-5600686699BB}"/>
              </a:ext>
            </a:extLst>
          </p:cNvPr>
          <p:cNvSpPr>
            <a:spLocks noGrp="1"/>
          </p:cNvSpPr>
          <p:nvPr>
            <p:ph type="title"/>
          </p:nvPr>
        </p:nvSpPr>
        <p:spPr/>
        <p:txBody>
          <a:bodyPr/>
          <a:lstStyle/>
          <a:p>
            <a:r>
              <a:rPr lang="es-ES" dirty="0"/>
              <a:t>Clasificación Patológica…</a:t>
            </a:r>
            <a:endParaRPr lang="es-EC" dirty="0"/>
          </a:p>
        </p:txBody>
      </p:sp>
      <p:sp>
        <p:nvSpPr>
          <p:cNvPr id="3" name="Marcador de contenido 2">
            <a:extLst>
              <a:ext uri="{FF2B5EF4-FFF2-40B4-BE49-F238E27FC236}">
                <a16:creationId xmlns:a16="http://schemas.microsoft.com/office/drawing/2014/main" id="{FB0C3DB3-BCD7-4BEF-9A6C-07D6A5235083}"/>
              </a:ext>
            </a:extLst>
          </p:cNvPr>
          <p:cNvSpPr>
            <a:spLocks noGrp="1"/>
          </p:cNvSpPr>
          <p:nvPr>
            <p:ph idx="1"/>
          </p:nvPr>
        </p:nvSpPr>
        <p:spPr>
          <a:xfrm>
            <a:off x="1371600" y="1384663"/>
            <a:ext cx="9601200" cy="5277394"/>
          </a:xfrm>
        </p:spPr>
        <p:txBody>
          <a:bodyPr>
            <a:normAutofit fontScale="85000" lnSpcReduction="20000"/>
          </a:bodyPr>
          <a:lstStyle/>
          <a:p>
            <a:pPr marL="0" indent="0">
              <a:buNone/>
            </a:pPr>
            <a:r>
              <a:rPr lang="es-ES" dirty="0"/>
              <a:t>  En cuanto a términos prácticos se refiere el carcinoma de la mucosa oral es igual al </a:t>
            </a:r>
            <a:r>
              <a:rPr lang="es-ES" b="1" dirty="0">
                <a:solidFill>
                  <a:srgbClr val="FF0000"/>
                </a:solidFill>
              </a:rPr>
              <a:t>Carcinoma  Células Epidermoide.</a:t>
            </a:r>
          </a:p>
          <a:p>
            <a:pPr marL="0" indent="0">
              <a:buNone/>
            </a:pPr>
            <a:r>
              <a:rPr lang="es-ES" b="1" dirty="0">
                <a:solidFill>
                  <a:schemeClr val="tx1"/>
                </a:solidFill>
              </a:rPr>
              <a:t>1.- Carcinoma Verrugoso </a:t>
            </a:r>
            <a:r>
              <a:rPr lang="es-ES" dirty="0">
                <a:solidFill>
                  <a:schemeClr val="tx1"/>
                </a:solidFill>
              </a:rPr>
              <a:t>como variante mas frecuente de los carcinomas escamosos.</a:t>
            </a:r>
          </a:p>
          <a:p>
            <a:pPr marL="0" indent="0">
              <a:buNone/>
            </a:pPr>
            <a:r>
              <a:rPr lang="es-ES" dirty="0">
                <a:solidFill>
                  <a:schemeClr val="tx1"/>
                </a:solidFill>
              </a:rPr>
              <a:t>2.- Otras tipos:</a:t>
            </a:r>
          </a:p>
          <a:p>
            <a:pPr>
              <a:buFont typeface="Wingdings" panose="05000000000000000000" pitchFamily="2" charset="2"/>
              <a:buChar char="Ø"/>
            </a:pPr>
            <a:r>
              <a:rPr lang="es-ES" dirty="0">
                <a:solidFill>
                  <a:schemeClr val="tx1"/>
                </a:solidFill>
              </a:rPr>
              <a:t> Carcinoma adenoideo, seudoglandular: localizados en el labio y muy relacionados con las radiaciones.  </a:t>
            </a:r>
          </a:p>
          <a:p>
            <a:pPr>
              <a:buFont typeface="Wingdings" panose="05000000000000000000" pitchFamily="2" charset="2"/>
              <a:buChar char="Ø"/>
            </a:pPr>
            <a:r>
              <a:rPr lang="es-ES" dirty="0">
                <a:solidFill>
                  <a:schemeClr val="tx1"/>
                </a:solidFill>
              </a:rPr>
              <a:t>Carcinoma adenoescamoso: localizados en las glándulas salivares menores.</a:t>
            </a:r>
          </a:p>
          <a:p>
            <a:pPr>
              <a:buFont typeface="Wingdings" panose="05000000000000000000" pitchFamily="2" charset="2"/>
              <a:buChar char="Ø"/>
            </a:pPr>
            <a:r>
              <a:rPr lang="es-ES" dirty="0">
                <a:solidFill>
                  <a:schemeClr val="tx1"/>
                </a:solidFill>
              </a:rPr>
              <a:t>Carcinoma Basaliode de Células Escamosas: Variante muy agresiva, localizada en cavidad oral, orofaringe, esófago y laringe.</a:t>
            </a:r>
          </a:p>
          <a:p>
            <a:pPr>
              <a:buFont typeface="Wingdings" panose="05000000000000000000" pitchFamily="2" charset="2"/>
              <a:buChar char="Ø"/>
            </a:pPr>
            <a:r>
              <a:rPr lang="es-ES" dirty="0">
                <a:solidFill>
                  <a:schemeClr val="tx1"/>
                </a:solidFill>
              </a:rPr>
              <a:t>Carcinoma papilar de células escamosas: muy asociado a HPIV.</a:t>
            </a:r>
          </a:p>
          <a:p>
            <a:pPr>
              <a:buFont typeface="Wingdings" panose="05000000000000000000" pitchFamily="2" charset="2"/>
              <a:buChar char="Ø"/>
            </a:pPr>
            <a:r>
              <a:rPr lang="es-ES" dirty="0">
                <a:solidFill>
                  <a:schemeClr val="tx1"/>
                </a:solidFill>
              </a:rPr>
              <a:t>Carcinomas de células claras.</a:t>
            </a:r>
          </a:p>
          <a:p>
            <a:pPr>
              <a:buFont typeface="Wingdings" panose="05000000000000000000" pitchFamily="2" charset="2"/>
              <a:buChar char="Ø"/>
            </a:pPr>
            <a:r>
              <a:rPr lang="es-ES" dirty="0">
                <a:solidFill>
                  <a:schemeClr val="tx1"/>
                </a:solidFill>
              </a:rPr>
              <a:t>Carcinoma de células Fusiformes o Sarcomatoide.</a:t>
            </a:r>
          </a:p>
          <a:p>
            <a:pPr>
              <a:buFont typeface="Wingdings" panose="05000000000000000000" pitchFamily="2" charset="2"/>
              <a:buChar char="Ø"/>
            </a:pPr>
            <a:r>
              <a:rPr lang="es-ES" dirty="0">
                <a:solidFill>
                  <a:schemeClr val="tx1"/>
                </a:solidFill>
              </a:rPr>
              <a:t>Carcinoma de Células Pequeñas</a:t>
            </a:r>
          </a:p>
          <a:p>
            <a:pPr>
              <a:buFont typeface="Wingdings" panose="05000000000000000000" pitchFamily="2" charset="2"/>
              <a:buChar char="Ø"/>
            </a:pPr>
            <a:r>
              <a:rPr lang="es-ES" dirty="0">
                <a:solidFill>
                  <a:schemeClr val="tx1"/>
                </a:solidFill>
              </a:rPr>
              <a:t>Carcinoma parecido al Linfoepitelioma: Localizado en la pared oral y nasofaringe.</a:t>
            </a:r>
          </a:p>
          <a:p>
            <a:pPr>
              <a:buFont typeface="Wingdings" panose="05000000000000000000" pitchFamily="2" charset="2"/>
              <a:buChar char="Ø"/>
            </a:pPr>
            <a:r>
              <a:rPr lang="es-ES" dirty="0">
                <a:solidFill>
                  <a:schemeClr val="tx1"/>
                </a:solidFill>
              </a:rPr>
              <a:t>Carcinoma de línea media: Frecuente en niños y jóvenes y como lo indica su nombre toma la estructuras de la línea media. A nivel molecular es definido como reordenamiento del gen NUT, es una alteración genética-molecular. </a:t>
            </a:r>
          </a:p>
          <a:p>
            <a:pPr>
              <a:buFont typeface="Wingdings" panose="05000000000000000000" pitchFamily="2" charset="2"/>
              <a:buChar char="Ø"/>
            </a:pPr>
            <a:endParaRPr lang="es-ES" dirty="0">
              <a:solidFill>
                <a:schemeClr val="tx1"/>
              </a:solidFill>
            </a:endParaRPr>
          </a:p>
        </p:txBody>
      </p:sp>
    </p:spTree>
    <p:extLst>
      <p:ext uri="{BB962C8B-B14F-4D97-AF65-F5344CB8AC3E}">
        <p14:creationId xmlns:p14="http://schemas.microsoft.com/office/powerpoint/2010/main" val="783083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E6D0A6-FFA9-4808-AFF4-DAA5324E5DD8}"/>
              </a:ext>
            </a:extLst>
          </p:cNvPr>
          <p:cNvSpPr>
            <a:spLocks noGrp="1"/>
          </p:cNvSpPr>
          <p:nvPr>
            <p:ph type="title"/>
          </p:nvPr>
        </p:nvSpPr>
        <p:spPr/>
        <p:txBody>
          <a:bodyPr/>
          <a:lstStyle/>
          <a:p>
            <a:r>
              <a:rPr lang="es-ES" dirty="0" err="1"/>
              <a:t>Histoptologia</a:t>
            </a:r>
            <a:r>
              <a:rPr lang="es-ES" dirty="0"/>
              <a:t>…</a:t>
            </a:r>
            <a:endParaRPr lang="es-EC" dirty="0"/>
          </a:p>
        </p:txBody>
      </p:sp>
      <p:sp>
        <p:nvSpPr>
          <p:cNvPr id="3" name="Marcador de contenido 2">
            <a:extLst>
              <a:ext uri="{FF2B5EF4-FFF2-40B4-BE49-F238E27FC236}">
                <a16:creationId xmlns:a16="http://schemas.microsoft.com/office/drawing/2014/main" id="{524A6880-7B20-4255-9B3C-29FF69655D56}"/>
              </a:ext>
            </a:extLst>
          </p:cNvPr>
          <p:cNvSpPr>
            <a:spLocks noGrp="1"/>
          </p:cNvSpPr>
          <p:nvPr>
            <p:ph idx="1"/>
          </p:nvPr>
        </p:nvSpPr>
        <p:spPr/>
        <p:txBody>
          <a:bodyPr/>
          <a:lstStyle/>
          <a:p>
            <a:pPr marL="0" indent="0">
              <a:buNone/>
            </a:pPr>
            <a:r>
              <a:rPr lang="es-ES" dirty="0"/>
              <a:t>3.- Melanomas.</a:t>
            </a:r>
          </a:p>
          <a:p>
            <a:pPr marL="0" indent="0">
              <a:buNone/>
            </a:pPr>
            <a:r>
              <a:rPr lang="es-ES" dirty="0"/>
              <a:t>4.- Linfomas.</a:t>
            </a:r>
          </a:p>
          <a:p>
            <a:pPr marL="0" indent="0">
              <a:buNone/>
            </a:pPr>
            <a:r>
              <a:rPr lang="es-ES" dirty="0"/>
              <a:t>5.- Plasmocitomas.</a:t>
            </a:r>
          </a:p>
          <a:p>
            <a:pPr marL="0" indent="0">
              <a:buNone/>
            </a:pPr>
            <a:r>
              <a:rPr lang="es-ES" dirty="0"/>
              <a:t>6.- Rabdomiosarcoma</a:t>
            </a:r>
          </a:p>
          <a:p>
            <a:pPr marL="0" indent="0">
              <a:buNone/>
            </a:pPr>
            <a:r>
              <a:rPr lang="es-ES" dirty="0"/>
              <a:t>7.- Osteosarcoma.</a:t>
            </a:r>
          </a:p>
          <a:p>
            <a:pPr marL="0" indent="0">
              <a:buNone/>
            </a:pPr>
            <a:r>
              <a:rPr lang="es-ES" dirty="0"/>
              <a:t>8.- Sarcomas Sinoviales.</a:t>
            </a:r>
          </a:p>
          <a:p>
            <a:pPr marL="0" indent="0">
              <a:buNone/>
            </a:pPr>
            <a:r>
              <a:rPr lang="es-ES" dirty="0"/>
              <a:t>9.- Sarcoma alveolar de partes blandas.</a:t>
            </a:r>
          </a:p>
          <a:p>
            <a:pPr marL="0" indent="0">
              <a:buNone/>
            </a:pPr>
            <a:r>
              <a:rPr lang="es-ES" dirty="0"/>
              <a:t>10.- Osteosarcoma.</a:t>
            </a:r>
          </a:p>
          <a:p>
            <a:pPr marL="0" indent="0">
              <a:buNone/>
            </a:pPr>
            <a:endParaRPr lang="es-EC" dirty="0"/>
          </a:p>
        </p:txBody>
      </p:sp>
    </p:spTree>
    <p:extLst>
      <p:ext uri="{BB962C8B-B14F-4D97-AF65-F5344CB8AC3E}">
        <p14:creationId xmlns:p14="http://schemas.microsoft.com/office/powerpoint/2010/main" val="1349128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6E66A1-CBA2-4939-9A41-D959487CA3D5}"/>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CA40EB58-3E12-409E-BD0C-A3A36AECD1ED}"/>
              </a:ext>
            </a:extLst>
          </p:cNvPr>
          <p:cNvSpPr>
            <a:spLocks noGrp="1"/>
          </p:cNvSpPr>
          <p:nvPr>
            <p:ph idx="1"/>
          </p:nvPr>
        </p:nvSpPr>
        <p:spPr/>
        <p:txBody>
          <a:bodyPr/>
          <a:lstStyle/>
          <a:p>
            <a:pPr marL="0" indent="0">
              <a:buNone/>
            </a:pPr>
            <a:r>
              <a:rPr lang="es-ES" dirty="0"/>
              <a:t>11.- Liposarcomas.</a:t>
            </a:r>
          </a:p>
          <a:p>
            <a:pPr marL="0" indent="0">
              <a:buNone/>
            </a:pPr>
            <a:r>
              <a:rPr lang="es-ES" dirty="0"/>
              <a:t>12.- Fibrosarcomas.</a:t>
            </a:r>
          </a:p>
          <a:p>
            <a:pPr marL="0" indent="0">
              <a:buNone/>
            </a:pPr>
            <a:r>
              <a:rPr lang="es-ES" dirty="0"/>
              <a:t>13.- Tumores metastásicos: Pulmón, Células Renales, Mama, Melanoma, Próstata,          Endometrio, Colon, Mesoteliomas. Su localización mas frecuente es la encía. </a:t>
            </a:r>
          </a:p>
          <a:p>
            <a:pPr marL="0" indent="0">
              <a:buNone/>
            </a:pPr>
            <a:endParaRPr lang="es-ES" dirty="0"/>
          </a:p>
          <a:p>
            <a:pPr marL="0" indent="0">
              <a:buNone/>
            </a:pPr>
            <a:endParaRPr lang="es-ES" dirty="0"/>
          </a:p>
          <a:p>
            <a:pPr marL="0" indent="0">
              <a:buNone/>
            </a:pPr>
            <a:r>
              <a:rPr lang="es-ES" dirty="0"/>
              <a:t>                                         </a:t>
            </a:r>
            <a:endParaRPr lang="es-EC" dirty="0"/>
          </a:p>
        </p:txBody>
      </p:sp>
    </p:spTree>
    <p:extLst>
      <p:ext uri="{BB962C8B-B14F-4D97-AF65-F5344CB8AC3E}">
        <p14:creationId xmlns:p14="http://schemas.microsoft.com/office/powerpoint/2010/main" val="1318554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38007B-C15C-4CE8-A602-67A647B1DBC5}"/>
              </a:ext>
            </a:extLst>
          </p:cNvPr>
          <p:cNvSpPr>
            <a:spLocks noGrp="1"/>
          </p:cNvSpPr>
          <p:nvPr>
            <p:ph type="title"/>
          </p:nvPr>
        </p:nvSpPr>
        <p:spPr/>
        <p:txBody>
          <a:bodyPr/>
          <a:lstStyle/>
          <a:p>
            <a:r>
              <a:rPr lang="es-ES" dirty="0"/>
              <a:t>Concepto…</a:t>
            </a:r>
            <a:endParaRPr lang="es-EC" dirty="0"/>
          </a:p>
        </p:txBody>
      </p:sp>
      <p:sp>
        <p:nvSpPr>
          <p:cNvPr id="3" name="Marcador de contenido 2">
            <a:extLst>
              <a:ext uri="{FF2B5EF4-FFF2-40B4-BE49-F238E27FC236}">
                <a16:creationId xmlns:a16="http://schemas.microsoft.com/office/drawing/2014/main" id="{1FBA3CD0-AB78-460C-B51C-805034C5411A}"/>
              </a:ext>
            </a:extLst>
          </p:cNvPr>
          <p:cNvSpPr>
            <a:spLocks noGrp="1"/>
          </p:cNvSpPr>
          <p:nvPr>
            <p:ph idx="1"/>
          </p:nvPr>
        </p:nvSpPr>
        <p:spPr/>
        <p:txBody>
          <a:bodyPr/>
          <a:lstStyle/>
          <a:p>
            <a:pPr marL="0" indent="0">
              <a:buNone/>
            </a:pPr>
            <a:r>
              <a:rPr lang="es-EC" dirty="0">
                <a:latin typeface="Arial Narrow" panose="020B0606020202030204" pitchFamily="34" charset="0"/>
              </a:rPr>
              <a:t>La OMS define el término </a:t>
            </a:r>
            <a:r>
              <a:rPr lang="es-EC" i="1" dirty="0">
                <a:latin typeface="Arial Narrow" panose="020B0606020202030204" pitchFamily="34" charset="0"/>
              </a:rPr>
              <a:t>cáncer</a:t>
            </a:r>
            <a:r>
              <a:rPr lang="es-EC" dirty="0">
                <a:latin typeface="Arial Narrow" panose="020B0606020202030204" pitchFamily="34" charset="0"/>
              </a:rPr>
              <a:t> como un amplio grupo de enfermedades que pueden afectar a cualquier parte del cuerpo, en este contexto la cavidad oral.</a:t>
            </a:r>
          </a:p>
          <a:p>
            <a:pPr marL="0" indent="0">
              <a:buNone/>
            </a:pPr>
            <a:r>
              <a:rPr lang="es-EC" dirty="0">
                <a:latin typeface="Arial Narrow" panose="020B0606020202030204" pitchFamily="34" charset="0"/>
              </a:rPr>
              <a:t>Consecuente de la proliferación descontrolada de las células afectadas por un proceso inflamatorio crónica que las lleva a el ciclo celular a repararse, sufriendo en este una mutación en la cadena de ADN, lo que altera el programa de proliferación</a:t>
            </a:r>
            <a:r>
              <a:rPr lang="es-EC" dirty="0"/>
              <a:t>.</a:t>
            </a:r>
          </a:p>
        </p:txBody>
      </p:sp>
    </p:spTree>
    <p:extLst>
      <p:ext uri="{BB962C8B-B14F-4D97-AF65-F5344CB8AC3E}">
        <p14:creationId xmlns:p14="http://schemas.microsoft.com/office/powerpoint/2010/main" val="25606096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3164D6-6C69-43E5-B033-CA882DD2C0F0}"/>
              </a:ext>
            </a:extLst>
          </p:cNvPr>
          <p:cNvSpPr>
            <a:spLocks noGrp="1"/>
          </p:cNvSpPr>
          <p:nvPr>
            <p:ph type="title"/>
          </p:nvPr>
        </p:nvSpPr>
        <p:spPr/>
        <p:txBody>
          <a:bodyPr/>
          <a:lstStyle/>
          <a:p>
            <a:r>
              <a:rPr lang="es-ES" dirty="0"/>
              <a:t>DIAGNOSTICO Y QUIPO MULTIDISCIPLINARIO…</a:t>
            </a:r>
            <a:endParaRPr lang="es-EC" dirty="0"/>
          </a:p>
        </p:txBody>
      </p:sp>
      <p:sp>
        <p:nvSpPr>
          <p:cNvPr id="3" name="Marcador de contenido 2">
            <a:extLst>
              <a:ext uri="{FF2B5EF4-FFF2-40B4-BE49-F238E27FC236}">
                <a16:creationId xmlns:a16="http://schemas.microsoft.com/office/drawing/2014/main" id="{1EDE2E1A-E6AA-4080-812B-8D9518FAA24B}"/>
              </a:ext>
            </a:extLst>
          </p:cNvPr>
          <p:cNvSpPr>
            <a:spLocks noGrp="1"/>
          </p:cNvSpPr>
          <p:nvPr>
            <p:ph idx="1"/>
          </p:nvPr>
        </p:nvSpPr>
        <p:spPr/>
        <p:txBody>
          <a:bodyPr/>
          <a:lstStyle/>
          <a:p>
            <a:endParaRPr lang="es-EC"/>
          </a:p>
        </p:txBody>
      </p:sp>
    </p:spTree>
    <p:extLst>
      <p:ext uri="{BB962C8B-B14F-4D97-AF65-F5344CB8AC3E}">
        <p14:creationId xmlns:p14="http://schemas.microsoft.com/office/powerpoint/2010/main" val="1879817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36BB68-2EF9-4B37-963E-3820B72B819A}"/>
              </a:ext>
            </a:extLst>
          </p:cNvPr>
          <p:cNvSpPr>
            <a:spLocks noGrp="1"/>
          </p:cNvSpPr>
          <p:nvPr>
            <p:ph type="title"/>
          </p:nvPr>
        </p:nvSpPr>
        <p:spPr/>
        <p:txBody>
          <a:bodyPr/>
          <a:lstStyle/>
          <a:p>
            <a:r>
              <a:rPr lang="es-ES" dirty="0"/>
              <a:t>EQUIPO MULTIDISCIPLINARIO…</a:t>
            </a:r>
            <a:endParaRPr lang="es-EC" dirty="0"/>
          </a:p>
        </p:txBody>
      </p:sp>
      <p:sp>
        <p:nvSpPr>
          <p:cNvPr id="3" name="Marcador de contenido 2">
            <a:extLst>
              <a:ext uri="{FF2B5EF4-FFF2-40B4-BE49-F238E27FC236}">
                <a16:creationId xmlns:a16="http://schemas.microsoft.com/office/drawing/2014/main" id="{173DB523-AEAD-47DA-A5BE-95B4D822B580}"/>
              </a:ext>
            </a:extLst>
          </p:cNvPr>
          <p:cNvSpPr>
            <a:spLocks noGrp="1"/>
          </p:cNvSpPr>
          <p:nvPr>
            <p:ph idx="1"/>
          </p:nvPr>
        </p:nvSpPr>
        <p:spPr/>
        <p:txBody>
          <a:bodyPr/>
          <a:lstStyle/>
          <a:p>
            <a:pPr marL="0" indent="0">
              <a:buNone/>
            </a:pPr>
            <a:r>
              <a:rPr lang="es-ES" dirty="0"/>
              <a:t>En este sentido, se ha señalado que «el </a:t>
            </a:r>
            <a:r>
              <a:rPr lang="es-ES" dirty="0" err="1"/>
              <a:t>odontologo</a:t>
            </a:r>
            <a:r>
              <a:rPr lang="es-ES" dirty="0"/>
              <a:t> es una pieza clave en el diagnóstico precoz, tratamiento y seguimiento de la patología bucodental del paciente oncológico, que puede afectarse severamente por los tratamientos antineoplásicos». Asimismo, se precisa que las </a:t>
            </a:r>
            <a:r>
              <a:rPr lang="es-ES" b="1" dirty="0"/>
              <a:t>complicaciones bucodentales</a:t>
            </a:r>
            <a:r>
              <a:rPr lang="es-ES" dirty="0"/>
              <a:t> pueden alterar de un modo importante la calidad de vida del paciente oncológico, así como modificar el plan terapéutico frente al </a:t>
            </a:r>
            <a:r>
              <a:rPr lang="es-ES" b="1" dirty="0"/>
              <a:t>cáncer</a:t>
            </a:r>
            <a:r>
              <a:rPr lang="es-ES" dirty="0"/>
              <a:t> y, por tanto, los resultados finales.</a:t>
            </a:r>
          </a:p>
          <a:p>
            <a:pPr marL="0" indent="0">
              <a:buNone/>
            </a:pPr>
            <a:endParaRPr lang="es-ES" dirty="0"/>
          </a:p>
          <a:p>
            <a:pPr marL="0" indent="0">
              <a:buNone/>
            </a:pPr>
            <a:r>
              <a:rPr lang="es-ES" dirty="0">
                <a:highlight>
                  <a:srgbClr val="FFFF00"/>
                </a:highlight>
              </a:rPr>
              <a:t>PONERLA EN DIAGNOSTICO, ANTES</a:t>
            </a:r>
            <a:endParaRPr lang="es-EC" dirty="0">
              <a:highlight>
                <a:srgbClr val="FFFF00"/>
              </a:highlight>
            </a:endParaRPr>
          </a:p>
        </p:txBody>
      </p:sp>
    </p:spTree>
    <p:extLst>
      <p:ext uri="{BB962C8B-B14F-4D97-AF65-F5344CB8AC3E}">
        <p14:creationId xmlns:p14="http://schemas.microsoft.com/office/powerpoint/2010/main" val="1842533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156336-8C00-407F-BA5D-73320D70D57D}"/>
              </a:ext>
            </a:extLst>
          </p:cNvPr>
          <p:cNvSpPr>
            <a:spLocks noGrp="1"/>
          </p:cNvSpPr>
          <p:nvPr>
            <p:ph type="title"/>
          </p:nvPr>
        </p:nvSpPr>
        <p:spPr/>
        <p:txBody>
          <a:bodyPr>
            <a:normAutofit fontScale="90000"/>
          </a:bodyPr>
          <a:lstStyle/>
          <a:p>
            <a:r>
              <a:rPr lang="es-ES" dirty="0"/>
              <a:t>MIEMBROS DEL EQUIPO MULTIDISCIPLINARIO…</a:t>
            </a:r>
            <a:br>
              <a:rPr lang="es-ES" dirty="0"/>
            </a:br>
            <a:endParaRPr lang="es-EC" dirty="0"/>
          </a:p>
        </p:txBody>
      </p:sp>
      <p:sp>
        <p:nvSpPr>
          <p:cNvPr id="3" name="Marcador de contenido 2">
            <a:extLst>
              <a:ext uri="{FF2B5EF4-FFF2-40B4-BE49-F238E27FC236}">
                <a16:creationId xmlns:a16="http://schemas.microsoft.com/office/drawing/2014/main" id="{AA6EADBF-05D6-4318-AB18-DBC2B6D3859F}"/>
              </a:ext>
            </a:extLst>
          </p:cNvPr>
          <p:cNvSpPr>
            <a:spLocks noGrp="1"/>
          </p:cNvSpPr>
          <p:nvPr>
            <p:ph idx="1"/>
          </p:nvPr>
        </p:nvSpPr>
        <p:spPr/>
        <p:txBody>
          <a:bodyPr/>
          <a:lstStyle/>
          <a:p>
            <a:pPr>
              <a:buFont typeface="Wingdings" panose="05000000000000000000" pitchFamily="2" charset="2"/>
              <a:buChar char="Ø"/>
            </a:pPr>
            <a:r>
              <a:rPr lang="es-ES" dirty="0"/>
              <a:t>ODONTOLOGO.</a:t>
            </a:r>
          </a:p>
          <a:p>
            <a:pPr>
              <a:buFont typeface="Wingdings" panose="05000000000000000000" pitchFamily="2" charset="2"/>
              <a:buChar char="Ø"/>
            </a:pPr>
            <a:r>
              <a:rPr lang="es-ES" dirty="0"/>
              <a:t>ONCOLOGO.</a:t>
            </a:r>
          </a:p>
          <a:p>
            <a:pPr>
              <a:buFont typeface="Wingdings" panose="05000000000000000000" pitchFamily="2" charset="2"/>
              <a:buChar char="Ø"/>
            </a:pPr>
            <a:r>
              <a:rPr lang="es-ES" dirty="0"/>
              <a:t>CIRUJANO ONCOLOGO</a:t>
            </a:r>
          </a:p>
          <a:p>
            <a:pPr>
              <a:buFont typeface="Wingdings" panose="05000000000000000000" pitchFamily="2" charset="2"/>
              <a:buChar char="Ø"/>
            </a:pPr>
            <a:r>
              <a:rPr lang="es-ES" dirty="0"/>
              <a:t>PSICOLOGO.</a:t>
            </a:r>
          </a:p>
          <a:p>
            <a:pPr>
              <a:buFont typeface="Wingdings" panose="05000000000000000000" pitchFamily="2" charset="2"/>
              <a:buChar char="Ø"/>
            </a:pPr>
            <a:r>
              <a:rPr lang="es-ES" dirty="0"/>
              <a:t>TRABAJO SOCIAL.</a:t>
            </a:r>
          </a:p>
          <a:p>
            <a:pPr>
              <a:buFont typeface="Wingdings" panose="05000000000000000000" pitchFamily="2" charset="2"/>
              <a:buChar char="Ø"/>
            </a:pPr>
            <a:r>
              <a:rPr lang="es-ES" dirty="0"/>
              <a:t>NUTRICIONISTA.</a:t>
            </a:r>
          </a:p>
          <a:p>
            <a:pPr>
              <a:buFont typeface="Wingdings" panose="05000000000000000000" pitchFamily="2" charset="2"/>
              <a:buChar char="Ø"/>
            </a:pPr>
            <a:r>
              <a:rPr lang="es-ES" dirty="0"/>
              <a:t>RADIOTERAPEUTA.</a:t>
            </a:r>
            <a:endParaRPr lang="es-EC" dirty="0"/>
          </a:p>
        </p:txBody>
      </p:sp>
    </p:spTree>
    <p:extLst>
      <p:ext uri="{BB962C8B-B14F-4D97-AF65-F5344CB8AC3E}">
        <p14:creationId xmlns:p14="http://schemas.microsoft.com/office/powerpoint/2010/main" val="21525499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4D18D6-132A-4C2C-81E6-B470710625D5}"/>
              </a:ext>
            </a:extLst>
          </p:cNvPr>
          <p:cNvSpPr>
            <a:spLocks noGrp="1"/>
          </p:cNvSpPr>
          <p:nvPr>
            <p:ph type="title"/>
          </p:nvPr>
        </p:nvSpPr>
        <p:spPr/>
        <p:txBody>
          <a:bodyPr/>
          <a:lstStyle/>
          <a:p>
            <a:r>
              <a:rPr lang="es-EC" dirty="0"/>
              <a:t>Diagnostico… </a:t>
            </a:r>
          </a:p>
        </p:txBody>
      </p:sp>
      <p:sp>
        <p:nvSpPr>
          <p:cNvPr id="3" name="Marcador de contenido 2">
            <a:extLst>
              <a:ext uri="{FF2B5EF4-FFF2-40B4-BE49-F238E27FC236}">
                <a16:creationId xmlns:a16="http://schemas.microsoft.com/office/drawing/2014/main" id="{21868A10-881D-42AB-A13B-5F626A958B3C}"/>
              </a:ext>
            </a:extLst>
          </p:cNvPr>
          <p:cNvSpPr>
            <a:spLocks noGrp="1"/>
          </p:cNvSpPr>
          <p:nvPr>
            <p:ph idx="1"/>
          </p:nvPr>
        </p:nvSpPr>
        <p:spPr/>
        <p:txBody>
          <a:bodyPr/>
          <a:lstStyle/>
          <a:p>
            <a:pPr>
              <a:buFont typeface="Wingdings" panose="05000000000000000000" pitchFamily="2" charset="2"/>
              <a:buChar char="Ø"/>
            </a:pPr>
            <a:r>
              <a:rPr lang="es-EC" sz="2400" dirty="0">
                <a:solidFill>
                  <a:srgbClr val="FF0000"/>
                </a:solidFill>
              </a:rPr>
              <a:t>EXAMEN ORAL PERIODICO Y EXAUSTIVO: garantía de un diagnostico precoz.</a:t>
            </a:r>
          </a:p>
          <a:p>
            <a:pPr>
              <a:buFont typeface="Wingdings" panose="05000000000000000000" pitchFamily="2" charset="2"/>
              <a:buChar char="Ø"/>
            </a:pPr>
            <a:r>
              <a:rPr lang="es-EC" sz="2400" dirty="0">
                <a:solidFill>
                  <a:schemeClr val="tx1"/>
                </a:solidFill>
              </a:rPr>
              <a:t>Marcadores tumorales: CK13, CK19.</a:t>
            </a:r>
          </a:p>
          <a:p>
            <a:pPr marL="0" indent="0">
              <a:buNone/>
            </a:pPr>
            <a:r>
              <a:rPr lang="es-EC" sz="2400" dirty="0">
                <a:solidFill>
                  <a:schemeClr val="tx1"/>
                </a:solidFill>
              </a:rPr>
              <a:t>     no utilidad en la carcinogénesis. </a:t>
            </a:r>
          </a:p>
          <a:p>
            <a:pPr>
              <a:buFont typeface="Wingdings" panose="05000000000000000000" pitchFamily="2" charset="2"/>
              <a:buChar char="Ø"/>
            </a:pPr>
            <a:r>
              <a:rPr lang="es-EC" sz="2400" dirty="0">
                <a:solidFill>
                  <a:schemeClr val="tx1"/>
                </a:solidFill>
              </a:rPr>
              <a:t>Estudios de patología: la citología y la biopsia de la lesión.</a:t>
            </a:r>
          </a:p>
          <a:p>
            <a:pPr>
              <a:buFont typeface="Wingdings" panose="05000000000000000000" pitchFamily="2" charset="2"/>
              <a:buChar char="Ø"/>
            </a:pPr>
            <a:r>
              <a:rPr lang="es-EC" sz="2400" dirty="0">
                <a:solidFill>
                  <a:schemeClr val="tx1"/>
                </a:solidFill>
              </a:rPr>
              <a:t>Estudios de extensión.</a:t>
            </a:r>
          </a:p>
          <a:p>
            <a:pPr>
              <a:buFont typeface="Wingdings" panose="05000000000000000000" pitchFamily="2" charset="2"/>
              <a:buChar char="Ø"/>
            </a:pPr>
            <a:endParaRPr lang="es-EC" dirty="0"/>
          </a:p>
        </p:txBody>
      </p:sp>
    </p:spTree>
    <p:extLst>
      <p:ext uri="{BB962C8B-B14F-4D97-AF65-F5344CB8AC3E}">
        <p14:creationId xmlns:p14="http://schemas.microsoft.com/office/powerpoint/2010/main" val="28079771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C51509-1984-4736-A179-508062567A01}"/>
              </a:ext>
            </a:extLst>
          </p:cNvPr>
          <p:cNvSpPr>
            <a:spLocks noGrp="1"/>
          </p:cNvSpPr>
          <p:nvPr>
            <p:ph type="title"/>
          </p:nvPr>
        </p:nvSpPr>
        <p:spPr/>
        <p:txBody>
          <a:bodyPr/>
          <a:lstStyle/>
          <a:p>
            <a:r>
              <a:rPr lang="es-EC" dirty="0"/>
              <a:t>Examen físico oral…</a:t>
            </a:r>
          </a:p>
        </p:txBody>
      </p:sp>
      <p:sp>
        <p:nvSpPr>
          <p:cNvPr id="3" name="Marcador de contenido 2">
            <a:extLst>
              <a:ext uri="{FF2B5EF4-FFF2-40B4-BE49-F238E27FC236}">
                <a16:creationId xmlns:a16="http://schemas.microsoft.com/office/drawing/2014/main" id="{488FFF58-A950-4850-89F7-4EF25EC92529}"/>
              </a:ext>
            </a:extLst>
          </p:cNvPr>
          <p:cNvSpPr>
            <a:spLocks noGrp="1"/>
          </p:cNvSpPr>
          <p:nvPr>
            <p:ph idx="1"/>
          </p:nvPr>
        </p:nvSpPr>
        <p:spPr/>
        <p:txBody>
          <a:bodyPr/>
          <a:lstStyle/>
          <a:p>
            <a:r>
              <a:rPr lang="es-EC" dirty="0"/>
              <a:t>Nódulos.</a:t>
            </a:r>
          </a:p>
          <a:p>
            <a:r>
              <a:rPr lang="es-EC" dirty="0"/>
              <a:t>Ulceraciones.</a:t>
            </a:r>
          </a:p>
          <a:p>
            <a:r>
              <a:rPr lang="es-EC" dirty="0"/>
              <a:t>Masas tumorales.</a:t>
            </a:r>
          </a:p>
          <a:p>
            <a:r>
              <a:rPr lang="es-EC" dirty="0"/>
              <a:t>Endurecimientos.</a:t>
            </a:r>
          </a:p>
          <a:p>
            <a:r>
              <a:rPr lang="es-EC" dirty="0"/>
              <a:t>Cambios en las características del tejido.</a:t>
            </a:r>
          </a:p>
          <a:p>
            <a:r>
              <a:rPr lang="es-EC" dirty="0"/>
              <a:t>Cambios de coloración del tejido.</a:t>
            </a:r>
          </a:p>
          <a:p>
            <a:r>
              <a:rPr lang="es-EC" dirty="0"/>
              <a:t>Lesiones exofisticas. </a:t>
            </a:r>
          </a:p>
          <a:p>
            <a:endParaRPr lang="es-EC" dirty="0"/>
          </a:p>
          <a:p>
            <a:endParaRPr lang="es-EC" dirty="0"/>
          </a:p>
        </p:txBody>
      </p:sp>
    </p:spTree>
    <p:extLst>
      <p:ext uri="{BB962C8B-B14F-4D97-AF65-F5344CB8AC3E}">
        <p14:creationId xmlns:p14="http://schemas.microsoft.com/office/powerpoint/2010/main" val="39448671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C00353-5E05-4109-9317-05F8DCB042AC}"/>
              </a:ext>
            </a:extLst>
          </p:cNvPr>
          <p:cNvSpPr>
            <a:spLocks noGrp="1"/>
          </p:cNvSpPr>
          <p:nvPr>
            <p:ph type="title"/>
          </p:nvPr>
        </p:nvSpPr>
        <p:spPr/>
        <p:txBody>
          <a:bodyPr/>
          <a:lstStyle/>
          <a:p>
            <a:r>
              <a:rPr lang="es-EC" dirty="0"/>
              <a:t>FOTOS</a:t>
            </a:r>
          </a:p>
        </p:txBody>
      </p:sp>
      <p:sp>
        <p:nvSpPr>
          <p:cNvPr id="3" name="Marcador de contenido 2">
            <a:extLst>
              <a:ext uri="{FF2B5EF4-FFF2-40B4-BE49-F238E27FC236}">
                <a16:creationId xmlns:a16="http://schemas.microsoft.com/office/drawing/2014/main" id="{07D5BA34-1F55-4838-9B9A-0D35512E9A66}"/>
              </a:ext>
            </a:extLst>
          </p:cNvPr>
          <p:cNvSpPr>
            <a:spLocks noGrp="1"/>
          </p:cNvSpPr>
          <p:nvPr>
            <p:ph idx="1"/>
          </p:nvPr>
        </p:nvSpPr>
        <p:spPr/>
        <p:txBody>
          <a:bodyPr/>
          <a:lstStyle/>
          <a:p>
            <a:pPr marL="0" indent="0">
              <a:buNone/>
            </a:pPr>
            <a:endParaRPr lang="es-EC" dirty="0"/>
          </a:p>
        </p:txBody>
      </p:sp>
    </p:spTree>
    <p:extLst>
      <p:ext uri="{BB962C8B-B14F-4D97-AF65-F5344CB8AC3E}">
        <p14:creationId xmlns:p14="http://schemas.microsoft.com/office/powerpoint/2010/main" val="36033362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625209-BD93-4558-97D9-DDF033071F47}"/>
              </a:ext>
            </a:extLst>
          </p:cNvPr>
          <p:cNvSpPr>
            <a:spLocks noGrp="1"/>
          </p:cNvSpPr>
          <p:nvPr>
            <p:ph type="title"/>
          </p:nvPr>
        </p:nvSpPr>
        <p:spPr>
          <a:xfrm>
            <a:off x="1371600" y="685800"/>
            <a:ext cx="9601200" cy="1485900"/>
          </a:xfrm>
        </p:spPr>
        <p:txBody>
          <a:bodyPr/>
          <a:lstStyle/>
          <a:p>
            <a:endParaRPr lang="es-EC" dirty="0"/>
          </a:p>
        </p:txBody>
      </p:sp>
      <p:pic>
        <p:nvPicPr>
          <p:cNvPr id="1026" name="Picture 2" descr="Tumor de cavidad oral como primera manifestación de un adenocarcinoma  gástrico metastásico">
            <a:extLst>
              <a:ext uri="{FF2B5EF4-FFF2-40B4-BE49-F238E27FC236}">
                <a16:creationId xmlns:a16="http://schemas.microsoft.com/office/drawing/2014/main" id="{18121155-6FBA-43E3-B2C3-EF6FAD0FF73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08313" y="291548"/>
            <a:ext cx="6904383" cy="63742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58394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F063F3-050F-4BEC-9F14-62952CC1F45B}"/>
              </a:ext>
            </a:extLst>
          </p:cNvPr>
          <p:cNvSpPr>
            <a:spLocks noGrp="1"/>
          </p:cNvSpPr>
          <p:nvPr>
            <p:ph type="title"/>
          </p:nvPr>
        </p:nvSpPr>
        <p:spPr/>
        <p:txBody>
          <a:bodyPr/>
          <a:lstStyle/>
          <a:p>
            <a:endParaRPr lang="es-EC" dirty="0"/>
          </a:p>
        </p:txBody>
      </p:sp>
      <p:sp>
        <p:nvSpPr>
          <p:cNvPr id="3" name="Marcador de contenido 2">
            <a:extLst>
              <a:ext uri="{FF2B5EF4-FFF2-40B4-BE49-F238E27FC236}">
                <a16:creationId xmlns:a16="http://schemas.microsoft.com/office/drawing/2014/main" id="{312403E7-59A4-4BD5-9C82-3EA1B08E2576}"/>
              </a:ext>
            </a:extLst>
          </p:cNvPr>
          <p:cNvSpPr>
            <a:spLocks noGrp="1"/>
          </p:cNvSpPr>
          <p:nvPr>
            <p:ph idx="1"/>
          </p:nvPr>
        </p:nvSpPr>
        <p:spPr/>
        <p:txBody>
          <a:bodyPr/>
          <a:lstStyle/>
          <a:p>
            <a:pPr marL="0" indent="0">
              <a:buNone/>
            </a:pPr>
            <a:r>
              <a:rPr lang="es-ES" dirty="0" err="1"/>
              <a:t>Fig</a:t>
            </a:r>
            <a:r>
              <a:rPr lang="es-ES" dirty="0"/>
              <a:t> 1 tumor de cavidad oral metástasis de estomago</a:t>
            </a:r>
            <a:endParaRPr lang="es-EC" dirty="0"/>
          </a:p>
        </p:txBody>
      </p:sp>
    </p:spTree>
    <p:extLst>
      <p:ext uri="{BB962C8B-B14F-4D97-AF65-F5344CB8AC3E}">
        <p14:creationId xmlns:p14="http://schemas.microsoft.com/office/powerpoint/2010/main" val="34508799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185F8A-CE60-46E4-8C45-4BC176366AE1}"/>
              </a:ext>
            </a:extLst>
          </p:cNvPr>
          <p:cNvSpPr>
            <a:spLocks noGrp="1"/>
          </p:cNvSpPr>
          <p:nvPr>
            <p:ph type="title"/>
          </p:nvPr>
        </p:nvSpPr>
        <p:spPr/>
        <p:txBody>
          <a:bodyPr/>
          <a:lstStyle/>
          <a:p>
            <a:endParaRPr lang="es-EC"/>
          </a:p>
        </p:txBody>
      </p:sp>
      <p:pic>
        <p:nvPicPr>
          <p:cNvPr id="2052" name="Picture 4" descr="Carcinoma epidermoide de lengua">
            <a:extLst>
              <a:ext uri="{FF2B5EF4-FFF2-40B4-BE49-F238E27FC236}">
                <a16:creationId xmlns:a16="http://schemas.microsoft.com/office/drawing/2014/main" id="{94FC3B22-3F0A-4588-903F-22DBF12DD71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97496" y="1126435"/>
            <a:ext cx="8189843"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28025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1CF14F-570D-4599-B3CA-BCE7E2BBF749}"/>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AD369829-0403-4CAD-ADD5-B37D1E48B0F2}"/>
              </a:ext>
            </a:extLst>
          </p:cNvPr>
          <p:cNvSpPr>
            <a:spLocks noGrp="1"/>
          </p:cNvSpPr>
          <p:nvPr>
            <p:ph idx="1"/>
          </p:nvPr>
        </p:nvSpPr>
        <p:spPr/>
        <p:txBody>
          <a:bodyPr/>
          <a:lstStyle/>
          <a:p>
            <a:r>
              <a:rPr lang="es-ES" dirty="0"/>
              <a:t>Carcinoma epidermoide de la lengua</a:t>
            </a:r>
            <a:endParaRPr lang="es-EC" dirty="0"/>
          </a:p>
        </p:txBody>
      </p:sp>
    </p:spTree>
    <p:extLst>
      <p:ext uri="{BB962C8B-B14F-4D97-AF65-F5344CB8AC3E}">
        <p14:creationId xmlns:p14="http://schemas.microsoft.com/office/powerpoint/2010/main" val="2066332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04BD53-B74E-4B34-B019-BB65480C870D}"/>
              </a:ext>
            </a:extLst>
          </p:cNvPr>
          <p:cNvSpPr>
            <a:spLocks noGrp="1"/>
          </p:cNvSpPr>
          <p:nvPr>
            <p:ph type="title"/>
          </p:nvPr>
        </p:nvSpPr>
        <p:spPr/>
        <p:txBody>
          <a:bodyPr/>
          <a:lstStyle/>
          <a:p>
            <a:r>
              <a:rPr lang="es-ES" dirty="0"/>
              <a:t>Epidemiologia…</a:t>
            </a:r>
            <a:endParaRPr lang="es-EC" dirty="0"/>
          </a:p>
        </p:txBody>
      </p:sp>
      <p:sp>
        <p:nvSpPr>
          <p:cNvPr id="3" name="Marcador de contenido 2">
            <a:extLst>
              <a:ext uri="{FF2B5EF4-FFF2-40B4-BE49-F238E27FC236}">
                <a16:creationId xmlns:a16="http://schemas.microsoft.com/office/drawing/2014/main" id="{EA4A9DB8-A149-47BB-9164-90D841B6894E}"/>
              </a:ext>
            </a:extLst>
          </p:cNvPr>
          <p:cNvSpPr>
            <a:spLocks noGrp="1"/>
          </p:cNvSpPr>
          <p:nvPr>
            <p:ph idx="1"/>
          </p:nvPr>
        </p:nvSpPr>
        <p:spPr>
          <a:xfrm>
            <a:off x="1371600" y="2286000"/>
            <a:ext cx="9601200" cy="3581400"/>
          </a:xfrm>
        </p:spPr>
        <p:txBody>
          <a:bodyPr>
            <a:normAutofit/>
          </a:bodyPr>
          <a:lstStyle/>
          <a:p>
            <a:pPr marL="0" indent="0">
              <a:buNone/>
            </a:pPr>
            <a:r>
              <a:rPr lang="es-ES" sz="2800" dirty="0">
                <a:latin typeface="Brush Script MT" panose="03060802040406070304" pitchFamily="66" charset="0"/>
              </a:rPr>
              <a:t>   Muchas personas están falleciendo a causa de una enfermedad prevenible…</a:t>
            </a:r>
          </a:p>
          <a:p>
            <a:pPr marL="0" indent="0">
              <a:buNone/>
            </a:pPr>
            <a:r>
              <a:rPr lang="es-ES" dirty="0">
                <a:latin typeface="Arial Narrow" panose="020B0606020202030204" pitchFamily="34" charset="0"/>
              </a:rPr>
              <a:t>                                                        Estudios de la TEC</a:t>
            </a:r>
          </a:p>
          <a:p>
            <a:r>
              <a:rPr lang="es-ES" dirty="0">
                <a:latin typeface="Arial Narrow" panose="020B0606020202030204" pitchFamily="34" charset="0"/>
              </a:rPr>
              <a:t>Defunciones por cáncer oral desde el periodo 2001-2016: 1025 fallecidos.</a:t>
            </a:r>
          </a:p>
          <a:p>
            <a:r>
              <a:rPr lang="es-ES" dirty="0">
                <a:latin typeface="Arial Narrow" panose="020B0606020202030204" pitchFamily="34" charset="0"/>
              </a:rPr>
              <a:t>Provincias mas afectadas: Sierra norte; Cotopaxi, Pichincha, Santo Domingo de los Tsáchilas, Tungurahua, Los Ríos, Azuay, Loja, El Guaya y El Oro.</a:t>
            </a:r>
          </a:p>
          <a:p>
            <a:r>
              <a:rPr lang="es-ES" dirty="0">
                <a:latin typeface="Arial Narrow" panose="020B0606020202030204" pitchFamily="34" charset="0"/>
              </a:rPr>
              <a:t>Zona mas afecta: Urbana, con un 82% de los fallecidos.</a:t>
            </a:r>
          </a:p>
          <a:p>
            <a:r>
              <a:rPr lang="es-ES" dirty="0">
                <a:latin typeface="Arial Narrow" panose="020B0606020202030204" pitchFamily="34" charset="0"/>
              </a:rPr>
              <a:t>Causa de estas estadísticas: Falla en la detección temprana y carencia de protocolos. </a:t>
            </a:r>
          </a:p>
          <a:p>
            <a:pPr marL="0" indent="0">
              <a:buNone/>
            </a:pPr>
            <a:r>
              <a:rPr lang="es-ES" sz="2800" dirty="0">
                <a:latin typeface="Brush Script MT" panose="03060802040406070304" pitchFamily="66" charset="0"/>
              </a:rPr>
              <a:t>    </a:t>
            </a:r>
          </a:p>
        </p:txBody>
      </p:sp>
      <p:sp>
        <p:nvSpPr>
          <p:cNvPr id="4" name="AutoShape 2" descr="https://www.ute.edu.ec/wp-content/uploads/2018/10/canceroral_2.webp">
            <a:extLst>
              <a:ext uri="{FF2B5EF4-FFF2-40B4-BE49-F238E27FC236}">
                <a16:creationId xmlns:a16="http://schemas.microsoft.com/office/drawing/2014/main" id="{FAF0DB7B-5877-414C-8531-E931A7CBB03B}"/>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5" name="AutoShape 4" descr="https://www.ute.edu.ec/wp-content/uploads/2018/10/canceroral_2.webp">
            <a:extLst>
              <a:ext uri="{FF2B5EF4-FFF2-40B4-BE49-F238E27FC236}">
                <a16:creationId xmlns:a16="http://schemas.microsoft.com/office/drawing/2014/main" id="{AEE8D56B-AF36-466E-AEA9-5303E9F3C09C}"/>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6" name="AutoShape 6" descr="https://www.ute.edu.ec/wp-content/uploads/2018/10/canceroral_2.webp">
            <a:extLst>
              <a:ext uri="{FF2B5EF4-FFF2-40B4-BE49-F238E27FC236}">
                <a16:creationId xmlns:a16="http://schemas.microsoft.com/office/drawing/2014/main" id="{F49C649C-40D7-4148-A914-5CDBA8027BF7}"/>
              </a:ext>
            </a:extLst>
          </p:cNvPr>
          <p:cNvSpPr>
            <a:spLocks noChangeAspect="1" noChangeArrowheads="1"/>
          </p:cNvSpPr>
          <p:nvPr/>
        </p:nvSpPr>
        <p:spPr bwMode="auto">
          <a:xfrm>
            <a:off x="6248400" y="35814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Tree>
    <p:extLst>
      <p:ext uri="{BB962C8B-B14F-4D97-AF65-F5344CB8AC3E}">
        <p14:creationId xmlns:p14="http://schemas.microsoft.com/office/powerpoint/2010/main" val="38240853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3A6D0F-3982-4966-AF17-B06E89B10C99}"/>
              </a:ext>
            </a:extLst>
          </p:cNvPr>
          <p:cNvSpPr>
            <a:spLocks noGrp="1"/>
          </p:cNvSpPr>
          <p:nvPr>
            <p:ph type="title"/>
          </p:nvPr>
        </p:nvSpPr>
        <p:spPr/>
        <p:txBody>
          <a:bodyPr/>
          <a:lstStyle/>
          <a:p>
            <a:r>
              <a:rPr lang="es-EC" dirty="0"/>
              <a:t>Cuando hacer una biopsia…</a:t>
            </a:r>
          </a:p>
        </p:txBody>
      </p:sp>
      <p:sp>
        <p:nvSpPr>
          <p:cNvPr id="3" name="Marcador de contenido 2">
            <a:extLst>
              <a:ext uri="{FF2B5EF4-FFF2-40B4-BE49-F238E27FC236}">
                <a16:creationId xmlns:a16="http://schemas.microsoft.com/office/drawing/2014/main" id="{C0D12FE5-B862-4CC8-B7B4-53844411D5DC}"/>
              </a:ext>
            </a:extLst>
          </p:cNvPr>
          <p:cNvSpPr>
            <a:spLocks noGrp="1"/>
          </p:cNvSpPr>
          <p:nvPr>
            <p:ph idx="1"/>
          </p:nvPr>
        </p:nvSpPr>
        <p:spPr/>
        <p:txBody>
          <a:bodyPr/>
          <a:lstStyle/>
          <a:p>
            <a:r>
              <a:rPr lang="es-EC" dirty="0"/>
              <a:t>Una lesión sospechosa por mas de 3 semanas sin mejoría.</a:t>
            </a:r>
          </a:p>
          <a:p>
            <a:r>
              <a:rPr lang="es-EC" dirty="0"/>
              <a:t>Lesiones independientemente del tiempo que nos haga sospechar malignidad.</a:t>
            </a:r>
          </a:p>
          <a:p>
            <a:r>
              <a:rPr lang="es-EC" dirty="0"/>
              <a:t>Cambios de coloración y de consistencia en un área.</a:t>
            </a:r>
          </a:p>
          <a:p>
            <a:endParaRPr lang="es-EC" dirty="0"/>
          </a:p>
        </p:txBody>
      </p:sp>
    </p:spTree>
    <p:extLst>
      <p:ext uri="{BB962C8B-B14F-4D97-AF65-F5344CB8AC3E}">
        <p14:creationId xmlns:p14="http://schemas.microsoft.com/office/powerpoint/2010/main" val="16272881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BDF750-B0E4-4560-A597-14240CC43CA9}"/>
              </a:ext>
            </a:extLst>
          </p:cNvPr>
          <p:cNvSpPr>
            <a:spLocks noGrp="1"/>
          </p:cNvSpPr>
          <p:nvPr>
            <p:ph type="title"/>
          </p:nvPr>
        </p:nvSpPr>
        <p:spPr/>
        <p:txBody>
          <a:bodyPr/>
          <a:lstStyle/>
          <a:p>
            <a:r>
              <a:rPr lang="es-EC" dirty="0"/>
              <a:t>CONTRAINDICACIONES DE LA BIOPSIA ORAL…</a:t>
            </a:r>
          </a:p>
        </p:txBody>
      </p:sp>
      <p:sp>
        <p:nvSpPr>
          <p:cNvPr id="3" name="Marcador de contenido 2">
            <a:extLst>
              <a:ext uri="{FF2B5EF4-FFF2-40B4-BE49-F238E27FC236}">
                <a16:creationId xmlns:a16="http://schemas.microsoft.com/office/drawing/2014/main" id="{56C92B47-3AC5-4FEA-8125-E8B54E4D81FB}"/>
              </a:ext>
            </a:extLst>
          </p:cNvPr>
          <p:cNvSpPr>
            <a:spLocks noGrp="1"/>
          </p:cNvSpPr>
          <p:nvPr>
            <p:ph idx="1"/>
          </p:nvPr>
        </p:nvSpPr>
        <p:spPr/>
        <p:txBody>
          <a:bodyPr/>
          <a:lstStyle/>
          <a:p>
            <a:pPr marL="0" indent="0">
              <a:buNone/>
            </a:pPr>
            <a:r>
              <a:rPr lang="es-EC" dirty="0"/>
              <a:t> No debe realizarse la biopsia de estructuras anatómicas normales o sus variantes.</a:t>
            </a:r>
          </a:p>
          <a:p>
            <a:pPr marL="0" indent="0">
              <a:buNone/>
            </a:pPr>
            <a:r>
              <a:rPr lang="es-EC" dirty="0"/>
              <a:t> A lesiones traumáticas susceptibles de responder a un tratamiento conservador. </a:t>
            </a:r>
          </a:p>
          <a:p>
            <a:pPr marL="0" indent="0">
              <a:buNone/>
            </a:pPr>
            <a:r>
              <a:rPr lang="es-EC" dirty="0"/>
              <a:t>A lesiones vasculares angiomatosas.</a:t>
            </a:r>
          </a:p>
          <a:p>
            <a:pPr marL="0" indent="0">
              <a:buNone/>
            </a:pPr>
            <a:r>
              <a:rPr lang="es-EC" dirty="0"/>
              <a:t>A pacientes con un estado general grave cuya enfermedad de base podría empeorar con el proceder.</a:t>
            </a:r>
          </a:p>
          <a:p>
            <a:endParaRPr lang="es-EC" dirty="0"/>
          </a:p>
        </p:txBody>
      </p:sp>
    </p:spTree>
    <p:extLst>
      <p:ext uri="{BB962C8B-B14F-4D97-AF65-F5344CB8AC3E}">
        <p14:creationId xmlns:p14="http://schemas.microsoft.com/office/powerpoint/2010/main" val="17384792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3421F4-BB15-4892-8AEA-3E6A7636BAC0}"/>
              </a:ext>
            </a:extLst>
          </p:cNvPr>
          <p:cNvSpPr>
            <a:spLocks noGrp="1"/>
          </p:cNvSpPr>
          <p:nvPr>
            <p:ph type="title"/>
          </p:nvPr>
        </p:nvSpPr>
        <p:spPr/>
        <p:txBody>
          <a:bodyPr/>
          <a:lstStyle/>
          <a:p>
            <a:r>
              <a:rPr lang="es-EC" dirty="0"/>
              <a:t>ESTADIO CLINICO</a:t>
            </a:r>
          </a:p>
        </p:txBody>
      </p:sp>
      <p:sp>
        <p:nvSpPr>
          <p:cNvPr id="3" name="Marcador de contenido 2">
            <a:extLst>
              <a:ext uri="{FF2B5EF4-FFF2-40B4-BE49-F238E27FC236}">
                <a16:creationId xmlns:a16="http://schemas.microsoft.com/office/drawing/2014/main" id="{CB250AB3-FB65-4F35-BB8B-A8248987B093}"/>
              </a:ext>
            </a:extLst>
          </p:cNvPr>
          <p:cNvSpPr>
            <a:spLocks noGrp="1"/>
          </p:cNvSpPr>
          <p:nvPr>
            <p:ph idx="1"/>
          </p:nvPr>
        </p:nvSpPr>
        <p:spPr/>
        <p:txBody>
          <a:bodyPr>
            <a:noAutofit/>
          </a:bodyPr>
          <a:lstStyle/>
          <a:p>
            <a:pPr marL="0" indent="0">
              <a:buNone/>
            </a:pPr>
            <a:r>
              <a:rPr lang="es-EC" sz="3200" dirty="0">
                <a:solidFill>
                  <a:srgbClr val="FF0000"/>
                </a:solidFill>
              </a:rPr>
              <a:t>T:  Tumor.</a:t>
            </a:r>
          </a:p>
          <a:p>
            <a:pPr marL="0" indent="0">
              <a:buNone/>
            </a:pPr>
            <a:endParaRPr lang="es-EC" sz="3200" dirty="0">
              <a:solidFill>
                <a:srgbClr val="FF0000"/>
              </a:solidFill>
            </a:endParaRPr>
          </a:p>
          <a:p>
            <a:pPr marL="0" indent="0">
              <a:buNone/>
            </a:pPr>
            <a:r>
              <a:rPr lang="es-EC" sz="3200" dirty="0">
                <a:solidFill>
                  <a:srgbClr val="FF0000"/>
                </a:solidFill>
              </a:rPr>
              <a:t>N: Ganglios.</a:t>
            </a:r>
          </a:p>
          <a:p>
            <a:pPr marL="0" indent="0">
              <a:buNone/>
            </a:pPr>
            <a:endParaRPr lang="es-EC" sz="3200" dirty="0">
              <a:solidFill>
                <a:srgbClr val="FF0000"/>
              </a:solidFill>
            </a:endParaRPr>
          </a:p>
          <a:p>
            <a:pPr marL="0" indent="0">
              <a:buNone/>
            </a:pPr>
            <a:r>
              <a:rPr lang="es-EC" sz="3200" dirty="0">
                <a:solidFill>
                  <a:srgbClr val="FF0000"/>
                </a:solidFill>
              </a:rPr>
              <a:t>M: Metástasis. </a:t>
            </a:r>
          </a:p>
        </p:txBody>
      </p:sp>
    </p:spTree>
    <p:extLst>
      <p:ext uri="{BB962C8B-B14F-4D97-AF65-F5344CB8AC3E}">
        <p14:creationId xmlns:p14="http://schemas.microsoft.com/office/powerpoint/2010/main" val="12792451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636966-7D28-4E31-84A4-F60D3484922C}"/>
              </a:ext>
            </a:extLst>
          </p:cNvPr>
          <p:cNvSpPr>
            <a:spLocks noGrp="1"/>
          </p:cNvSpPr>
          <p:nvPr>
            <p:ph type="title"/>
          </p:nvPr>
        </p:nvSpPr>
        <p:spPr/>
        <p:txBody>
          <a:bodyPr/>
          <a:lstStyle/>
          <a:p>
            <a:r>
              <a:rPr lang="es-EC" dirty="0"/>
              <a:t>ETAPAS CLINICAS…</a:t>
            </a:r>
          </a:p>
        </p:txBody>
      </p:sp>
      <p:sp>
        <p:nvSpPr>
          <p:cNvPr id="3" name="Marcador de contenido 2">
            <a:extLst>
              <a:ext uri="{FF2B5EF4-FFF2-40B4-BE49-F238E27FC236}">
                <a16:creationId xmlns:a16="http://schemas.microsoft.com/office/drawing/2014/main" id="{64D812E4-3218-4903-A30E-44D82EB7422A}"/>
              </a:ext>
            </a:extLst>
          </p:cNvPr>
          <p:cNvSpPr>
            <a:spLocks noGrp="1"/>
          </p:cNvSpPr>
          <p:nvPr>
            <p:ph idx="1"/>
          </p:nvPr>
        </p:nvSpPr>
        <p:spPr/>
        <p:txBody>
          <a:bodyPr>
            <a:normAutofit fontScale="85000" lnSpcReduction="10000"/>
          </a:bodyPr>
          <a:lstStyle/>
          <a:p>
            <a:r>
              <a:rPr lang="es-ES" b="1" dirty="0"/>
              <a:t>TX: </a:t>
            </a:r>
            <a:r>
              <a:rPr lang="es-ES" dirty="0"/>
              <a:t>El tumor primario no puede ser evaluado, información desconocida.</a:t>
            </a:r>
          </a:p>
          <a:p>
            <a:r>
              <a:rPr lang="es-ES" b="1" dirty="0"/>
              <a:t>T0: </a:t>
            </a:r>
            <a:r>
              <a:rPr lang="es-ES" dirty="0"/>
              <a:t>No existe evidencia de tumor primario.</a:t>
            </a:r>
          </a:p>
          <a:p>
            <a:r>
              <a:rPr lang="es-ES" b="1" dirty="0" err="1"/>
              <a:t>Tis</a:t>
            </a:r>
            <a:r>
              <a:rPr lang="es-ES" b="1" dirty="0"/>
              <a:t>: </a:t>
            </a:r>
            <a:r>
              <a:rPr lang="es-ES" dirty="0"/>
              <a:t>Carcinoma in situ. Esto significa que el cáncer aún se encuentra dentro del epitelio (la capa superficial de las células que recubren la cavidad oral y la orofaringe) y todavía no se ha expandido a las capas más profundas.</a:t>
            </a:r>
          </a:p>
          <a:p>
            <a:r>
              <a:rPr lang="es-ES" b="1" dirty="0"/>
              <a:t>T1: </a:t>
            </a:r>
            <a:r>
              <a:rPr lang="es-ES" dirty="0"/>
              <a:t>El tumor es de 2 cm de diámetro (aproximadamente ¾ de pulgada) o más pequeño.</a:t>
            </a:r>
          </a:p>
          <a:p>
            <a:r>
              <a:rPr lang="es-ES" b="1" dirty="0"/>
              <a:t>T2: </a:t>
            </a:r>
            <a:r>
              <a:rPr lang="es-ES" dirty="0"/>
              <a:t>El tumor es mayor de 2 cm de diámetro, pero menor de 4 cm (aproximadamente 1 ½ pulgada).</a:t>
            </a:r>
          </a:p>
          <a:p>
            <a:r>
              <a:rPr lang="es-ES" b="1" dirty="0"/>
              <a:t>T3: </a:t>
            </a:r>
            <a:r>
              <a:rPr lang="es-ES" dirty="0"/>
              <a:t>El tumor mide más de 4 cm de ancho.</a:t>
            </a:r>
          </a:p>
          <a:p>
            <a:r>
              <a:rPr lang="es-ES" b="1" dirty="0"/>
              <a:t>T4a: </a:t>
            </a:r>
            <a:r>
              <a:rPr lang="es-ES" dirty="0"/>
              <a:t>El tumor está extendiéndose hacia las estructuras cercanas. Esto se conoce como </a:t>
            </a:r>
            <a:r>
              <a:rPr lang="es-ES" i="1" dirty="0"/>
              <a:t>enfermedad local moderadamente avanzada.</a:t>
            </a:r>
          </a:p>
          <a:p>
            <a:r>
              <a:rPr lang="es-ES" b="1" dirty="0"/>
              <a:t>T4b: </a:t>
            </a:r>
            <a:r>
              <a:rPr lang="es-ES" dirty="0"/>
              <a:t>El tumor está expandiéndose hacia estructuras cercanas y áreas o tejidos más profundos.</a:t>
            </a:r>
          </a:p>
          <a:p>
            <a:pPr marL="0" indent="0">
              <a:buNone/>
            </a:pPr>
            <a:endParaRPr lang="es-EC" dirty="0"/>
          </a:p>
        </p:txBody>
      </p:sp>
    </p:spTree>
    <p:extLst>
      <p:ext uri="{BB962C8B-B14F-4D97-AF65-F5344CB8AC3E}">
        <p14:creationId xmlns:p14="http://schemas.microsoft.com/office/powerpoint/2010/main" val="17859816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CAACD7-5670-4340-8203-B4666F55A248}"/>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F8FD8BF0-3F5C-4C0C-B8DB-F24322B4CE69}"/>
              </a:ext>
            </a:extLst>
          </p:cNvPr>
          <p:cNvSpPr>
            <a:spLocks noGrp="1"/>
          </p:cNvSpPr>
          <p:nvPr>
            <p:ph idx="1"/>
          </p:nvPr>
        </p:nvSpPr>
        <p:spPr/>
        <p:txBody>
          <a:bodyPr>
            <a:normAutofit fontScale="70000" lnSpcReduction="20000"/>
          </a:bodyPr>
          <a:lstStyle/>
          <a:p>
            <a:r>
              <a:rPr lang="es-ES" b="1" dirty="0"/>
              <a:t>NX: </a:t>
            </a:r>
            <a:r>
              <a:rPr lang="es-ES" dirty="0"/>
              <a:t>Los ganglios linfáticos cercanos no se pueden evaluar; no se tiene información.</a:t>
            </a:r>
          </a:p>
          <a:p>
            <a:r>
              <a:rPr lang="es-ES" b="1" dirty="0"/>
              <a:t>N0: </a:t>
            </a:r>
            <a:r>
              <a:rPr lang="es-ES" dirty="0"/>
              <a:t>El cáncer no se ha propagado a los ganglios linfáticos cercanos.</a:t>
            </a:r>
          </a:p>
          <a:p>
            <a:r>
              <a:rPr lang="es-ES" b="1" dirty="0"/>
              <a:t>N1: </a:t>
            </a:r>
            <a:r>
              <a:rPr lang="es-ES" dirty="0"/>
              <a:t>El cáncer se ha propagado a un ganglio linfático del mismo lado de la cabeza o del cuello donde está el tumor primario; este ganglio linfático no mide más de 3 cm de diámetro (aproximadamente 1 ¼ pulgada).</a:t>
            </a:r>
          </a:p>
          <a:p>
            <a:r>
              <a:rPr lang="es-ES" b="1" dirty="0"/>
              <a:t>N2 </a:t>
            </a:r>
            <a:r>
              <a:rPr lang="es-ES" dirty="0"/>
              <a:t>incluye tres subgrupos:</a:t>
            </a:r>
          </a:p>
          <a:p>
            <a:r>
              <a:rPr lang="es-ES" b="1" dirty="0"/>
              <a:t>N2a: </a:t>
            </a:r>
            <a:r>
              <a:rPr lang="es-ES" dirty="0"/>
              <a:t>El cáncer se ha propagado a un ganglio linfático ubicado en el mismo lado que el del tumor primario; el ganglio linfático es mayor de 3 cm de diámetro, pero no mide más de 6 cm (aproximadamente 2 ½ pulgada).</a:t>
            </a:r>
          </a:p>
          <a:p>
            <a:r>
              <a:rPr lang="es-ES" b="1" dirty="0"/>
              <a:t>N2b: </a:t>
            </a:r>
            <a:r>
              <a:rPr lang="es-ES" dirty="0"/>
              <a:t>El cáncer se ha propagado a dos o más ganglios linfáticos del mismo lado que el del tumor primario, pero ninguno de los dos es mayor de 6 cm de diámetro.</a:t>
            </a:r>
          </a:p>
          <a:p>
            <a:r>
              <a:rPr lang="es-ES" b="1" dirty="0"/>
              <a:t>N2c: </a:t>
            </a:r>
            <a:r>
              <a:rPr lang="es-ES" dirty="0"/>
              <a:t>El cáncer se ha propagado a uno o más ganglios linfáticos sobre ambos lados del cuello o sobre el lado opuesto al del tumor primario, pero ninguno de ellos es mayor de 6 cm de diámetro.</a:t>
            </a:r>
          </a:p>
          <a:p>
            <a:r>
              <a:rPr lang="es-ES" b="1" dirty="0"/>
              <a:t>N3: </a:t>
            </a:r>
            <a:r>
              <a:rPr lang="es-ES" dirty="0"/>
              <a:t>El cáncer se ha propagado a un ganglio linfático que es mayor de 6 cm de diámetro.</a:t>
            </a:r>
          </a:p>
          <a:p>
            <a:pPr marL="0" indent="0">
              <a:buNone/>
            </a:pPr>
            <a:endParaRPr lang="es-EC" dirty="0"/>
          </a:p>
        </p:txBody>
      </p:sp>
    </p:spTree>
    <p:extLst>
      <p:ext uri="{BB962C8B-B14F-4D97-AF65-F5344CB8AC3E}">
        <p14:creationId xmlns:p14="http://schemas.microsoft.com/office/powerpoint/2010/main" val="37313383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A90966-A423-4E76-8E21-913C98E6C433}"/>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3565A4A8-7FAA-4660-A156-69D7B3DDAD28}"/>
              </a:ext>
            </a:extLst>
          </p:cNvPr>
          <p:cNvSpPr>
            <a:spLocks noGrp="1"/>
          </p:cNvSpPr>
          <p:nvPr>
            <p:ph idx="1"/>
          </p:nvPr>
        </p:nvSpPr>
        <p:spPr/>
        <p:txBody>
          <a:bodyPr/>
          <a:lstStyle/>
          <a:p>
            <a:r>
              <a:rPr lang="es-ES" b="1" dirty="0"/>
              <a:t>M0: </a:t>
            </a:r>
            <a:r>
              <a:rPr lang="es-ES" dirty="0"/>
              <a:t>No hay propagación a distancia.</a:t>
            </a:r>
          </a:p>
          <a:p>
            <a:r>
              <a:rPr lang="es-ES" b="1" dirty="0"/>
              <a:t>M1: </a:t>
            </a:r>
            <a:r>
              <a:rPr lang="es-ES" dirty="0"/>
              <a:t>El cáncer se ha propagado a sitios distantes fuera de la región de la cabeza y del cuello (por ejemplo, los pulmones).</a:t>
            </a:r>
          </a:p>
          <a:p>
            <a:pPr marL="0" indent="0">
              <a:buNone/>
            </a:pPr>
            <a:endParaRPr lang="es-EC" dirty="0"/>
          </a:p>
        </p:txBody>
      </p:sp>
    </p:spTree>
    <p:extLst>
      <p:ext uri="{BB962C8B-B14F-4D97-AF65-F5344CB8AC3E}">
        <p14:creationId xmlns:p14="http://schemas.microsoft.com/office/powerpoint/2010/main" val="39956227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EEE837-5377-49F3-A041-92EFAA4916AA}"/>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D3977BDA-90E6-40C7-B9DD-131E43DC3860}"/>
              </a:ext>
            </a:extLst>
          </p:cNvPr>
          <p:cNvSpPr>
            <a:spLocks noGrp="1"/>
          </p:cNvSpPr>
          <p:nvPr>
            <p:ph idx="1"/>
          </p:nvPr>
        </p:nvSpPr>
        <p:spPr/>
        <p:txBody>
          <a:bodyPr/>
          <a:lstStyle/>
          <a:p>
            <a:r>
              <a:rPr lang="es-ES" b="1" dirty="0"/>
              <a:t>Etapa 0</a:t>
            </a:r>
            <a:endParaRPr lang="es-ES" dirty="0"/>
          </a:p>
          <a:p>
            <a:r>
              <a:rPr lang="es-ES" b="1" dirty="0" err="1"/>
              <a:t>Tis</a:t>
            </a:r>
            <a:r>
              <a:rPr lang="es-ES" b="1" dirty="0"/>
              <a:t>, N0, M0: </a:t>
            </a:r>
            <a:r>
              <a:rPr lang="es-ES" dirty="0"/>
              <a:t>Carcinoma in situ. El cáncer está creciendo sólo en el epitelio, la capa externa del tejido bucal o de la orofaringe (</a:t>
            </a:r>
            <a:r>
              <a:rPr lang="es-ES" dirty="0" err="1"/>
              <a:t>Tis</a:t>
            </a:r>
            <a:r>
              <a:rPr lang="es-ES" dirty="0"/>
              <a:t>). Aún no ha crecido hacia una capa más profunda ni se ha propagado a las estructuras adyacentes, ganglios linfáticos (N0), ni a sitios distantes (M0).</a:t>
            </a:r>
          </a:p>
          <a:p>
            <a:r>
              <a:rPr lang="es-ES" b="1" dirty="0"/>
              <a:t>Etapa I</a:t>
            </a:r>
            <a:endParaRPr lang="es-ES" dirty="0"/>
          </a:p>
          <a:p>
            <a:r>
              <a:rPr lang="es-ES" b="1" dirty="0"/>
              <a:t>T1, N0, M0: </a:t>
            </a:r>
            <a:r>
              <a:rPr lang="es-ES" dirty="0"/>
              <a:t>El tumor es de 2 cm de diámetro (aproximadamente ¾ de pulgada) o más pequeño (T1) y no se ha propagado a las estructuras adyacentes, ganglios linfáticos (N0), ni a sitios distantes (M0).</a:t>
            </a:r>
          </a:p>
          <a:p>
            <a:pPr marL="0" indent="0">
              <a:buNone/>
            </a:pPr>
            <a:endParaRPr lang="es-EC" dirty="0"/>
          </a:p>
        </p:txBody>
      </p:sp>
    </p:spTree>
    <p:extLst>
      <p:ext uri="{BB962C8B-B14F-4D97-AF65-F5344CB8AC3E}">
        <p14:creationId xmlns:p14="http://schemas.microsoft.com/office/powerpoint/2010/main" val="42761121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48BAE7-7AE3-4D0C-BADF-F140E638EA0D}"/>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A38FA383-7FE4-4806-A635-2D04A6615FEF}"/>
              </a:ext>
            </a:extLst>
          </p:cNvPr>
          <p:cNvSpPr>
            <a:spLocks noGrp="1"/>
          </p:cNvSpPr>
          <p:nvPr>
            <p:ph idx="1"/>
          </p:nvPr>
        </p:nvSpPr>
        <p:spPr/>
        <p:txBody>
          <a:bodyPr>
            <a:normAutofit fontScale="85000" lnSpcReduction="10000"/>
          </a:bodyPr>
          <a:lstStyle/>
          <a:p>
            <a:r>
              <a:rPr lang="es-ES" b="1" dirty="0"/>
              <a:t>Etapa II</a:t>
            </a:r>
            <a:endParaRPr lang="es-ES" dirty="0"/>
          </a:p>
          <a:p>
            <a:r>
              <a:rPr lang="es-ES" b="1" dirty="0"/>
              <a:t>T2, N0, M0: </a:t>
            </a:r>
            <a:r>
              <a:rPr lang="es-ES" dirty="0"/>
              <a:t>El tumor es mayor de 2 cm de diámetro pero menor de 4 cm (T2) y no se ha propagado a las estructuras adyacentes, ganglios linfáticos (N0), ni a sitios distantes (M0).</a:t>
            </a:r>
          </a:p>
          <a:p>
            <a:r>
              <a:rPr lang="es-ES" b="1" dirty="0"/>
              <a:t>Etapa III</a:t>
            </a:r>
            <a:endParaRPr lang="es-ES" dirty="0"/>
          </a:p>
          <a:p>
            <a:r>
              <a:rPr lang="es-ES" dirty="0"/>
              <a:t>Aplica uno de los siguientes:</a:t>
            </a:r>
          </a:p>
          <a:p>
            <a:r>
              <a:rPr lang="es-ES" b="1" dirty="0"/>
              <a:t>T3, N0, M0: </a:t>
            </a:r>
            <a:r>
              <a:rPr lang="es-ES" dirty="0"/>
              <a:t>El tumor mide más de 4 cm de diámetro (T3); sin embargo, no ha crecido hacia estructuras adyacentes ni se ha propagado a los ganglios linfáticos (N0), ni a sitios distantes (M0).</a:t>
            </a:r>
          </a:p>
          <a:p>
            <a:r>
              <a:rPr lang="es-ES" b="1" dirty="0"/>
              <a:t>T1 a T3, N1, M0: </a:t>
            </a:r>
            <a:r>
              <a:rPr lang="es-ES" dirty="0"/>
              <a:t>El tumor tiene cualquier tamaño y no ha crecido hacia estructuras adyacentes (T1 a T3). Se ha propagado a un ganglio linfático sobre el mismo lado de la cabeza o del cuello, con menos de 3 cm de diámetro (N1). El cáncer no se ha propagado a sitios distantes (M0).</a:t>
            </a:r>
          </a:p>
          <a:p>
            <a:pPr marL="0" indent="0">
              <a:buNone/>
            </a:pPr>
            <a:endParaRPr lang="es-EC" dirty="0"/>
          </a:p>
        </p:txBody>
      </p:sp>
    </p:spTree>
    <p:extLst>
      <p:ext uri="{BB962C8B-B14F-4D97-AF65-F5344CB8AC3E}">
        <p14:creationId xmlns:p14="http://schemas.microsoft.com/office/powerpoint/2010/main" val="7318927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CD1B28-36D1-49A2-BA20-7404A46FBAB9}"/>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E9CB318E-3D3C-4D14-8A7C-EEDA0AE6510D}"/>
              </a:ext>
            </a:extLst>
          </p:cNvPr>
          <p:cNvSpPr>
            <a:spLocks noGrp="1"/>
          </p:cNvSpPr>
          <p:nvPr>
            <p:ph idx="1"/>
          </p:nvPr>
        </p:nvSpPr>
        <p:spPr/>
        <p:txBody>
          <a:bodyPr>
            <a:normAutofit fontScale="77500" lnSpcReduction="20000"/>
          </a:bodyPr>
          <a:lstStyle/>
          <a:p>
            <a:r>
              <a:rPr lang="es-ES" b="1" dirty="0"/>
              <a:t>Etapa IVA</a:t>
            </a:r>
            <a:endParaRPr lang="es-ES" dirty="0"/>
          </a:p>
          <a:p>
            <a:r>
              <a:rPr lang="es-ES" dirty="0"/>
              <a:t>Aplica uno de los siguientes:</a:t>
            </a:r>
          </a:p>
          <a:p>
            <a:r>
              <a:rPr lang="es-ES" b="1" dirty="0"/>
              <a:t>T4a, N0 o N1, M0: </a:t>
            </a:r>
            <a:r>
              <a:rPr lang="es-ES" dirty="0"/>
              <a:t>El tumor está creciendo hacia estructuras adyacentes (T4a). Éste puede ser de cualquier tamaño. No se ha propagado ni a los ganglios linfáticos (N0), ni a un ganglio linfático sobre el mismo lado de la cabeza o del cuello, y es menor de 3 cm de diámetro (N1). El cáncer no se ha propagado a sitios distantes (M0).</a:t>
            </a:r>
          </a:p>
          <a:p>
            <a:r>
              <a:rPr lang="es-ES" b="1" dirty="0"/>
              <a:t>T1 a T4a, N2, M0: </a:t>
            </a:r>
            <a:r>
              <a:rPr lang="es-ES" dirty="0"/>
              <a:t>El tumor tiene cualquier tamaño y puede o no haberse expandido hacia estructuras adyacentes (T1 a T4a). No se ha propagado a sitios distantes (M0). Se ha propagado a uno de los siguientes sitios:</a:t>
            </a:r>
          </a:p>
          <a:p>
            <a:r>
              <a:rPr lang="es-ES" dirty="0"/>
              <a:t>Un ganglio linfático del mismo lado de la cabeza o del cuello, tiene entre 3 y 6 cm de diámetro (N2a).</a:t>
            </a:r>
          </a:p>
          <a:p>
            <a:r>
              <a:rPr lang="es-ES" dirty="0"/>
              <a:t>Un ganglio linfático del lado opuesto de la cabeza y del cuello, tiene menos de 6 cm de diámetro (N2b).</a:t>
            </a:r>
          </a:p>
          <a:p>
            <a:r>
              <a:rPr lang="es-ES" dirty="0"/>
              <a:t>2 o más ganglios linfáticos, los cuales son todos menores de 6 cm de diámetro. Los ganglios linfáticos pueden estar en cualquier lado del cuello (N2c).</a:t>
            </a:r>
          </a:p>
          <a:p>
            <a:pPr marL="0" indent="0">
              <a:buNone/>
            </a:pPr>
            <a:endParaRPr lang="es-EC" dirty="0"/>
          </a:p>
        </p:txBody>
      </p:sp>
    </p:spTree>
    <p:extLst>
      <p:ext uri="{BB962C8B-B14F-4D97-AF65-F5344CB8AC3E}">
        <p14:creationId xmlns:p14="http://schemas.microsoft.com/office/powerpoint/2010/main" val="18845435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1514B2-7F4C-45D4-809A-E483C36A1D1B}"/>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34E541B8-CB5E-4A43-B82C-747FC45B1E72}"/>
              </a:ext>
            </a:extLst>
          </p:cNvPr>
          <p:cNvSpPr>
            <a:spLocks noGrp="1"/>
          </p:cNvSpPr>
          <p:nvPr>
            <p:ph idx="1"/>
          </p:nvPr>
        </p:nvSpPr>
        <p:spPr/>
        <p:txBody>
          <a:bodyPr/>
          <a:lstStyle/>
          <a:p>
            <a:r>
              <a:rPr lang="es-ES" b="1" dirty="0"/>
              <a:t>Etapa IVB</a:t>
            </a:r>
            <a:endParaRPr lang="es-ES" dirty="0"/>
          </a:p>
          <a:p>
            <a:r>
              <a:rPr lang="es-ES" dirty="0"/>
              <a:t>Aplica uno de los siguientes:</a:t>
            </a:r>
          </a:p>
          <a:p>
            <a:r>
              <a:rPr lang="es-ES" b="1" dirty="0"/>
              <a:t>T4b, cualquier N, M0: </a:t>
            </a:r>
            <a:r>
              <a:rPr lang="es-ES" dirty="0"/>
              <a:t>El tumor se está expandiendo hacia áreas o tejidos más profundos (enfermedad local muy avanzada; T4b). Puede (o no) haberse propagado a los ganglios linfáticos (cualquier N). No se ha propagado a sitios distantes (M0).</a:t>
            </a:r>
          </a:p>
          <a:p>
            <a:r>
              <a:rPr lang="es-ES" b="1" dirty="0"/>
              <a:t>Cualquier T, N3, M0: </a:t>
            </a:r>
            <a:r>
              <a:rPr lang="es-ES" dirty="0"/>
              <a:t>El tumor tiene cualquier tamaño y puede o no haberse expandido hacia estructuras cercanas (cualquier T). Se ha propagado a uno o más ganglios linfáticos mayores de 6 cm de diámetro (N3), pero no se ha propagado a sitios distantes (M0).</a:t>
            </a:r>
          </a:p>
          <a:p>
            <a:pPr marL="0" indent="0">
              <a:buNone/>
            </a:pPr>
            <a:endParaRPr lang="es-EC" dirty="0"/>
          </a:p>
        </p:txBody>
      </p:sp>
    </p:spTree>
    <p:extLst>
      <p:ext uri="{BB962C8B-B14F-4D97-AF65-F5344CB8AC3E}">
        <p14:creationId xmlns:p14="http://schemas.microsoft.com/office/powerpoint/2010/main" val="3735050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69D98C-072B-4534-ACB5-2701DB4C540D}"/>
              </a:ext>
            </a:extLst>
          </p:cNvPr>
          <p:cNvSpPr>
            <a:spLocks noGrp="1"/>
          </p:cNvSpPr>
          <p:nvPr>
            <p:ph type="title"/>
          </p:nvPr>
        </p:nvSpPr>
        <p:spPr/>
        <p:txBody>
          <a:bodyPr/>
          <a:lstStyle/>
          <a:p>
            <a:r>
              <a:rPr lang="es-ES" dirty="0"/>
              <a:t>Factores de Riesgo…</a:t>
            </a:r>
            <a:endParaRPr lang="es-EC" dirty="0"/>
          </a:p>
        </p:txBody>
      </p:sp>
      <p:sp>
        <p:nvSpPr>
          <p:cNvPr id="3" name="Marcador de contenido 2">
            <a:extLst>
              <a:ext uri="{FF2B5EF4-FFF2-40B4-BE49-F238E27FC236}">
                <a16:creationId xmlns:a16="http://schemas.microsoft.com/office/drawing/2014/main" id="{D61FC88E-493E-41FC-9117-70AEBEA36133}"/>
              </a:ext>
            </a:extLst>
          </p:cNvPr>
          <p:cNvSpPr>
            <a:spLocks noGrp="1"/>
          </p:cNvSpPr>
          <p:nvPr>
            <p:ph idx="1"/>
          </p:nvPr>
        </p:nvSpPr>
        <p:spPr/>
        <p:txBody>
          <a:bodyPr/>
          <a:lstStyle/>
          <a:p>
            <a:pPr marL="0" indent="0">
              <a:buNone/>
            </a:pPr>
            <a:r>
              <a:rPr lang="es-ES" dirty="0">
                <a:latin typeface="Arial Narrow" panose="020B0606020202030204" pitchFamily="34" charset="0"/>
              </a:rPr>
              <a:t>  Es una enfermedad multifactorial:</a:t>
            </a:r>
          </a:p>
          <a:p>
            <a:pPr marL="457200" indent="-457200">
              <a:buFont typeface="+mj-lt"/>
              <a:buAutoNum type="arabicPeriod"/>
            </a:pPr>
            <a:r>
              <a:rPr lang="es-ES" sz="1200" dirty="0">
                <a:latin typeface="Arial Narrow" panose="020B0606020202030204" pitchFamily="34" charset="0"/>
              </a:rPr>
              <a:t>El tabaco.</a:t>
            </a:r>
          </a:p>
          <a:p>
            <a:pPr marL="457200" indent="-457200">
              <a:buFont typeface="+mj-lt"/>
              <a:buAutoNum type="arabicPeriod"/>
            </a:pPr>
            <a:r>
              <a:rPr lang="es-ES" sz="1200" dirty="0">
                <a:latin typeface="Arial Narrow" panose="020B0606020202030204" pitchFamily="34" charset="0"/>
              </a:rPr>
              <a:t>El alcohol.</a:t>
            </a:r>
          </a:p>
          <a:p>
            <a:pPr marL="457200" indent="-457200">
              <a:buFont typeface="+mj-lt"/>
              <a:buAutoNum type="arabicPeriod"/>
            </a:pPr>
            <a:r>
              <a:rPr lang="es-ES" sz="1200" dirty="0">
                <a:latin typeface="Arial Narrow" panose="020B0606020202030204" pitchFamily="34" charset="0"/>
              </a:rPr>
              <a:t>Infección por Virus del Papiloma Humano: VPH 16.</a:t>
            </a:r>
          </a:p>
          <a:p>
            <a:pPr marL="457200" indent="-457200">
              <a:buFont typeface="+mj-lt"/>
              <a:buAutoNum type="arabicPeriod"/>
            </a:pPr>
            <a:r>
              <a:rPr lang="es-ES" sz="1200" dirty="0">
                <a:latin typeface="Arial Narrow" panose="020B0606020202030204" pitchFamily="34" charset="0"/>
              </a:rPr>
              <a:t>Sepsis oral.</a:t>
            </a:r>
          </a:p>
          <a:p>
            <a:pPr marL="457200" indent="-457200">
              <a:buFont typeface="+mj-lt"/>
              <a:buAutoNum type="arabicPeriod"/>
            </a:pPr>
            <a:r>
              <a:rPr lang="es-ES" sz="1200" dirty="0">
                <a:latin typeface="Arial Narrow" panose="020B0606020202030204" pitchFamily="34" charset="0"/>
              </a:rPr>
              <a:t>Exposición a la luz solar.</a:t>
            </a:r>
          </a:p>
          <a:p>
            <a:pPr marL="457200" indent="-457200">
              <a:buFont typeface="+mj-lt"/>
              <a:buAutoNum type="arabicPeriod"/>
            </a:pPr>
            <a:r>
              <a:rPr lang="es-ES" sz="1200" dirty="0">
                <a:latin typeface="Arial Narrow" panose="020B0606020202030204" pitchFamily="34" charset="0"/>
              </a:rPr>
              <a:t>Mascar Nuez de Betel.</a:t>
            </a:r>
          </a:p>
          <a:p>
            <a:pPr marL="457200" indent="-457200">
              <a:buFont typeface="+mj-lt"/>
              <a:buAutoNum type="arabicPeriod"/>
            </a:pPr>
            <a:r>
              <a:rPr lang="es-ES" sz="1200" dirty="0">
                <a:latin typeface="Arial Narrow" panose="020B0606020202030204" pitchFamily="34" charset="0"/>
              </a:rPr>
              <a:t>Nutrición deficiente en frutas y verduras.</a:t>
            </a:r>
          </a:p>
          <a:p>
            <a:pPr marL="457200" indent="-457200">
              <a:buFont typeface="+mj-lt"/>
              <a:buAutoNum type="arabicPeriod"/>
            </a:pPr>
            <a:r>
              <a:rPr lang="es-ES" sz="1200" dirty="0">
                <a:latin typeface="Arial Narrow" panose="020B0606020202030204" pitchFamily="34" charset="0"/>
              </a:rPr>
              <a:t>Sistema inmune deficiente.</a:t>
            </a:r>
          </a:p>
          <a:p>
            <a:pPr marL="457200" indent="-457200">
              <a:buFont typeface="+mj-lt"/>
              <a:buAutoNum type="arabicPeriod"/>
            </a:pPr>
            <a:r>
              <a:rPr lang="es-ES" sz="1200" dirty="0">
                <a:latin typeface="Arial Narrow" panose="020B0606020202030204" pitchFamily="34" charset="0"/>
              </a:rPr>
              <a:t>Enfermedad de Injerto contra Huésped después de un trasplante de células madres.</a:t>
            </a:r>
          </a:p>
          <a:p>
            <a:pPr marL="457200" indent="-457200">
              <a:buFont typeface="+mj-lt"/>
              <a:buAutoNum type="arabicPeriod"/>
            </a:pPr>
            <a:endParaRPr lang="es-ES" sz="1200" dirty="0">
              <a:latin typeface="Arial Narrow" panose="020B0606020202030204" pitchFamily="34" charset="0"/>
            </a:endParaRPr>
          </a:p>
          <a:p>
            <a:pPr marL="457200" indent="-457200">
              <a:buFont typeface="+mj-lt"/>
              <a:buAutoNum type="arabicPeriod"/>
            </a:pPr>
            <a:endParaRPr lang="es-ES" dirty="0">
              <a:latin typeface="Arial Narrow" panose="020B0606020202030204" pitchFamily="34" charset="0"/>
            </a:endParaRPr>
          </a:p>
          <a:p>
            <a:pPr marL="457200" indent="-457200">
              <a:buFont typeface="+mj-lt"/>
              <a:buAutoNum type="arabicPeriod"/>
            </a:pPr>
            <a:endParaRPr lang="es-ES" dirty="0"/>
          </a:p>
          <a:p>
            <a:pPr marL="457200" indent="-457200">
              <a:buFont typeface="+mj-lt"/>
              <a:buAutoNum type="arabicPeriod"/>
            </a:pPr>
            <a:endParaRPr lang="es-EC" dirty="0"/>
          </a:p>
        </p:txBody>
      </p:sp>
    </p:spTree>
    <p:extLst>
      <p:ext uri="{BB962C8B-B14F-4D97-AF65-F5344CB8AC3E}">
        <p14:creationId xmlns:p14="http://schemas.microsoft.com/office/powerpoint/2010/main" val="904941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6472B6-BAA3-4392-87A1-7D046C6B5DDB}"/>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CD927845-BFB6-47B5-9DF9-210B0EFF1575}"/>
              </a:ext>
            </a:extLst>
          </p:cNvPr>
          <p:cNvSpPr>
            <a:spLocks noGrp="1"/>
          </p:cNvSpPr>
          <p:nvPr>
            <p:ph idx="1"/>
          </p:nvPr>
        </p:nvSpPr>
        <p:spPr/>
        <p:txBody>
          <a:bodyPr/>
          <a:lstStyle/>
          <a:p>
            <a:r>
              <a:rPr lang="es-ES" b="1" dirty="0"/>
              <a:t>Etapa IVC</a:t>
            </a:r>
            <a:endParaRPr lang="es-ES" dirty="0"/>
          </a:p>
          <a:p>
            <a:r>
              <a:rPr lang="es-ES" b="1" dirty="0"/>
              <a:t>Cualquier T, cualquier N, M1: </a:t>
            </a:r>
            <a:r>
              <a:rPr lang="es-ES" dirty="0"/>
              <a:t>El tumor tiene cualquier tamaño, y puede o no haberse propagado a los ganglios linfáticos. Se ha propagado a sitios distantes, por lo general a los pulmones.</a:t>
            </a:r>
          </a:p>
          <a:p>
            <a:pPr marL="0" indent="0">
              <a:buNone/>
            </a:pPr>
            <a:endParaRPr lang="es-EC" dirty="0"/>
          </a:p>
        </p:txBody>
      </p:sp>
    </p:spTree>
    <p:extLst>
      <p:ext uri="{BB962C8B-B14F-4D97-AF65-F5344CB8AC3E}">
        <p14:creationId xmlns:p14="http://schemas.microsoft.com/office/powerpoint/2010/main" val="28188921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1A2BAD-6526-4FB8-8289-3B9F04FDD495}"/>
              </a:ext>
            </a:extLst>
          </p:cNvPr>
          <p:cNvSpPr>
            <a:spLocks noGrp="1"/>
          </p:cNvSpPr>
          <p:nvPr>
            <p:ph type="title"/>
          </p:nvPr>
        </p:nvSpPr>
        <p:spPr/>
        <p:txBody>
          <a:bodyPr/>
          <a:lstStyle/>
          <a:p>
            <a:r>
              <a:rPr lang="es-EC" dirty="0"/>
              <a:t>TRATAMIENTOS…</a:t>
            </a:r>
          </a:p>
        </p:txBody>
      </p:sp>
      <p:sp>
        <p:nvSpPr>
          <p:cNvPr id="3" name="Marcador de contenido 2">
            <a:extLst>
              <a:ext uri="{FF2B5EF4-FFF2-40B4-BE49-F238E27FC236}">
                <a16:creationId xmlns:a16="http://schemas.microsoft.com/office/drawing/2014/main" id="{54313E6C-EE24-4DBB-8469-E3FF460B6D98}"/>
              </a:ext>
            </a:extLst>
          </p:cNvPr>
          <p:cNvSpPr>
            <a:spLocks noGrp="1"/>
          </p:cNvSpPr>
          <p:nvPr>
            <p:ph idx="1"/>
          </p:nvPr>
        </p:nvSpPr>
        <p:spPr/>
        <p:txBody>
          <a:bodyPr>
            <a:normAutofit/>
          </a:bodyPr>
          <a:lstStyle/>
          <a:p>
            <a:pPr marL="0" indent="0">
              <a:buNone/>
            </a:pPr>
            <a:r>
              <a:rPr lang="es-EC" sz="8000" dirty="0">
                <a:solidFill>
                  <a:srgbClr val="00B050"/>
                </a:solidFill>
              </a:rPr>
              <a:t>PREVENIR O TRATAR?</a:t>
            </a:r>
          </a:p>
        </p:txBody>
      </p:sp>
    </p:spTree>
    <p:extLst>
      <p:ext uri="{BB962C8B-B14F-4D97-AF65-F5344CB8AC3E}">
        <p14:creationId xmlns:p14="http://schemas.microsoft.com/office/powerpoint/2010/main" val="32918692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647035-25C1-4D49-83B1-B66D28A12D36}"/>
              </a:ext>
            </a:extLst>
          </p:cNvPr>
          <p:cNvSpPr>
            <a:spLocks noGrp="1"/>
          </p:cNvSpPr>
          <p:nvPr>
            <p:ph type="title"/>
          </p:nvPr>
        </p:nvSpPr>
        <p:spPr/>
        <p:txBody>
          <a:bodyPr/>
          <a:lstStyle/>
          <a:p>
            <a:r>
              <a:rPr lang="es-ES" dirty="0"/>
              <a:t>PREVENCIÒN…</a:t>
            </a:r>
            <a:endParaRPr lang="es-EC" dirty="0"/>
          </a:p>
        </p:txBody>
      </p:sp>
      <p:sp>
        <p:nvSpPr>
          <p:cNvPr id="3" name="Marcador de contenido 2">
            <a:extLst>
              <a:ext uri="{FF2B5EF4-FFF2-40B4-BE49-F238E27FC236}">
                <a16:creationId xmlns:a16="http://schemas.microsoft.com/office/drawing/2014/main" id="{E813FB72-92D1-40E3-8F06-B3810A73E232}"/>
              </a:ext>
            </a:extLst>
          </p:cNvPr>
          <p:cNvSpPr>
            <a:spLocks noGrp="1"/>
          </p:cNvSpPr>
          <p:nvPr>
            <p:ph idx="1"/>
          </p:nvPr>
        </p:nvSpPr>
        <p:spPr/>
        <p:txBody>
          <a:bodyPr/>
          <a:lstStyle/>
          <a:p>
            <a:pPr marL="0" indent="0">
              <a:buNone/>
            </a:pPr>
            <a:r>
              <a:rPr lang="es-ES" dirty="0">
                <a:highlight>
                  <a:srgbClr val="FFFF00"/>
                </a:highlight>
              </a:rPr>
              <a:t>DESARROLLA ESTO EN VARIAS DIAPO</a:t>
            </a:r>
          </a:p>
          <a:p>
            <a:pPr marL="0" indent="0">
              <a:buNone/>
            </a:pPr>
            <a:endParaRPr lang="es-ES" dirty="0"/>
          </a:p>
          <a:p>
            <a:pPr marL="0" indent="0">
              <a:buNone/>
            </a:pPr>
            <a:r>
              <a:rPr lang="es-ES" dirty="0"/>
              <a:t>PROFILAXIS Y PREVENCION VAN DE LA MANO.</a:t>
            </a:r>
          </a:p>
          <a:p>
            <a:pPr marL="0" indent="0">
              <a:buNone/>
            </a:pPr>
            <a:r>
              <a:rPr lang="es-ES" dirty="0"/>
              <a:t>ENFASIS EN EDADES PEDIATRICAS, NO SLO EN PACIENTES NEFERMOS.</a:t>
            </a:r>
          </a:p>
          <a:p>
            <a:pPr marL="0" indent="0">
              <a:buNone/>
            </a:pPr>
            <a:r>
              <a:rPr lang="es-ES" dirty="0"/>
              <a:t>SI QUEREMOS REVERTIR SITUACION ACTUAL RECORDEMOS QUE LE NIÑO DE HOY ES EL ADULTO DEL MAÑANA.</a:t>
            </a:r>
          </a:p>
          <a:p>
            <a:pPr marL="0" indent="0">
              <a:buNone/>
            </a:pPr>
            <a:endParaRPr lang="es-EC" dirty="0"/>
          </a:p>
        </p:txBody>
      </p:sp>
    </p:spTree>
    <p:extLst>
      <p:ext uri="{BB962C8B-B14F-4D97-AF65-F5344CB8AC3E}">
        <p14:creationId xmlns:p14="http://schemas.microsoft.com/office/powerpoint/2010/main" val="34556310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74AAC6-CBE4-47ED-A431-FB7615A7A570}"/>
              </a:ext>
            </a:extLst>
          </p:cNvPr>
          <p:cNvSpPr>
            <a:spLocks noGrp="1"/>
          </p:cNvSpPr>
          <p:nvPr>
            <p:ph type="title"/>
          </p:nvPr>
        </p:nvSpPr>
        <p:spPr/>
        <p:txBody>
          <a:bodyPr/>
          <a:lstStyle/>
          <a:p>
            <a:r>
              <a:rPr lang="es-ES" dirty="0"/>
              <a:t>ODONTOLOGO Y CUIDADOS CONTINUOS…</a:t>
            </a:r>
            <a:endParaRPr lang="es-EC" dirty="0"/>
          </a:p>
        </p:txBody>
      </p:sp>
      <p:sp>
        <p:nvSpPr>
          <p:cNvPr id="3" name="Marcador de contenido 2">
            <a:extLst>
              <a:ext uri="{FF2B5EF4-FFF2-40B4-BE49-F238E27FC236}">
                <a16:creationId xmlns:a16="http://schemas.microsoft.com/office/drawing/2014/main" id="{B419CD08-DD22-4869-B4E7-067A2B86A78F}"/>
              </a:ext>
            </a:extLst>
          </p:cNvPr>
          <p:cNvSpPr>
            <a:spLocks noGrp="1"/>
          </p:cNvSpPr>
          <p:nvPr>
            <p:ph idx="1"/>
          </p:nvPr>
        </p:nvSpPr>
        <p:spPr/>
        <p:txBody>
          <a:bodyPr/>
          <a:lstStyle/>
          <a:p>
            <a:pPr marL="0" indent="0">
              <a:buNone/>
            </a:pPr>
            <a:r>
              <a:rPr lang="es-ES" dirty="0"/>
              <a:t>El seguimiento dental profesional debe ser integrado al seguimiento médico. Los pacientes con cáncer deben recibir profilaxis sistemática para prevenir o disminuir el tratamiento dental a largo plazo. En el seguimiento debe integrarse un buen protocolo para el cuidado dental y bucal</a:t>
            </a:r>
            <a:endParaRPr lang="es-EC" dirty="0"/>
          </a:p>
        </p:txBody>
      </p:sp>
    </p:spTree>
    <p:extLst>
      <p:ext uri="{BB962C8B-B14F-4D97-AF65-F5344CB8AC3E}">
        <p14:creationId xmlns:p14="http://schemas.microsoft.com/office/powerpoint/2010/main" val="19287600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10BD0-8547-4B22-8F98-6F4A42442AB6}"/>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9D880F29-2568-4249-B4B0-E91FB08CFE51}"/>
              </a:ext>
            </a:extLst>
          </p:cNvPr>
          <p:cNvSpPr>
            <a:spLocks noGrp="1"/>
          </p:cNvSpPr>
          <p:nvPr>
            <p:ph idx="1"/>
          </p:nvPr>
        </p:nvSpPr>
        <p:spPr/>
        <p:txBody>
          <a:bodyPr/>
          <a:lstStyle/>
          <a:p>
            <a:pPr marL="0" indent="0">
              <a:buNone/>
            </a:pPr>
            <a:r>
              <a:rPr lang="es-ES" dirty="0"/>
              <a:t>El papel del ODONTOLOGO es necesario en todas las etapas de la ENFERMEDAD. La importancia de la atención recibida durante ese periodo refuerza la idea de que es necesaria una relación multidisciplinaria, que NOS INVOLUCRA como equipo de trabajo en mejora de la calidad de vida de nuestros pacientes con cáncer.</a:t>
            </a:r>
            <a:endParaRPr lang="es-EC" dirty="0"/>
          </a:p>
        </p:txBody>
      </p:sp>
    </p:spTree>
    <p:extLst>
      <p:ext uri="{BB962C8B-B14F-4D97-AF65-F5344CB8AC3E}">
        <p14:creationId xmlns:p14="http://schemas.microsoft.com/office/powerpoint/2010/main" val="28233427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6234BC-0A63-422A-A743-9506EBF8FFE0}"/>
              </a:ext>
            </a:extLst>
          </p:cNvPr>
          <p:cNvSpPr>
            <a:spLocks noGrp="1"/>
          </p:cNvSpPr>
          <p:nvPr>
            <p:ph type="title"/>
          </p:nvPr>
        </p:nvSpPr>
        <p:spPr/>
        <p:txBody>
          <a:bodyPr/>
          <a:lstStyle/>
          <a:p>
            <a:r>
              <a:rPr lang="es-EC" dirty="0"/>
              <a:t>De que depende la elección del tratamiento…</a:t>
            </a:r>
          </a:p>
        </p:txBody>
      </p:sp>
      <p:sp>
        <p:nvSpPr>
          <p:cNvPr id="3" name="Marcador de contenido 2">
            <a:extLst>
              <a:ext uri="{FF2B5EF4-FFF2-40B4-BE49-F238E27FC236}">
                <a16:creationId xmlns:a16="http://schemas.microsoft.com/office/drawing/2014/main" id="{BC308A86-251B-41B3-B061-F22D1452AFD8}"/>
              </a:ext>
            </a:extLst>
          </p:cNvPr>
          <p:cNvSpPr>
            <a:spLocks noGrp="1"/>
          </p:cNvSpPr>
          <p:nvPr>
            <p:ph idx="1"/>
          </p:nvPr>
        </p:nvSpPr>
        <p:spPr/>
        <p:txBody>
          <a:bodyPr/>
          <a:lstStyle/>
          <a:p>
            <a:pPr marL="457200" indent="-457200">
              <a:buFont typeface="+mj-lt"/>
              <a:buAutoNum type="arabicPeriod"/>
            </a:pPr>
            <a:r>
              <a:rPr lang="es-EC" dirty="0"/>
              <a:t>Tipo de tumor histológicamente.</a:t>
            </a:r>
          </a:p>
          <a:p>
            <a:pPr marL="457200" indent="-457200">
              <a:buFont typeface="+mj-lt"/>
              <a:buAutoNum type="arabicPeriod"/>
            </a:pPr>
            <a:r>
              <a:rPr lang="es-EC" dirty="0"/>
              <a:t>Estadio clínico patológico.</a:t>
            </a:r>
          </a:p>
          <a:p>
            <a:pPr marL="457200" indent="-457200">
              <a:buFont typeface="+mj-lt"/>
              <a:buAutoNum type="arabicPeriod"/>
            </a:pPr>
            <a:r>
              <a:rPr lang="es-EC" dirty="0"/>
              <a:t>Localización del tumor.</a:t>
            </a:r>
          </a:p>
          <a:p>
            <a:pPr marL="457200" indent="-457200">
              <a:buFont typeface="+mj-lt"/>
              <a:buAutoNum type="arabicPeriod"/>
            </a:pPr>
            <a:r>
              <a:rPr lang="es-EC" dirty="0"/>
              <a:t>Localización de las metástasis y la posibilidad de control de las mismas.</a:t>
            </a:r>
          </a:p>
          <a:p>
            <a:pPr marL="457200" indent="-457200">
              <a:buFont typeface="+mj-lt"/>
              <a:buAutoNum type="arabicPeriod"/>
            </a:pPr>
            <a:r>
              <a:rPr lang="es-EC" sz="4000" dirty="0">
                <a:solidFill>
                  <a:srgbClr val="FF0000"/>
                </a:solidFill>
              </a:rPr>
              <a:t>Deseo de tratarse del paciente.</a:t>
            </a:r>
          </a:p>
          <a:p>
            <a:pPr marL="457200" indent="-457200">
              <a:buFont typeface="+mj-lt"/>
              <a:buAutoNum type="arabicPeriod"/>
            </a:pPr>
            <a:endParaRPr lang="es-EC" dirty="0"/>
          </a:p>
        </p:txBody>
      </p:sp>
    </p:spTree>
    <p:extLst>
      <p:ext uri="{BB962C8B-B14F-4D97-AF65-F5344CB8AC3E}">
        <p14:creationId xmlns:p14="http://schemas.microsoft.com/office/powerpoint/2010/main" val="37096104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1B34CE-35C9-4027-ADD3-2CD372E26579}"/>
              </a:ext>
            </a:extLst>
          </p:cNvPr>
          <p:cNvSpPr>
            <a:spLocks noGrp="1"/>
          </p:cNvSpPr>
          <p:nvPr>
            <p:ph type="title"/>
          </p:nvPr>
        </p:nvSpPr>
        <p:spPr/>
        <p:txBody>
          <a:bodyPr/>
          <a:lstStyle/>
          <a:p>
            <a:r>
              <a:rPr lang="es-EC" dirty="0"/>
              <a:t>GOLD STANDARD</a:t>
            </a:r>
          </a:p>
        </p:txBody>
      </p:sp>
      <p:sp>
        <p:nvSpPr>
          <p:cNvPr id="3" name="Marcador de contenido 2">
            <a:extLst>
              <a:ext uri="{FF2B5EF4-FFF2-40B4-BE49-F238E27FC236}">
                <a16:creationId xmlns:a16="http://schemas.microsoft.com/office/drawing/2014/main" id="{E5936986-F34E-4ADE-91F1-2A5811D82515}"/>
              </a:ext>
            </a:extLst>
          </p:cNvPr>
          <p:cNvSpPr>
            <a:spLocks noGrp="1"/>
          </p:cNvSpPr>
          <p:nvPr>
            <p:ph idx="1"/>
          </p:nvPr>
        </p:nvSpPr>
        <p:spPr/>
        <p:txBody>
          <a:bodyPr>
            <a:normAutofit/>
          </a:bodyPr>
          <a:lstStyle/>
          <a:p>
            <a:r>
              <a:rPr lang="es-EC" sz="4000" dirty="0"/>
              <a:t>Cirugía.</a:t>
            </a:r>
          </a:p>
          <a:p>
            <a:r>
              <a:rPr lang="es-EC" sz="4000" dirty="0"/>
              <a:t>Radioterapia concurrente.</a:t>
            </a:r>
          </a:p>
        </p:txBody>
      </p:sp>
    </p:spTree>
    <p:extLst>
      <p:ext uri="{BB962C8B-B14F-4D97-AF65-F5344CB8AC3E}">
        <p14:creationId xmlns:p14="http://schemas.microsoft.com/office/powerpoint/2010/main" val="25671030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3BC03-4614-4341-9D03-2FFE0C6C97F7}"/>
              </a:ext>
            </a:extLst>
          </p:cNvPr>
          <p:cNvSpPr>
            <a:spLocks noGrp="1"/>
          </p:cNvSpPr>
          <p:nvPr>
            <p:ph type="title"/>
          </p:nvPr>
        </p:nvSpPr>
        <p:spPr/>
        <p:txBody>
          <a:bodyPr/>
          <a:lstStyle/>
          <a:p>
            <a:r>
              <a:rPr lang="es-EC" dirty="0"/>
              <a:t>Tratamiento…</a:t>
            </a:r>
          </a:p>
        </p:txBody>
      </p:sp>
      <p:sp>
        <p:nvSpPr>
          <p:cNvPr id="3" name="Marcador de contenido 2">
            <a:extLst>
              <a:ext uri="{FF2B5EF4-FFF2-40B4-BE49-F238E27FC236}">
                <a16:creationId xmlns:a16="http://schemas.microsoft.com/office/drawing/2014/main" id="{D1B203EA-FCC1-40B3-8613-883A084D0D6A}"/>
              </a:ext>
            </a:extLst>
          </p:cNvPr>
          <p:cNvSpPr>
            <a:spLocks noGrp="1"/>
          </p:cNvSpPr>
          <p:nvPr>
            <p:ph idx="1"/>
          </p:nvPr>
        </p:nvSpPr>
        <p:spPr/>
        <p:txBody>
          <a:bodyPr/>
          <a:lstStyle/>
          <a:p>
            <a:pPr marL="0" indent="0">
              <a:buNone/>
            </a:pPr>
            <a:r>
              <a:rPr lang="es-EC" dirty="0"/>
              <a:t>CIRUGIA</a:t>
            </a:r>
          </a:p>
          <a:p>
            <a:pPr>
              <a:buFont typeface="Wingdings" panose="05000000000000000000" pitchFamily="2" charset="2"/>
              <a:buChar char="Ø"/>
            </a:pPr>
            <a:r>
              <a:rPr lang="es-EC" dirty="0"/>
              <a:t>CIRUGIA ROBOTICA TRANSORAL.</a:t>
            </a:r>
          </a:p>
          <a:p>
            <a:pPr>
              <a:buFont typeface="Wingdings" panose="05000000000000000000" pitchFamily="2" charset="2"/>
              <a:buChar char="Ø"/>
            </a:pPr>
            <a:r>
              <a:rPr lang="es-EC" dirty="0"/>
              <a:t>MICROCIRUGIA CON LASER.</a:t>
            </a:r>
          </a:p>
          <a:p>
            <a:pPr>
              <a:buFont typeface="Wingdings" panose="05000000000000000000" pitchFamily="2" charset="2"/>
              <a:buChar char="Ø"/>
            </a:pPr>
            <a:r>
              <a:rPr lang="es-EC" dirty="0"/>
              <a:t>CIRUGIA MICROGRAFICA DE MOHS. (labio)</a:t>
            </a:r>
          </a:p>
          <a:p>
            <a:pPr>
              <a:buFont typeface="Wingdings" panose="05000000000000000000" pitchFamily="2" charset="2"/>
              <a:buChar char="Ø"/>
            </a:pPr>
            <a:endParaRPr lang="es-EC" dirty="0"/>
          </a:p>
        </p:txBody>
      </p:sp>
    </p:spTree>
    <p:extLst>
      <p:ext uri="{BB962C8B-B14F-4D97-AF65-F5344CB8AC3E}">
        <p14:creationId xmlns:p14="http://schemas.microsoft.com/office/powerpoint/2010/main" val="31840012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3725EC-38EF-4CF0-BBF9-252D2D726D8F}"/>
              </a:ext>
            </a:extLst>
          </p:cNvPr>
          <p:cNvSpPr>
            <a:spLocks noGrp="1"/>
          </p:cNvSpPr>
          <p:nvPr>
            <p:ph type="title"/>
          </p:nvPr>
        </p:nvSpPr>
        <p:spPr/>
        <p:txBody>
          <a:bodyPr/>
          <a:lstStyle/>
          <a:p>
            <a:r>
              <a:rPr lang="es-ES" dirty="0"/>
              <a:t>ENFOQUE ACTUAL DE LA QUIMIOTERAPIA…</a:t>
            </a:r>
            <a:endParaRPr lang="es-EC" dirty="0"/>
          </a:p>
        </p:txBody>
      </p:sp>
      <p:sp>
        <p:nvSpPr>
          <p:cNvPr id="3" name="Marcador de contenido 2">
            <a:extLst>
              <a:ext uri="{FF2B5EF4-FFF2-40B4-BE49-F238E27FC236}">
                <a16:creationId xmlns:a16="http://schemas.microsoft.com/office/drawing/2014/main" id="{BDDD597F-062A-4B9A-8C3A-4EFF545D63D6}"/>
              </a:ext>
            </a:extLst>
          </p:cNvPr>
          <p:cNvSpPr>
            <a:spLocks noGrp="1"/>
          </p:cNvSpPr>
          <p:nvPr>
            <p:ph idx="1"/>
          </p:nvPr>
        </p:nvSpPr>
        <p:spPr/>
        <p:txBody>
          <a:bodyPr/>
          <a:lstStyle/>
          <a:p>
            <a:pPr>
              <a:buFont typeface="Wingdings" panose="05000000000000000000" pitchFamily="2" charset="2"/>
              <a:buChar char="Ø"/>
            </a:pPr>
            <a:r>
              <a:rPr lang="es-ES" dirty="0"/>
              <a:t>POLIQUIMIOTERAPIA EN ESTADIOS AVANZADOS.</a:t>
            </a:r>
          </a:p>
          <a:p>
            <a:pPr>
              <a:buFont typeface="Wingdings" panose="05000000000000000000" pitchFamily="2" charset="2"/>
              <a:buChar char="Ø"/>
            </a:pPr>
            <a:r>
              <a:rPr lang="es-ES" dirty="0"/>
              <a:t> CONCURRENCIA.</a:t>
            </a:r>
          </a:p>
          <a:p>
            <a:pPr>
              <a:buFont typeface="Wingdings" panose="05000000000000000000" pitchFamily="2" charset="2"/>
              <a:buChar char="Ø"/>
            </a:pPr>
            <a:r>
              <a:rPr lang="es-ES" dirty="0"/>
              <a:t>ANTICUERPO MONOCLONAL.</a:t>
            </a:r>
            <a:endParaRPr lang="es-EC" dirty="0"/>
          </a:p>
        </p:txBody>
      </p:sp>
    </p:spTree>
    <p:extLst>
      <p:ext uri="{BB962C8B-B14F-4D97-AF65-F5344CB8AC3E}">
        <p14:creationId xmlns:p14="http://schemas.microsoft.com/office/powerpoint/2010/main" val="14999487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A7E489-8377-48C2-87F0-C25C2BCA1B48}"/>
              </a:ext>
            </a:extLst>
          </p:cNvPr>
          <p:cNvSpPr>
            <a:spLocks noGrp="1"/>
          </p:cNvSpPr>
          <p:nvPr>
            <p:ph type="title"/>
          </p:nvPr>
        </p:nvSpPr>
        <p:spPr/>
        <p:txBody>
          <a:bodyPr/>
          <a:lstStyle/>
          <a:p>
            <a:r>
              <a:rPr lang="es-EC" dirty="0"/>
              <a:t>FUTURO…</a:t>
            </a:r>
          </a:p>
        </p:txBody>
      </p:sp>
      <p:sp>
        <p:nvSpPr>
          <p:cNvPr id="3" name="Marcador de contenido 2">
            <a:extLst>
              <a:ext uri="{FF2B5EF4-FFF2-40B4-BE49-F238E27FC236}">
                <a16:creationId xmlns:a16="http://schemas.microsoft.com/office/drawing/2014/main" id="{E97364DE-0237-4134-8C73-8C4881422B2C}"/>
              </a:ext>
            </a:extLst>
          </p:cNvPr>
          <p:cNvSpPr>
            <a:spLocks noGrp="1"/>
          </p:cNvSpPr>
          <p:nvPr>
            <p:ph idx="1"/>
          </p:nvPr>
        </p:nvSpPr>
        <p:spPr/>
        <p:txBody>
          <a:bodyPr/>
          <a:lstStyle/>
          <a:p>
            <a:pPr marL="0" indent="0">
              <a:buNone/>
            </a:pPr>
            <a:r>
              <a:rPr lang="es-EC" dirty="0"/>
              <a:t>ENSAYOS CLINICOS:</a:t>
            </a:r>
          </a:p>
          <a:p>
            <a:pPr>
              <a:buFont typeface="Wingdings" panose="05000000000000000000" pitchFamily="2" charset="2"/>
              <a:buChar char="v"/>
            </a:pPr>
            <a:r>
              <a:rPr lang="es-EC" dirty="0"/>
              <a:t>Atezolizumab + Tiragolumab y Atezolizumab + Placebo en el Carcinoma Epidermoide. 1ra línea en PDL 1 positivos, recurrentes y metastásicos. </a:t>
            </a:r>
          </a:p>
          <a:p>
            <a:pPr marL="0" indent="0">
              <a:buNone/>
            </a:pPr>
            <a:r>
              <a:rPr lang="es-EC" dirty="0"/>
              <a:t>      sobre  la base de la tasa de respuesta objetiva confirmada.</a:t>
            </a:r>
          </a:p>
          <a:p>
            <a:pPr marL="0" indent="0">
              <a:buNone/>
            </a:pPr>
            <a:r>
              <a:rPr lang="es-EC" dirty="0"/>
              <a:t>      En fase II. Doble ciego.</a:t>
            </a:r>
          </a:p>
          <a:p>
            <a:pPr marL="0" indent="0">
              <a:buNone/>
            </a:pPr>
            <a:r>
              <a:rPr lang="es-EC" dirty="0"/>
              <a:t>      Monitorea Roche.</a:t>
            </a:r>
          </a:p>
          <a:p>
            <a:pPr>
              <a:buFont typeface="Wingdings" panose="05000000000000000000" pitchFamily="2" charset="2"/>
              <a:buChar char="v"/>
            </a:pPr>
            <a:endParaRPr lang="es-EC" dirty="0"/>
          </a:p>
        </p:txBody>
      </p:sp>
    </p:spTree>
    <p:extLst>
      <p:ext uri="{BB962C8B-B14F-4D97-AF65-F5344CB8AC3E}">
        <p14:creationId xmlns:p14="http://schemas.microsoft.com/office/powerpoint/2010/main" val="1711965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EEA2F5-3FBD-4628-AA3A-7222C2B00973}"/>
              </a:ext>
            </a:extLst>
          </p:cNvPr>
          <p:cNvSpPr>
            <a:spLocks noGrp="1"/>
          </p:cNvSpPr>
          <p:nvPr>
            <p:ph type="title"/>
          </p:nvPr>
        </p:nvSpPr>
        <p:spPr/>
        <p:txBody>
          <a:bodyPr/>
          <a:lstStyle/>
          <a:p>
            <a:r>
              <a:rPr lang="es-ES" dirty="0">
                <a:latin typeface="Brush Script MT" panose="03060802040406070304" pitchFamily="66" charset="0"/>
              </a:rPr>
              <a:t>factores de riesgo…</a:t>
            </a:r>
            <a:endParaRPr lang="es-EC" dirty="0"/>
          </a:p>
        </p:txBody>
      </p:sp>
      <p:sp>
        <p:nvSpPr>
          <p:cNvPr id="3" name="Marcador de contenido 2">
            <a:extLst>
              <a:ext uri="{FF2B5EF4-FFF2-40B4-BE49-F238E27FC236}">
                <a16:creationId xmlns:a16="http://schemas.microsoft.com/office/drawing/2014/main" id="{A09FD00E-24C7-4197-9D60-75662160739A}"/>
              </a:ext>
            </a:extLst>
          </p:cNvPr>
          <p:cNvSpPr>
            <a:spLocks noGrp="1"/>
          </p:cNvSpPr>
          <p:nvPr>
            <p:ph idx="1"/>
          </p:nvPr>
        </p:nvSpPr>
        <p:spPr/>
        <p:txBody>
          <a:bodyPr/>
          <a:lstStyle/>
          <a:p>
            <a:pPr marL="0" indent="0">
              <a:buNone/>
            </a:pPr>
            <a:r>
              <a:rPr lang="es-ES" dirty="0"/>
              <a:t>10. Síndromes genéticos:</a:t>
            </a:r>
          </a:p>
          <a:p>
            <a:pPr marL="457200" indent="-457200">
              <a:buFont typeface="+mj-lt"/>
              <a:buAutoNum type="arabicParenR"/>
            </a:pPr>
            <a:r>
              <a:rPr lang="es-ES" dirty="0"/>
              <a:t>Anemia de Fanconi.</a:t>
            </a:r>
          </a:p>
          <a:p>
            <a:pPr marL="457200" indent="-457200">
              <a:buFont typeface="+mj-lt"/>
              <a:buAutoNum type="arabicParenR"/>
            </a:pPr>
            <a:r>
              <a:rPr lang="es-ES" dirty="0"/>
              <a:t>Disqueratosis Congénita.</a:t>
            </a:r>
          </a:p>
          <a:p>
            <a:pPr marL="0" indent="0">
              <a:buNone/>
            </a:pPr>
            <a:r>
              <a:rPr lang="es-ES" dirty="0"/>
              <a:t>11. Liquen Plano.</a:t>
            </a:r>
          </a:p>
          <a:p>
            <a:pPr marL="0" indent="0">
              <a:buNone/>
            </a:pPr>
            <a:r>
              <a:rPr lang="es-ES" dirty="0"/>
              <a:t>12. Sexo.</a:t>
            </a:r>
          </a:p>
          <a:p>
            <a:pPr marL="0" indent="0">
              <a:buNone/>
            </a:pPr>
            <a:r>
              <a:rPr lang="es-ES" dirty="0"/>
              <a:t>13. Edad.</a:t>
            </a:r>
          </a:p>
          <a:p>
            <a:pPr marL="0" indent="0">
              <a:buNone/>
            </a:pPr>
            <a:endParaRPr lang="es-ES" dirty="0"/>
          </a:p>
          <a:p>
            <a:pPr marL="0" indent="0">
              <a:buNone/>
            </a:pPr>
            <a:endParaRPr lang="es-EC" dirty="0"/>
          </a:p>
        </p:txBody>
      </p:sp>
    </p:spTree>
    <p:extLst>
      <p:ext uri="{BB962C8B-B14F-4D97-AF65-F5344CB8AC3E}">
        <p14:creationId xmlns:p14="http://schemas.microsoft.com/office/powerpoint/2010/main" val="8456906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68524A-E628-4200-819D-5087B9C77741}"/>
              </a:ext>
            </a:extLst>
          </p:cNvPr>
          <p:cNvSpPr>
            <a:spLocks noGrp="1"/>
          </p:cNvSpPr>
          <p:nvPr>
            <p:ph type="title"/>
          </p:nvPr>
        </p:nvSpPr>
        <p:spPr/>
        <p:txBody>
          <a:bodyPr/>
          <a:lstStyle/>
          <a:p>
            <a:r>
              <a:rPr lang="es-EC" dirty="0"/>
              <a:t>FUTURO…</a:t>
            </a:r>
          </a:p>
        </p:txBody>
      </p:sp>
      <p:sp>
        <p:nvSpPr>
          <p:cNvPr id="3" name="Marcador de contenido 2">
            <a:extLst>
              <a:ext uri="{FF2B5EF4-FFF2-40B4-BE49-F238E27FC236}">
                <a16:creationId xmlns:a16="http://schemas.microsoft.com/office/drawing/2014/main" id="{BFED2C65-6CBF-4D34-975D-B04408366722}"/>
              </a:ext>
            </a:extLst>
          </p:cNvPr>
          <p:cNvSpPr>
            <a:spLocks noGrp="1"/>
          </p:cNvSpPr>
          <p:nvPr>
            <p:ph idx="1"/>
          </p:nvPr>
        </p:nvSpPr>
        <p:spPr/>
        <p:txBody>
          <a:bodyPr/>
          <a:lstStyle/>
          <a:p>
            <a:pPr>
              <a:buFont typeface="Wingdings" panose="05000000000000000000" pitchFamily="2" charset="2"/>
              <a:buChar char="v"/>
            </a:pPr>
            <a:r>
              <a:rPr lang="es-EC" dirty="0"/>
              <a:t>Atezolizumab como terapia adyuvante después de la terapia definitiva local en pacientes con proceso tumoral localmente avanzado con alto grado de recurrencia.</a:t>
            </a:r>
          </a:p>
          <a:p>
            <a:pPr marL="0" indent="0">
              <a:buNone/>
            </a:pPr>
            <a:r>
              <a:rPr lang="es-EC" dirty="0"/>
              <a:t>      Carcinoma Escamoso.</a:t>
            </a:r>
          </a:p>
          <a:p>
            <a:pPr marL="0" indent="0">
              <a:buNone/>
            </a:pPr>
            <a:r>
              <a:rPr lang="es-EC" dirty="0"/>
              <a:t>      Fase III.</a:t>
            </a:r>
          </a:p>
          <a:p>
            <a:pPr marL="0" indent="0">
              <a:buNone/>
            </a:pPr>
            <a:r>
              <a:rPr lang="es-EC" dirty="0"/>
              <a:t>      Dirige Hoffmann y Roche.</a:t>
            </a:r>
          </a:p>
        </p:txBody>
      </p:sp>
    </p:spTree>
    <p:extLst>
      <p:ext uri="{BB962C8B-B14F-4D97-AF65-F5344CB8AC3E}">
        <p14:creationId xmlns:p14="http://schemas.microsoft.com/office/powerpoint/2010/main" val="14685078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B70319-EE51-4E86-A503-40C111E72F1A}"/>
              </a:ext>
            </a:extLst>
          </p:cNvPr>
          <p:cNvSpPr>
            <a:spLocks noGrp="1"/>
          </p:cNvSpPr>
          <p:nvPr>
            <p:ph type="title"/>
          </p:nvPr>
        </p:nvSpPr>
        <p:spPr/>
        <p:txBody>
          <a:bodyPr/>
          <a:lstStyle/>
          <a:p>
            <a:r>
              <a:rPr lang="es-EC" dirty="0"/>
              <a:t>FUTURO…</a:t>
            </a:r>
          </a:p>
        </p:txBody>
      </p:sp>
      <p:sp>
        <p:nvSpPr>
          <p:cNvPr id="3" name="Marcador de contenido 2">
            <a:extLst>
              <a:ext uri="{FF2B5EF4-FFF2-40B4-BE49-F238E27FC236}">
                <a16:creationId xmlns:a16="http://schemas.microsoft.com/office/drawing/2014/main" id="{C608A6F2-A611-4AFC-8D71-5A9A4EF825BD}"/>
              </a:ext>
            </a:extLst>
          </p:cNvPr>
          <p:cNvSpPr>
            <a:spLocks noGrp="1"/>
          </p:cNvSpPr>
          <p:nvPr>
            <p:ph idx="1"/>
          </p:nvPr>
        </p:nvSpPr>
        <p:spPr/>
        <p:txBody>
          <a:bodyPr/>
          <a:lstStyle/>
          <a:p>
            <a:pPr marL="0" indent="0">
              <a:buNone/>
            </a:pPr>
            <a:r>
              <a:rPr lang="es-EC" dirty="0">
                <a:highlight>
                  <a:srgbClr val="FFFF00"/>
                </a:highlight>
              </a:rPr>
              <a:t>Radioterapia + </a:t>
            </a:r>
            <a:r>
              <a:rPr lang="es-EC" dirty="0" err="1">
                <a:highlight>
                  <a:srgbClr val="FFFF00"/>
                </a:highlight>
              </a:rPr>
              <a:t>Cetoximab</a:t>
            </a:r>
            <a:r>
              <a:rPr lang="es-EC" dirty="0">
                <a:highlight>
                  <a:srgbClr val="FFFF00"/>
                </a:highlight>
              </a:rPr>
              <a:t> en tumores localmente avanzados.</a:t>
            </a:r>
          </a:p>
          <a:p>
            <a:pPr marL="0" indent="0">
              <a:buNone/>
            </a:pPr>
            <a:r>
              <a:rPr lang="es-ES" dirty="0">
                <a:highlight>
                  <a:srgbClr val="FFFF00"/>
                </a:highlight>
              </a:rPr>
              <a:t>F</a:t>
            </a:r>
            <a:r>
              <a:rPr lang="es-EC" dirty="0">
                <a:highlight>
                  <a:srgbClr val="FFFF00"/>
                </a:highlight>
              </a:rPr>
              <a:t>ASE IV </a:t>
            </a:r>
          </a:p>
          <a:p>
            <a:pPr marL="0" indent="0">
              <a:buNone/>
            </a:pPr>
            <a:r>
              <a:rPr lang="es-ES" dirty="0">
                <a:highlight>
                  <a:srgbClr val="FFFF00"/>
                </a:highlight>
              </a:rPr>
              <a:t>DIRIGE ROCHE.</a:t>
            </a:r>
            <a:endParaRPr lang="es-EC" dirty="0">
              <a:highlight>
                <a:srgbClr val="FFFF00"/>
              </a:highlight>
            </a:endParaRPr>
          </a:p>
        </p:txBody>
      </p:sp>
    </p:spTree>
    <p:extLst>
      <p:ext uri="{BB962C8B-B14F-4D97-AF65-F5344CB8AC3E}">
        <p14:creationId xmlns:p14="http://schemas.microsoft.com/office/powerpoint/2010/main" val="360445591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3149BC-04E2-431D-A579-673C683BF364}"/>
              </a:ext>
            </a:extLst>
          </p:cNvPr>
          <p:cNvSpPr>
            <a:spLocks noGrp="1"/>
          </p:cNvSpPr>
          <p:nvPr>
            <p:ph type="title"/>
          </p:nvPr>
        </p:nvSpPr>
        <p:spPr/>
        <p:txBody>
          <a:bodyPr/>
          <a:lstStyle/>
          <a:p>
            <a:r>
              <a:rPr lang="es-ES" dirty="0"/>
              <a:t>PAPEL DEL ODONTOLOGO AL FINAL DE LA VIDA</a:t>
            </a:r>
            <a:endParaRPr lang="es-EC" dirty="0"/>
          </a:p>
        </p:txBody>
      </p:sp>
      <p:sp>
        <p:nvSpPr>
          <p:cNvPr id="3" name="Marcador de contenido 2">
            <a:extLst>
              <a:ext uri="{FF2B5EF4-FFF2-40B4-BE49-F238E27FC236}">
                <a16:creationId xmlns:a16="http://schemas.microsoft.com/office/drawing/2014/main" id="{EA55A364-FE93-40FB-A1BC-8253CF770F51}"/>
              </a:ext>
            </a:extLst>
          </p:cNvPr>
          <p:cNvSpPr>
            <a:spLocks noGrp="1"/>
          </p:cNvSpPr>
          <p:nvPr>
            <p:ph idx="1"/>
          </p:nvPr>
        </p:nvSpPr>
        <p:spPr/>
        <p:txBody>
          <a:bodyPr/>
          <a:lstStyle/>
          <a:p>
            <a:endParaRPr lang="es-EC"/>
          </a:p>
        </p:txBody>
      </p:sp>
    </p:spTree>
    <p:extLst>
      <p:ext uri="{BB962C8B-B14F-4D97-AF65-F5344CB8AC3E}">
        <p14:creationId xmlns:p14="http://schemas.microsoft.com/office/powerpoint/2010/main" val="29470007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9F020C-2EC0-4A52-969E-F11A15061F54}"/>
              </a:ext>
            </a:extLst>
          </p:cNvPr>
          <p:cNvSpPr>
            <a:spLocks noGrp="1"/>
          </p:cNvSpPr>
          <p:nvPr>
            <p:ph type="title"/>
          </p:nvPr>
        </p:nvSpPr>
        <p:spPr/>
        <p:txBody>
          <a:bodyPr/>
          <a:lstStyle/>
          <a:p>
            <a:endParaRPr lang="es-EC" dirty="0"/>
          </a:p>
        </p:txBody>
      </p:sp>
      <p:sp>
        <p:nvSpPr>
          <p:cNvPr id="3" name="Marcador de contenido 2">
            <a:extLst>
              <a:ext uri="{FF2B5EF4-FFF2-40B4-BE49-F238E27FC236}">
                <a16:creationId xmlns:a16="http://schemas.microsoft.com/office/drawing/2014/main" id="{987EB60D-495C-4841-9B7D-65668886567A}"/>
              </a:ext>
            </a:extLst>
          </p:cNvPr>
          <p:cNvSpPr>
            <a:spLocks noGrp="1"/>
          </p:cNvSpPr>
          <p:nvPr>
            <p:ph idx="1"/>
          </p:nvPr>
        </p:nvSpPr>
        <p:spPr/>
        <p:txBody>
          <a:bodyPr/>
          <a:lstStyle/>
          <a:p>
            <a:pPr marL="0" indent="0">
              <a:buNone/>
            </a:pPr>
            <a:r>
              <a:rPr lang="es-ES" dirty="0"/>
              <a:t>SEAMOS PARTE DE LA SOLUCIÒN Y NO DEL PROBLEMA…..</a:t>
            </a:r>
          </a:p>
          <a:p>
            <a:pPr marL="0" indent="0">
              <a:buNone/>
            </a:pPr>
            <a:r>
              <a:rPr lang="es-ES" dirty="0"/>
              <a:t>LA POBLACION TE ESPERA.</a:t>
            </a:r>
          </a:p>
          <a:p>
            <a:pPr marL="0" indent="0">
              <a:buNone/>
            </a:pPr>
            <a:endParaRPr lang="es-EC" dirty="0"/>
          </a:p>
        </p:txBody>
      </p:sp>
    </p:spTree>
    <p:extLst>
      <p:ext uri="{BB962C8B-B14F-4D97-AF65-F5344CB8AC3E}">
        <p14:creationId xmlns:p14="http://schemas.microsoft.com/office/powerpoint/2010/main" val="738727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C7221B-CB3E-4A27-8BB8-1CE3E39F99DB}"/>
              </a:ext>
            </a:extLst>
          </p:cNvPr>
          <p:cNvSpPr>
            <a:spLocks noGrp="1"/>
          </p:cNvSpPr>
          <p:nvPr>
            <p:ph type="title"/>
          </p:nvPr>
        </p:nvSpPr>
        <p:spPr/>
        <p:txBody>
          <a:bodyPr/>
          <a:lstStyle/>
          <a:p>
            <a:r>
              <a:rPr lang="es-ES" dirty="0">
                <a:latin typeface="Brush Script MT" panose="03060802040406070304" pitchFamily="66" charset="0"/>
              </a:rPr>
              <a:t>factores de riesgo…</a:t>
            </a:r>
            <a:endParaRPr lang="es-EC" dirty="0"/>
          </a:p>
        </p:txBody>
      </p:sp>
      <p:sp>
        <p:nvSpPr>
          <p:cNvPr id="3" name="Marcador de contenido 2">
            <a:extLst>
              <a:ext uri="{FF2B5EF4-FFF2-40B4-BE49-F238E27FC236}">
                <a16:creationId xmlns:a16="http://schemas.microsoft.com/office/drawing/2014/main" id="{725F707F-4E3E-4D5C-9B6B-C5DDA32D0DAD}"/>
              </a:ext>
            </a:extLst>
          </p:cNvPr>
          <p:cNvSpPr>
            <a:spLocks noGrp="1"/>
          </p:cNvSpPr>
          <p:nvPr>
            <p:ph idx="1"/>
          </p:nvPr>
        </p:nvSpPr>
        <p:spPr/>
        <p:txBody>
          <a:bodyPr/>
          <a:lstStyle/>
          <a:p>
            <a:pPr marL="0" indent="0">
              <a:buNone/>
            </a:pPr>
            <a:r>
              <a:rPr lang="es-ES" dirty="0"/>
              <a:t>F</a:t>
            </a:r>
            <a:r>
              <a:rPr lang="es-EC" dirty="0"/>
              <a:t>actores de riesgo controversiales:</a:t>
            </a:r>
          </a:p>
          <a:p>
            <a:pPr marL="457200" indent="-457200">
              <a:buFont typeface="+mj-lt"/>
              <a:buAutoNum type="arabicPeriod"/>
            </a:pPr>
            <a:r>
              <a:rPr lang="es-ES" dirty="0"/>
              <a:t>Enjuague bucal.</a:t>
            </a:r>
          </a:p>
          <a:p>
            <a:pPr marL="457200" indent="-457200">
              <a:buFont typeface="+mj-lt"/>
              <a:buAutoNum type="arabicPeriod"/>
            </a:pPr>
            <a:r>
              <a:rPr lang="es-ES" dirty="0"/>
              <a:t>Irritación por dentaduras postizas.</a:t>
            </a:r>
          </a:p>
          <a:p>
            <a:pPr marL="0" indent="0">
              <a:buNone/>
            </a:pPr>
            <a:endParaRPr lang="es-ES" dirty="0"/>
          </a:p>
          <a:p>
            <a:pPr marL="457200" indent="-457200">
              <a:buFont typeface="+mj-lt"/>
              <a:buAutoNum type="arabicPeriod"/>
            </a:pPr>
            <a:endParaRPr lang="es-ES" dirty="0"/>
          </a:p>
        </p:txBody>
      </p:sp>
    </p:spTree>
    <p:extLst>
      <p:ext uri="{BB962C8B-B14F-4D97-AF65-F5344CB8AC3E}">
        <p14:creationId xmlns:p14="http://schemas.microsoft.com/office/powerpoint/2010/main" val="2418728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02252A-7176-486B-8402-C52D15196EE1}"/>
              </a:ext>
            </a:extLst>
          </p:cNvPr>
          <p:cNvSpPr>
            <a:spLocks noGrp="1"/>
          </p:cNvSpPr>
          <p:nvPr>
            <p:ph type="title"/>
          </p:nvPr>
        </p:nvSpPr>
        <p:spPr/>
        <p:txBody>
          <a:bodyPr>
            <a:normAutofit/>
          </a:bodyPr>
          <a:lstStyle/>
          <a:p>
            <a:r>
              <a:rPr lang="es-ES" dirty="0">
                <a:latin typeface="Brush Script MT" panose="03060802040406070304" pitchFamily="66" charset="0"/>
              </a:rPr>
              <a:t>factores de riesgo…</a:t>
            </a:r>
            <a:endParaRPr lang="es-EC" dirty="0">
              <a:latin typeface="Brush Script MT" panose="03060802040406070304" pitchFamily="66" charset="0"/>
            </a:endParaRPr>
          </a:p>
        </p:txBody>
      </p:sp>
      <p:sp>
        <p:nvSpPr>
          <p:cNvPr id="3" name="Marcador de contenido 2">
            <a:extLst>
              <a:ext uri="{FF2B5EF4-FFF2-40B4-BE49-F238E27FC236}">
                <a16:creationId xmlns:a16="http://schemas.microsoft.com/office/drawing/2014/main" id="{E9E1ABC3-E4A0-450D-B035-8D8DF4C58C2E}"/>
              </a:ext>
            </a:extLst>
          </p:cNvPr>
          <p:cNvSpPr>
            <a:spLocks noGrp="1"/>
          </p:cNvSpPr>
          <p:nvPr>
            <p:ph idx="1"/>
          </p:nvPr>
        </p:nvSpPr>
        <p:spPr/>
        <p:txBody>
          <a:bodyPr>
            <a:normAutofit/>
          </a:bodyPr>
          <a:lstStyle/>
          <a:p>
            <a:pPr marL="0" indent="0">
              <a:buNone/>
            </a:pPr>
            <a:r>
              <a:rPr lang="es-ES" sz="2800" dirty="0">
                <a:latin typeface="Arial Narrow" panose="020B0606020202030204" pitchFamily="34" charset="0"/>
              </a:rPr>
              <a:t>Algunas personas con cáncer de cavidad oral presentan algunos o ningún factor de riesgo conocido; en cambio, otros que presentan factores de riesgo nunca llegan a manifestar la enfermedad. Aun si una persona tiene factores de riesgo, es imposible saber con seguridad hasta qué punto éstos contribuyeron a producir el cáncer.</a:t>
            </a:r>
            <a:endParaRPr lang="es-EC" sz="2800" dirty="0">
              <a:latin typeface="Arial Narrow" panose="020B0606020202030204" pitchFamily="34" charset="0"/>
            </a:endParaRPr>
          </a:p>
        </p:txBody>
      </p:sp>
    </p:spTree>
    <p:extLst>
      <p:ext uri="{BB962C8B-B14F-4D97-AF65-F5344CB8AC3E}">
        <p14:creationId xmlns:p14="http://schemas.microsoft.com/office/powerpoint/2010/main" val="981992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18FF93-AD78-43AA-970E-6A99C88C2931}"/>
              </a:ext>
            </a:extLst>
          </p:cNvPr>
          <p:cNvSpPr>
            <a:spLocks noGrp="1"/>
          </p:cNvSpPr>
          <p:nvPr>
            <p:ph type="title"/>
          </p:nvPr>
        </p:nvSpPr>
        <p:spPr/>
        <p:txBody>
          <a:bodyPr/>
          <a:lstStyle/>
          <a:p>
            <a:r>
              <a:rPr lang="es-ES" dirty="0">
                <a:latin typeface="Brush Script MT" panose="03060802040406070304" pitchFamily="66" charset="0"/>
              </a:rPr>
              <a:t>COMO SE ENTIENDE ESTO…</a:t>
            </a:r>
            <a:endParaRPr lang="es-EC" dirty="0">
              <a:latin typeface="Brush Script MT" panose="03060802040406070304" pitchFamily="66" charset="0"/>
            </a:endParaRPr>
          </a:p>
        </p:txBody>
      </p:sp>
      <p:graphicFrame>
        <p:nvGraphicFramePr>
          <p:cNvPr id="4" name="Marcador de contenido 3">
            <a:extLst>
              <a:ext uri="{FF2B5EF4-FFF2-40B4-BE49-F238E27FC236}">
                <a16:creationId xmlns:a16="http://schemas.microsoft.com/office/drawing/2014/main" id="{80ABE158-99AB-4220-A2BD-060FED260A53}"/>
              </a:ext>
            </a:extLst>
          </p:cNvPr>
          <p:cNvGraphicFramePr>
            <a:graphicFrameLocks noGrp="1"/>
          </p:cNvGraphicFramePr>
          <p:nvPr>
            <p:ph idx="1"/>
            <p:extLst>
              <p:ext uri="{D42A27DB-BD31-4B8C-83A1-F6EECF244321}">
                <p14:modId xmlns:p14="http://schemas.microsoft.com/office/powerpoint/2010/main" val="3521186566"/>
              </p:ext>
            </p:extLst>
          </p:nvPr>
        </p:nvGraphicFramePr>
        <p:xfrm>
          <a:off x="1371600" y="1449977"/>
          <a:ext cx="9601200" cy="50945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5625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C639BD-5168-40E4-9259-32CD3B13DC61}"/>
              </a:ext>
            </a:extLst>
          </p:cNvPr>
          <p:cNvSpPr>
            <a:spLocks noGrp="1"/>
          </p:cNvSpPr>
          <p:nvPr>
            <p:ph type="title"/>
          </p:nvPr>
        </p:nvSpPr>
        <p:spPr/>
        <p:txBody>
          <a:bodyPr/>
          <a:lstStyle/>
          <a:p>
            <a:endParaRPr lang="es-EC" dirty="0"/>
          </a:p>
        </p:txBody>
      </p:sp>
      <p:sp>
        <p:nvSpPr>
          <p:cNvPr id="3" name="Marcador de contenido 2">
            <a:extLst>
              <a:ext uri="{FF2B5EF4-FFF2-40B4-BE49-F238E27FC236}">
                <a16:creationId xmlns:a16="http://schemas.microsoft.com/office/drawing/2014/main" id="{6199352F-10EF-48C1-9702-0CFBBBD04CA7}"/>
              </a:ext>
            </a:extLst>
          </p:cNvPr>
          <p:cNvSpPr>
            <a:spLocks noGrp="1"/>
          </p:cNvSpPr>
          <p:nvPr>
            <p:ph idx="1"/>
          </p:nvPr>
        </p:nvSpPr>
        <p:spPr/>
        <p:txBody>
          <a:bodyPr/>
          <a:lstStyle/>
          <a:p>
            <a:pPr marL="0" indent="0">
              <a:buNone/>
            </a:pPr>
            <a:r>
              <a:rPr lang="es-ES" dirty="0"/>
              <a:t>ODONTOLOGO COMO PARTE ACTIVA DEL EQUIPO ODONTOONCOLOGICO</a:t>
            </a:r>
            <a:endParaRPr lang="es-EC" dirty="0"/>
          </a:p>
        </p:txBody>
      </p:sp>
    </p:spTree>
    <p:extLst>
      <p:ext uri="{BB962C8B-B14F-4D97-AF65-F5344CB8AC3E}">
        <p14:creationId xmlns:p14="http://schemas.microsoft.com/office/powerpoint/2010/main" val="851943583"/>
      </p:ext>
    </p:extLst>
  </p:cSld>
  <p:clrMapOvr>
    <a:masterClrMapping/>
  </p:clrMapOvr>
</p:sld>
</file>

<file path=ppt/theme/theme1.xml><?xml version="1.0" encoding="utf-8"?>
<a:theme xmlns:a="http://schemas.openxmlformats.org/drawingml/2006/main" name="Recorte">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TM10001105[[fn=Recorte]]</Template>
  <TotalTime>2959</TotalTime>
  <Words>2732</Words>
  <Application>Microsoft Office PowerPoint</Application>
  <PresentationFormat>Panorámica</PresentationFormat>
  <Paragraphs>233</Paragraphs>
  <Slides>53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53</vt:i4>
      </vt:variant>
    </vt:vector>
  </HeadingPairs>
  <TitlesOfParts>
    <vt:vector size="58" baseType="lpstr">
      <vt:lpstr>Arial Narrow</vt:lpstr>
      <vt:lpstr>Brush Script MT</vt:lpstr>
      <vt:lpstr>Franklin Gothic Book</vt:lpstr>
      <vt:lpstr>Wingdings</vt:lpstr>
      <vt:lpstr>Recorte</vt:lpstr>
      <vt:lpstr>TUMORES DE CAVIDAD ORAL</vt:lpstr>
      <vt:lpstr>Concepto…</vt:lpstr>
      <vt:lpstr>Epidemiologia…</vt:lpstr>
      <vt:lpstr>Factores de Riesgo…</vt:lpstr>
      <vt:lpstr>factores de riesgo…</vt:lpstr>
      <vt:lpstr>factores de riesgo…</vt:lpstr>
      <vt:lpstr>factores de riesgo…</vt:lpstr>
      <vt:lpstr>COMO SE ENTIENDE ESTO…</vt:lpstr>
      <vt:lpstr>Presentación de PowerPoint</vt:lpstr>
      <vt:lpstr>CARCINOGENESIS…</vt:lpstr>
      <vt:lpstr>CARCINOGENESIS…</vt:lpstr>
      <vt:lpstr>ANGIOGENESIS…</vt:lpstr>
      <vt:lpstr>Angiogénesis y su objetivo terapéutico…</vt:lpstr>
      <vt:lpstr>Diseminación metastásica…</vt:lpstr>
      <vt:lpstr>Metástasis…</vt:lpstr>
      <vt:lpstr>VIAS DE DISEMINACION…</vt:lpstr>
      <vt:lpstr>Clasificación Patológica…</vt:lpstr>
      <vt:lpstr>Histoptologia…</vt:lpstr>
      <vt:lpstr>Presentación de PowerPoint</vt:lpstr>
      <vt:lpstr>DIAGNOSTICO Y QUIPO MULTIDISCIPLINARIO…</vt:lpstr>
      <vt:lpstr>EQUIPO MULTIDISCIPLINARIO…</vt:lpstr>
      <vt:lpstr>MIEMBROS DEL EQUIPO MULTIDISCIPLINARIO… </vt:lpstr>
      <vt:lpstr>Diagnostico… </vt:lpstr>
      <vt:lpstr>Examen físico oral…</vt:lpstr>
      <vt:lpstr>FOTOS</vt:lpstr>
      <vt:lpstr>Presentación de PowerPoint</vt:lpstr>
      <vt:lpstr>Presentación de PowerPoint</vt:lpstr>
      <vt:lpstr>Presentación de PowerPoint</vt:lpstr>
      <vt:lpstr>Presentación de PowerPoint</vt:lpstr>
      <vt:lpstr>Cuando hacer una biopsia…</vt:lpstr>
      <vt:lpstr>CONTRAINDICACIONES DE LA BIOPSIA ORAL…</vt:lpstr>
      <vt:lpstr>ESTADIO CLINICO</vt:lpstr>
      <vt:lpstr>ETAPAS CLINICAS…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TRATAMIENTOS…</vt:lpstr>
      <vt:lpstr>PREVENCIÒN…</vt:lpstr>
      <vt:lpstr>ODONTOLOGO Y CUIDADOS CONTINUOS…</vt:lpstr>
      <vt:lpstr>Presentación de PowerPoint</vt:lpstr>
      <vt:lpstr>De que depende la elección del tratamiento…</vt:lpstr>
      <vt:lpstr>GOLD STANDARD</vt:lpstr>
      <vt:lpstr>Tratamiento…</vt:lpstr>
      <vt:lpstr>ENFOQUE ACTUAL DE LA QUIMIOTERAPIA…</vt:lpstr>
      <vt:lpstr>FUTURO…</vt:lpstr>
      <vt:lpstr>FUTURO…</vt:lpstr>
      <vt:lpstr>FUTURO…</vt:lpstr>
      <vt:lpstr>PAPEL DEL ODONTOLOGO AL FINAL DE LA VIDA</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TUMORES DE CAVIDAD ORAL</dc:title>
  <dc:creator>Dell</dc:creator>
  <cp:lastModifiedBy>Dell</cp:lastModifiedBy>
  <cp:revision>77</cp:revision>
  <dcterms:created xsi:type="dcterms:W3CDTF">2022-04-05T01:06:21Z</dcterms:created>
  <dcterms:modified xsi:type="dcterms:W3CDTF">2022-04-12T17:32:40Z</dcterms:modified>
</cp:coreProperties>
</file>