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4" r:id="rId4"/>
    <p:sldId id="257" r:id="rId5"/>
    <p:sldId id="265" r:id="rId6"/>
    <p:sldId id="261" r:id="rId7"/>
    <p:sldId id="267" r:id="rId8"/>
    <p:sldId id="268" r:id="rId9"/>
    <p:sldId id="262" r:id="rId10"/>
    <p:sldId id="269" r:id="rId11"/>
    <p:sldId id="270" r:id="rId12"/>
    <p:sldId id="263" r:id="rId13"/>
    <p:sldId id="271" r:id="rId14"/>
    <p:sldId id="272" r:id="rId15"/>
    <p:sldId id="275" r:id="rId16"/>
    <p:sldId id="274" r:id="rId17"/>
    <p:sldId id="273" r:id="rId18"/>
    <p:sldId id="260" r:id="rId19"/>
    <p:sldId id="25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18" y="-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b="1" dirty="0" err="1"/>
              <a:t>Past</a:t>
            </a:r>
            <a:r>
              <a:rPr lang="es-EC" b="1" dirty="0"/>
              <a:t> </a:t>
            </a:r>
            <a:r>
              <a:rPr lang="es-EC" b="1" dirty="0" err="1"/>
              <a:t>Perfect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949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081825"/>
            <a:ext cx="9601196" cy="4794043"/>
          </a:xfrm>
        </p:spPr>
        <p:txBody>
          <a:bodyPr/>
          <a:lstStyle/>
          <a:p>
            <a:endParaRPr lang="es-EC" dirty="0"/>
          </a:p>
          <a:p>
            <a:pPr marL="0" indent="0">
              <a:buNone/>
            </a:pPr>
            <a:r>
              <a:rPr lang="es-EC" sz="3200" b="1" dirty="0" err="1"/>
              <a:t>The</a:t>
            </a:r>
            <a:r>
              <a:rPr lang="es-EC" sz="3200" b="1" dirty="0"/>
              <a:t> </a:t>
            </a:r>
            <a:r>
              <a:rPr lang="es-EC" sz="3200" b="1" dirty="0" err="1"/>
              <a:t>situation</a:t>
            </a:r>
            <a:r>
              <a:rPr lang="es-EC" sz="3200" b="1" dirty="0"/>
              <a:t> 2: </a:t>
            </a:r>
          </a:p>
          <a:p>
            <a:pPr marL="0" indent="0">
              <a:buNone/>
            </a:pPr>
            <a:endParaRPr lang="es-EC" sz="3200" b="1" dirty="0"/>
          </a:p>
          <a:p>
            <a:pPr marL="0" indent="0">
              <a:buNone/>
            </a:pPr>
            <a:r>
              <a:rPr lang="es-EC" sz="3200" b="1" dirty="0" err="1"/>
              <a:t>It</a:t>
            </a:r>
            <a:r>
              <a:rPr lang="es-EC" sz="3200" b="1" dirty="0"/>
              <a:t> </a:t>
            </a:r>
            <a:r>
              <a:rPr lang="es-EC" sz="3200" b="1" dirty="0" err="1"/>
              <a:t>was</a:t>
            </a:r>
            <a:r>
              <a:rPr lang="es-EC" sz="3200" b="1" dirty="0"/>
              <a:t> 8 p.m., </a:t>
            </a:r>
            <a:r>
              <a:rPr lang="es-EC" sz="3200" b="1" dirty="0" err="1"/>
              <a:t>but</a:t>
            </a:r>
            <a:r>
              <a:rPr lang="es-EC" sz="3200" b="1" dirty="0"/>
              <a:t> Peter </a:t>
            </a:r>
            <a:r>
              <a:rPr lang="es-EC" sz="3200" b="1" dirty="0" err="1"/>
              <a:t>prepared</a:t>
            </a:r>
            <a:r>
              <a:rPr lang="es-EC" sz="3200" b="1" dirty="0"/>
              <a:t> </a:t>
            </a:r>
            <a:r>
              <a:rPr lang="es-EC" sz="3200" b="1" dirty="0" err="1"/>
              <a:t>the</a:t>
            </a:r>
            <a:r>
              <a:rPr lang="es-EC" sz="3200" b="1" dirty="0"/>
              <a:t> </a:t>
            </a:r>
            <a:r>
              <a:rPr lang="es-EC" sz="3200" b="1" dirty="0" err="1"/>
              <a:t>dinner</a:t>
            </a:r>
            <a:r>
              <a:rPr lang="es-EC" sz="3200" b="1" dirty="0"/>
              <a:t> at 7 p.m.</a:t>
            </a:r>
          </a:p>
          <a:p>
            <a:pPr marL="0" indent="0" algn="ctr">
              <a:buNone/>
            </a:pPr>
            <a:r>
              <a:rPr lang="es-EC" sz="3200" b="1" u="sng" dirty="0"/>
              <a:t>Peter </a:t>
            </a:r>
            <a:r>
              <a:rPr lang="es-EC" sz="3200" b="1" u="sng" dirty="0" err="1">
                <a:solidFill>
                  <a:srgbClr val="FF0000"/>
                </a:solidFill>
              </a:rPr>
              <a:t>had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prepared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/>
              <a:t>the</a:t>
            </a:r>
            <a:r>
              <a:rPr lang="es-EC" sz="3200" b="1" u="sng" dirty="0"/>
              <a:t> </a:t>
            </a:r>
            <a:r>
              <a:rPr lang="es-EC" sz="3200" b="1" u="sng" dirty="0" err="1"/>
              <a:t>dinner</a:t>
            </a:r>
            <a:r>
              <a:rPr lang="es-EC" sz="3200" b="1" u="sng" dirty="0"/>
              <a:t> </a:t>
            </a:r>
            <a:r>
              <a:rPr lang="es-EC" sz="3200" b="1" u="sng" dirty="0" err="1"/>
              <a:t>before</a:t>
            </a:r>
            <a:r>
              <a:rPr lang="es-EC" sz="3200" b="1" u="sng" dirty="0"/>
              <a:t> 8 p.m.</a:t>
            </a:r>
          </a:p>
          <a:p>
            <a:pPr marL="0" indent="0" algn="ctr">
              <a:buNone/>
            </a:pPr>
            <a:r>
              <a:rPr lang="es-EC" sz="3200" b="1" u="sng" dirty="0" err="1">
                <a:solidFill>
                  <a:srgbClr val="FF0000"/>
                </a:solidFill>
              </a:rPr>
              <a:t>By</a:t>
            </a:r>
            <a:r>
              <a:rPr lang="es-EC" sz="3200" b="1" u="sng" dirty="0"/>
              <a:t> </a:t>
            </a:r>
            <a:r>
              <a:rPr lang="es-EC" sz="3200" b="1" u="sng" dirty="0" err="1"/>
              <a:t>seven</a:t>
            </a:r>
            <a:r>
              <a:rPr lang="es-EC" sz="3200" b="1" u="sng" dirty="0"/>
              <a:t> </a:t>
            </a:r>
            <a:r>
              <a:rPr lang="es-EC" sz="3200" b="1" u="sng" dirty="0" err="1"/>
              <a:t>o’clock</a:t>
            </a:r>
            <a:r>
              <a:rPr lang="es-EC" sz="3200" b="1" u="sng" dirty="0"/>
              <a:t> Peter </a:t>
            </a:r>
            <a:r>
              <a:rPr lang="es-EC" sz="3200" b="1" u="sng" dirty="0" err="1"/>
              <a:t>had</a:t>
            </a:r>
            <a:r>
              <a:rPr lang="es-EC" sz="3200" b="1" u="sng" dirty="0"/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already</a:t>
            </a:r>
            <a:r>
              <a:rPr lang="es-EC" sz="3200" b="1" u="sng" dirty="0"/>
              <a:t> </a:t>
            </a:r>
            <a:r>
              <a:rPr lang="es-EC" sz="3200" b="1" u="sng" dirty="0" err="1"/>
              <a:t>prepared</a:t>
            </a:r>
            <a:r>
              <a:rPr lang="es-EC" sz="3200" b="1" u="sng" dirty="0"/>
              <a:t> </a:t>
            </a:r>
            <a:r>
              <a:rPr lang="es-EC" sz="3200" b="1" u="sng" dirty="0" err="1"/>
              <a:t>the</a:t>
            </a:r>
            <a:r>
              <a:rPr lang="es-EC" sz="3200" b="1" u="sng" dirty="0"/>
              <a:t> </a:t>
            </a:r>
            <a:r>
              <a:rPr lang="es-EC" sz="3200" b="1" u="sng" dirty="0" err="1"/>
              <a:t>dinner</a:t>
            </a:r>
            <a:r>
              <a:rPr lang="es-EC" sz="3200" b="1" u="sng" dirty="0"/>
              <a:t>.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53511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120462"/>
            <a:ext cx="9601196" cy="4755406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   </a:t>
            </a:r>
            <a:r>
              <a:rPr lang="es-EC" b="1" dirty="0" err="1">
                <a:solidFill>
                  <a:schemeClr val="tx1"/>
                </a:solidFill>
              </a:rPr>
              <a:t>EXAMPLES</a:t>
            </a:r>
            <a:r>
              <a:rPr lang="es-EC" b="1" dirty="0">
                <a:solidFill>
                  <a:schemeClr val="tx1"/>
                </a:solidFill>
              </a:rPr>
              <a:t> </a:t>
            </a:r>
            <a:r>
              <a:rPr lang="es-EC" b="1" dirty="0" err="1">
                <a:solidFill>
                  <a:schemeClr val="tx1"/>
                </a:solidFill>
              </a:rPr>
              <a:t>TO</a:t>
            </a:r>
            <a:r>
              <a:rPr lang="es-EC" b="1" dirty="0">
                <a:solidFill>
                  <a:schemeClr val="tx1"/>
                </a:solidFill>
              </a:rPr>
              <a:t> </a:t>
            </a:r>
            <a:r>
              <a:rPr lang="es-EC" b="1" dirty="0" err="1">
                <a:solidFill>
                  <a:schemeClr val="tx1"/>
                </a:solidFill>
              </a:rPr>
              <a:t>PARTICIPATE</a:t>
            </a:r>
            <a:r>
              <a:rPr lang="es-EC" b="1" dirty="0">
                <a:solidFill>
                  <a:schemeClr val="tx1"/>
                </a:solidFill>
              </a:rPr>
              <a:t>: </a:t>
            </a:r>
            <a:r>
              <a:rPr lang="es-EC" b="1" dirty="0" err="1">
                <a:solidFill>
                  <a:schemeClr val="tx1"/>
                </a:solidFill>
              </a:rPr>
              <a:t>What</a:t>
            </a:r>
            <a:r>
              <a:rPr lang="es-EC" b="1" dirty="0">
                <a:solidFill>
                  <a:schemeClr val="tx1"/>
                </a:solidFill>
              </a:rPr>
              <a:t> </a:t>
            </a:r>
            <a:r>
              <a:rPr lang="es-EC" b="1" dirty="0" err="1">
                <a:solidFill>
                  <a:schemeClr val="tx1"/>
                </a:solidFill>
              </a:rPr>
              <a:t>had</a:t>
            </a:r>
            <a:r>
              <a:rPr lang="es-EC" b="1" dirty="0">
                <a:solidFill>
                  <a:schemeClr val="tx1"/>
                </a:solidFill>
              </a:rPr>
              <a:t> </a:t>
            </a:r>
            <a:r>
              <a:rPr lang="es-EC" b="1" dirty="0" err="1">
                <a:solidFill>
                  <a:schemeClr val="tx1"/>
                </a:solidFill>
              </a:rPr>
              <a:t>happened</a:t>
            </a:r>
            <a:r>
              <a:rPr lang="es-EC" b="1" dirty="0">
                <a:solidFill>
                  <a:schemeClr val="tx1"/>
                </a:solidFill>
              </a:rPr>
              <a:t>? And </a:t>
            </a:r>
            <a:r>
              <a:rPr lang="es-EC" b="1" dirty="0" err="1">
                <a:solidFill>
                  <a:schemeClr val="tx1"/>
                </a:solidFill>
              </a:rPr>
              <a:t>what</a:t>
            </a:r>
            <a:r>
              <a:rPr lang="es-EC" b="1" dirty="0">
                <a:solidFill>
                  <a:schemeClr val="tx1"/>
                </a:solidFill>
              </a:rPr>
              <a:t> time?</a:t>
            </a:r>
          </a:p>
          <a:p>
            <a:r>
              <a:rPr lang="es-EC" sz="3200" b="1" dirty="0">
                <a:solidFill>
                  <a:schemeClr val="tx1"/>
                </a:solidFill>
              </a:rPr>
              <a:t>1. </a:t>
            </a:r>
            <a:r>
              <a:rPr lang="es-EC" sz="3200" b="1" dirty="0" err="1">
                <a:solidFill>
                  <a:schemeClr val="tx1"/>
                </a:solidFill>
              </a:rPr>
              <a:t>We</a:t>
            </a:r>
            <a:r>
              <a:rPr lang="es-EC" sz="3200" b="1" dirty="0">
                <a:solidFill>
                  <a:schemeClr val="tx1"/>
                </a:solidFill>
              </a:rPr>
              <a:t> </a:t>
            </a:r>
            <a:r>
              <a:rPr lang="es-EC" sz="3200" b="1" dirty="0" err="1">
                <a:solidFill>
                  <a:schemeClr val="tx1"/>
                </a:solidFill>
              </a:rPr>
              <a:t>left</a:t>
            </a:r>
            <a:r>
              <a:rPr lang="es-EC" sz="3200" b="1" dirty="0">
                <a:solidFill>
                  <a:schemeClr val="tx1"/>
                </a:solidFill>
              </a:rPr>
              <a:t> </a:t>
            </a:r>
            <a:r>
              <a:rPr lang="es-EC" sz="3200" b="1" dirty="0" err="1">
                <a:solidFill>
                  <a:schemeClr val="tx1"/>
                </a:solidFill>
              </a:rPr>
              <a:t>the</a:t>
            </a:r>
            <a:r>
              <a:rPr lang="es-EC" sz="3200" b="1" dirty="0">
                <a:solidFill>
                  <a:schemeClr val="tx1"/>
                </a:solidFill>
              </a:rPr>
              <a:t> </a:t>
            </a:r>
            <a:r>
              <a:rPr lang="es-EC" sz="3200" b="1" dirty="0" err="1">
                <a:solidFill>
                  <a:schemeClr val="tx1"/>
                </a:solidFill>
              </a:rPr>
              <a:t>house</a:t>
            </a:r>
            <a:r>
              <a:rPr lang="es-EC" sz="3200" b="1" dirty="0">
                <a:solidFill>
                  <a:schemeClr val="tx1"/>
                </a:solidFill>
              </a:rPr>
              <a:t> at </a:t>
            </a:r>
            <a:r>
              <a:rPr lang="es-EC" sz="3200" b="1" dirty="0" err="1">
                <a:solidFill>
                  <a:schemeClr val="tx1"/>
                </a:solidFill>
              </a:rPr>
              <a:t>six</a:t>
            </a:r>
            <a:r>
              <a:rPr lang="es-EC" sz="3200" b="1" dirty="0">
                <a:solidFill>
                  <a:schemeClr val="tx1"/>
                </a:solidFill>
              </a:rPr>
              <a:t>, </a:t>
            </a:r>
            <a:r>
              <a:rPr lang="es-EC" sz="3200" b="1" dirty="0" err="1">
                <a:solidFill>
                  <a:schemeClr val="tx1"/>
                </a:solidFill>
              </a:rPr>
              <a:t>but</a:t>
            </a:r>
            <a:r>
              <a:rPr lang="es-EC" sz="3200" b="1" dirty="0">
                <a:solidFill>
                  <a:schemeClr val="tx1"/>
                </a:solidFill>
              </a:rPr>
              <a:t> </a:t>
            </a:r>
            <a:r>
              <a:rPr lang="es-EC" sz="3200" b="1" dirty="0" err="1">
                <a:solidFill>
                  <a:schemeClr val="tx1"/>
                </a:solidFill>
              </a:rPr>
              <a:t>it</a:t>
            </a:r>
            <a:r>
              <a:rPr lang="es-EC" sz="3200" b="1" dirty="0">
                <a:solidFill>
                  <a:schemeClr val="tx1"/>
                </a:solidFill>
              </a:rPr>
              <a:t> </a:t>
            </a:r>
            <a:r>
              <a:rPr lang="es-EC" sz="3200" b="1" dirty="0" err="1">
                <a:solidFill>
                  <a:schemeClr val="tx1"/>
                </a:solidFill>
              </a:rPr>
              <a:t>started</a:t>
            </a:r>
            <a:r>
              <a:rPr lang="es-EC" sz="3200" b="1" dirty="0">
                <a:solidFill>
                  <a:schemeClr val="tx1"/>
                </a:solidFill>
              </a:rPr>
              <a:t> </a:t>
            </a:r>
            <a:r>
              <a:rPr lang="es-EC" sz="3200" b="1" dirty="0" err="1">
                <a:solidFill>
                  <a:schemeClr val="tx1"/>
                </a:solidFill>
              </a:rPr>
              <a:t>raining</a:t>
            </a:r>
            <a:r>
              <a:rPr lang="es-EC" sz="3200" b="1" dirty="0">
                <a:solidFill>
                  <a:schemeClr val="tx1"/>
                </a:solidFill>
              </a:rPr>
              <a:t> at </a:t>
            </a:r>
            <a:r>
              <a:rPr lang="es-EC" sz="3200" b="1" dirty="0" err="1">
                <a:solidFill>
                  <a:schemeClr val="tx1"/>
                </a:solidFill>
              </a:rPr>
              <a:t>five</a:t>
            </a:r>
            <a:r>
              <a:rPr lang="es-EC" sz="32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s-EC" sz="3200" b="1" dirty="0">
                <a:solidFill>
                  <a:srgbClr val="FF0000"/>
                </a:solidFill>
              </a:rPr>
              <a:t>     </a:t>
            </a:r>
            <a:r>
              <a:rPr lang="es-EC" sz="3200" b="1" dirty="0" err="1">
                <a:solidFill>
                  <a:srgbClr val="FF0000"/>
                </a:solidFill>
              </a:rPr>
              <a:t>By</a:t>
            </a:r>
            <a:r>
              <a:rPr lang="es-EC" sz="3200" b="1" dirty="0">
                <a:solidFill>
                  <a:srgbClr val="FF0000"/>
                </a:solidFill>
              </a:rPr>
              <a:t> </a:t>
            </a:r>
            <a:r>
              <a:rPr lang="es-EC" sz="3200" b="1" dirty="0" err="1">
                <a:solidFill>
                  <a:schemeClr val="tx1"/>
                </a:solidFill>
              </a:rPr>
              <a:t>five</a:t>
            </a:r>
            <a:r>
              <a:rPr lang="es-EC" sz="3200" b="1" dirty="0">
                <a:solidFill>
                  <a:schemeClr val="tx1"/>
                </a:solidFill>
              </a:rPr>
              <a:t> </a:t>
            </a:r>
            <a:r>
              <a:rPr lang="es-EC" sz="3200" b="1" dirty="0" err="1">
                <a:solidFill>
                  <a:schemeClr val="tx1"/>
                </a:solidFill>
              </a:rPr>
              <a:t>it</a:t>
            </a:r>
            <a:r>
              <a:rPr lang="es-EC" sz="3200" b="1" dirty="0">
                <a:solidFill>
                  <a:schemeClr val="tx1"/>
                </a:solidFill>
              </a:rPr>
              <a:t> </a:t>
            </a:r>
            <a:r>
              <a:rPr lang="es-EC" sz="3200" b="1" dirty="0" err="1">
                <a:solidFill>
                  <a:schemeClr val="tx1"/>
                </a:solidFill>
              </a:rPr>
              <a:t>had</a:t>
            </a:r>
            <a:r>
              <a:rPr lang="es-EC" sz="3200" b="1" dirty="0">
                <a:solidFill>
                  <a:schemeClr val="tx1"/>
                </a:solidFill>
              </a:rPr>
              <a:t> </a:t>
            </a:r>
            <a:r>
              <a:rPr lang="es-EC" sz="3200" b="1" dirty="0" err="1">
                <a:solidFill>
                  <a:srgbClr val="FF0000"/>
                </a:solidFill>
              </a:rPr>
              <a:t>already</a:t>
            </a:r>
            <a:r>
              <a:rPr lang="es-EC" sz="3200" b="1" dirty="0">
                <a:solidFill>
                  <a:schemeClr val="tx1"/>
                </a:solidFill>
              </a:rPr>
              <a:t> </a:t>
            </a:r>
            <a:r>
              <a:rPr lang="es-EC" sz="3200" b="1" dirty="0" err="1">
                <a:solidFill>
                  <a:schemeClr val="tx1"/>
                </a:solidFill>
              </a:rPr>
              <a:t>started</a:t>
            </a:r>
            <a:r>
              <a:rPr lang="es-EC" sz="3200" b="1" dirty="0">
                <a:solidFill>
                  <a:schemeClr val="tx1"/>
                </a:solidFill>
              </a:rPr>
              <a:t> </a:t>
            </a:r>
            <a:r>
              <a:rPr lang="es-EC" sz="3200" b="1" dirty="0" err="1">
                <a:solidFill>
                  <a:schemeClr val="tx1"/>
                </a:solidFill>
              </a:rPr>
              <a:t>raining</a:t>
            </a:r>
            <a:r>
              <a:rPr lang="es-EC" sz="32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s-EC" sz="3200" b="1" dirty="0">
                <a:solidFill>
                  <a:schemeClr val="tx1"/>
                </a:solidFill>
              </a:rPr>
              <a:t>2. </a:t>
            </a:r>
            <a:r>
              <a:rPr lang="es-EC" sz="3200" b="1" dirty="0" err="1">
                <a:solidFill>
                  <a:schemeClr val="tx1"/>
                </a:solidFill>
              </a:rPr>
              <a:t>The</a:t>
            </a:r>
            <a:r>
              <a:rPr lang="es-EC" sz="3200" b="1" dirty="0">
                <a:solidFill>
                  <a:schemeClr val="tx1"/>
                </a:solidFill>
              </a:rPr>
              <a:t> </a:t>
            </a:r>
            <a:r>
              <a:rPr lang="es-EC" sz="3200" b="1" dirty="0" err="1">
                <a:solidFill>
                  <a:schemeClr val="tx1"/>
                </a:solidFill>
              </a:rPr>
              <a:t>seminar</a:t>
            </a:r>
            <a:r>
              <a:rPr lang="es-EC" sz="3200" b="1" dirty="0">
                <a:solidFill>
                  <a:schemeClr val="tx1"/>
                </a:solidFill>
              </a:rPr>
              <a:t> </a:t>
            </a:r>
            <a:r>
              <a:rPr lang="es-EC" sz="3200" b="1" dirty="0" err="1">
                <a:solidFill>
                  <a:schemeClr val="tx1"/>
                </a:solidFill>
              </a:rPr>
              <a:t>started</a:t>
            </a:r>
            <a:r>
              <a:rPr lang="es-EC" sz="3200" b="1" dirty="0">
                <a:solidFill>
                  <a:schemeClr val="tx1"/>
                </a:solidFill>
              </a:rPr>
              <a:t> at 10, </a:t>
            </a:r>
            <a:r>
              <a:rPr lang="es-EC" sz="3200" b="1" dirty="0" err="1">
                <a:solidFill>
                  <a:schemeClr val="tx1"/>
                </a:solidFill>
              </a:rPr>
              <a:t>but</a:t>
            </a:r>
            <a:r>
              <a:rPr lang="es-EC" sz="3200" b="1" dirty="0">
                <a:solidFill>
                  <a:schemeClr val="tx1"/>
                </a:solidFill>
              </a:rPr>
              <a:t> </a:t>
            </a:r>
            <a:r>
              <a:rPr lang="es-EC" sz="3200" b="1" dirty="0" err="1">
                <a:solidFill>
                  <a:schemeClr val="tx1"/>
                </a:solidFill>
              </a:rPr>
              <a:t>the</a:t>
            </a:r>
            <a:r>
              <a:rPr lang="es-EC" sz="3200" b="1" dirty="0">
                <a:solidFill>
                  <a:schemeClr val="tx1"/>
                </a:solidFill>
              </a:rPr>
              <a:t> </a:t>
            </a:r>
            <a:r>
              <a:rPr lang="es-EC" sz="3200" b="1" dirty="0" err="1">
                <a:solidFill>
                  <a:schemeClr val="tx1"/>
                </a:solidFill>
              </a:rPr>
              <a:t>students</a:t>
            </a:r>
            <a:r>
              <a:rPr lang="es-EC" sz="3200" b="1" dirty="0">
                <a:solidFill>
                  <a:schemeClr val="tx1"/>
                </a:solidFill>
              </a:rPr>
              <a:t> </a:t>
            </a:r>
            <a:r>
              <a:rPr lang="es-EC" sz="3200" b="1" dirty="0" err="1">
                <a:solidFill>
                  <a:schemeClr val="tx1"/>
                </a:solidFill>
              </a:rPr>
              <a:t>arrived</a:t>
            </a:r>
            <a:r>
              <a:rPr lang="es-EC" sz="3200" b="1" dirty="0">
                <a:solidFill>
                  <a:schemeClr val="tx1"/>
                </a:solidFill>
              </a:rPr>
              <a:t> at 10:30.</a:t>
            </a:r>
          </a:p>
          <a:p>
            <a:pPr marL="0" indent="0">
              <a:buNone/>
            </a:pPr>
            <a:r>
              <a:rPr lang="es-ES" sz="3200" b="1" dirty="0">
                <a:solidFill>
                  <a:schemeClr val="tx1"/>
                </a:solidFill>
              </a:rPr>
              <a:t>     </a:t>
            </a:r>
            <a:r>
              <a:rPr lang="es-ES" sz="3200" b="1" dirty="0" err="1">
                <a:solidFill>
                  <a:srgbClr val="FF0000"/>
                </a:solidFill>
              </a:rPr>
              <a:t>By</a:t>
            </a:r>
            <a:r>
              <a:rPr lang="es-ES" sz="3200" b="1" dirty="0">
                <a:solidFill>
                  <a:srgbClr val="FF0000"/>
                </a:solidFill>
              </a:rPr>
              <a:t> </a:t>
            </a:r>
            <a:r>
              <a:rPr lang="es-ES" sz="3200" b="1" dirty="0">
                <a:solidFill>
                  <a:schemeClr val="tx1"/>
                </a:solidFill>
              </a:rPr>
              <a:t>10 </a:t>
            </a:r>
            <a:r>
              <a:rPr lang="es-ES" sz="3200" b="1" dirty="0" err="1">
                <a:solidFill>
                  <a:schemeClr val="tx1"/>
                </a:solidFill>
              </a:rPr>
              <a:t>the</a:t>
            </a:r>
            <a:r>
              <a:rPr lang="es-ES" sz="3200" b="1" dirty="0">
                <a:solidFill>
                  <a:schemeClr val="tx1"/>
                </a:solidFill>
              </a:rPr>
              <a:t> </a:t>
            </a:r>
            <a:r>
              <a:rPr lang="es-ES" sz="3200" b="1" dirty="0" err="1">
                <a:solidFill>
                  <a:schemeClr val="tx1"/>
                </a:solidFill>
              </a:rPr>
              <a:t>seminar</a:t>
            </a:r>
            <a:r>
              <a:rPr lang="es-ES" sz="3200" b="1" dirty="0">
                <a:solidFill>
                  <a:schemeClr val="tx1"/>
                </a:solidFill>
              </a:rPr>
              <a:t> </a:t>
            </a:r>
            <a:r>
              <a:rPr lang="es-ES" sz="3200" b="1" dirty="0" err="1">
                <a:solidFill>
                  <a:schemeClr val="tx1"/>
                </a:solidFill>
              </a:rPr>
              <a:t>had</a:t>
            </a:r>
            <a:r>
              <a:rPr lang="es-ES" sz="3200" b="1" dirty="0">
                <a:solidFill>
                  <a:schemeClr val="tx1"/>
                </a:solidFill>
              </a:rPr>
              <a:t> </a:t>
            </a:r>
            <a:r>
              <a:rPr lang="es-ES" sz="3200" b="1" dirty="0" err="1">
                <a:solidFill>
                  <a:srgbClr val="FF0000"/>
                </a:solidFill>
              </a:rPr>
              <a:t>already</a:t>
            </a:r>
            <a:r>
              <a:rPr lang="es-ES" sz="3200" b="1" dirty="0">
                <a:solidFill>
                  <a:schemeClr val="tx1"/>
                </a:solidFill>
              </a:rPr>
              <a:t> </a:t>
            </a:r>
            <a:r>
              <a:rPr lang="es-ES" sz="3200" b="1" dirty="0" err="1">
                <a:solidFill>
                  <a:schemeClr val="tx1"/>
                </a:solidFill>
              </a:rPr>
              <a:t>started</a:t>
            </a:r>
            <a:r>
              <a:rPr lang="es-ES" sz="32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21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3580" y="978795"/>
            <a:ext cx="10063765" cy="4922831"/>
          </a:xfrm>
        </p:spPr>
        <p:txBody>
          <a:bodyPr>
            <a:normAutofit lnSpcReduction="10000"/>
          </a:bodyPr>
          <a:lstStyle/>
          <a:p>
            <a:r>
              <a:rPr lang="es-EC" sz="3600" b="1" dirty="0" err="1"/>
              <a:t>YET</a:t>
            </a:r>
            <a:r>
              <a:rPr lang="es-EC" sz="3600" b="1" dirty="0"/>
              <a:t>                                 </a:t>
            </a:r>
            <a:r>
              <a:rPr lang="es-EC" sz="3600" b="1" dirty="0" err="1"/>
              <a:t>NEGATIVE</a:t>
            </a:r>
            <a:endParaRPr lang="es-EC" sz="3600" b="1" dirty="0"/>
          </a:p>
          <a:p>
            <a:pPr marL="0" indent="0">
              <a:buNone/>
            </a:pPr>
            <a:r>
              <a:rPr lang="es-EC" sz="3200" b="1" dirty="0" err="1"/>
              <a:t>The</a:t>
            </a:r>
            <a:r>
              <a:rPr lang="es-EC" sz="3200" b="1" dirty="0"/>
              <a:t> </a:t>
            </a:r>
            <a:r>
              <a:rPr lang="es-EC" sz="3200" b="1" dirty="0" err="1"/>
              <a:t>situation</a:t>
            </a:r>
            <a:r>
              <a:rPr lang="es-EC" sz="3200" b="1" dirty="0"/>
              <a:t> 1: </a:t>
            </a:r>
            <a:r>
              <a:rPr lang="es-EC" sz="3200" b="1" dirty="0" err="1">
                <a:solidFill>
                  <a:srgbClr val="FF0000"/>
                </a:solidFill>
              </a:rPr>
              <a:t>hadn’t</a:t>
            </a:r>
            <a:r>
              <a:rPr lang="es-EC" sz="3200" b="1" dirty="0">
                <a:solidFill>
                  <a:srgbClr val="FF0000"/>
                </a:solidFill>
              </a:rPr>
              <a:t> + </a:t>
            </a:r>
            <a:r>
              <a:rPr lang="es-EC" sz="3200" b="1" dirty="0" err="1">
                <a:solidFill>
                  <a:srgbClr val="FF0000"/>
                </a:solidFill>
              </a:rPr>
              <a:t>yet</a:t>
            </a:r>
            <a:r>
              <a:rPr lang="es-EC" sz="3200" b="1" dirty="0">
                <a:solidFill>
                  <a:srgbClr val="FF0000"/>
                </a:solidFill>
              </a:rPr>
              <a:t> / </a:t>
            </a:r>
            <a:r>
              <a:rPr lang="es-EC" sz="3200" b="1" dirty="0" err="1">
                <a:solidFill>
                  <a:srgbClr val="FF0000"/>
                </a:solidFill>
              </a:rPr>
              <a:t>had</a:t>
            </a:r>
            <a:r>
              <a:rPr lang="es-EC" sz="3200" b="1" dirty="0">
                <a:solidFill>
                  <a:srgbClr val="FF0000"/>
                </a:solidFill>
              </a:rPr>
              <a:t> </a:t>
            </a:r>
            <a:r>
              <a:rPr lang="es-EC" sz="3200" b="1" dirty="0" err="1">
                <a:solidFill>
                  <a:srgbClr val="FF0000"/>
                </a:solidFill>
              </a:rPr>
              <a:t>not</a:t>
            </a:r>
            <a:r>
              <a:rPr lang="es-EC" sz="3200" b="1" dirty="0">
                <a:solidFill>
                  <a:srgbClr val="FF0000"/>
                </a:solidFill>
              </a:rPr>
              <a:t> </a:t>
            </a:r>
            <a:r>
              <a:rPr lang="es-EC" sz="3200" b="1" dirty="0" err="1">
                <a:solidFill>
                  <a:srgbClr val="FF0000"/>
                </a:solidFill>
              </a:rPr>
              <a:t>yet</a:t>
            </a:r>
            <a:endParaRPr lang="es-EC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C" sz="3200" b="1" dirty="0"/>
          </a:p>
          <a:p>
            <a:pPr marL="0" indent="0">
              <a:buNone/>
            </a:pPr>
            <a:r>
              <a:rPr lang="es-EC" sz="3200" b="1" dirty="0" err="1"/>
              <a:t>The</a:t>
            </a:r>
            <a:r>
              <a:rPr lang="es-EC" sz="3200" b="1" dirty="0"/>
              <a:t> </a:t>
            </a:r>
            <a:r>
              <a:rPr lang="es-EC" sz="3200" b="1" dirty="0" err="1"/>
              <a:t>class</a:t>
            </a:r>
            <a:r>
              <a:rPr lang="es-EC" sz="3200" b="1" dirty="0"/>
              <a:t> </a:t>
            </a:r>
            <a:r>
              <a:rPr lang="es-EC" sz="3200" b="1" dirty="0" err="1"/>
              <a:t>started</a:t>
            </a:r>
            <a:r>
              <a:rPr lang="es-EC" sz="3200" b="1" dirty="0"/>
              <a:t> at 7 am, </a:t>
            </a:r>
            <a:r>
              <a:rPr lang="es-EC" sz="3200" b="1" dirty="0" err="1"/>
              <a:t>but</a:t>
            </a:r>
            <a:r>
              <a:rPr lang="es-EC" sz="3200" b="1" dirty="0"/>
              <a:t> </a:t>
            </a:r>
            <a:r>
              <a:rPr lang="es-EC" sz="3200" b="1" dirty="0" err="1"/>
              <a:t>we</a:t>
            </a:r>
            <a:r>
              <a:rPr lang="es-EC" sz="3200" b="1" dirty="0"/>
              <a:t> </a:t>
            </a:r>
            <a:r>
              <a:rPr lang="es-EC" sz="3200" b="1" dirty="0" err="1"/>
              <a:t>arrived</a:t>
            </a:r>
            <a:r>
              <a:rPr lang="es-EC" sz="3200" b="1" dirty="0"/>
              <a:t> at 7:30.</a:t>
            </a:r>
          </a:p>
          <a:p>
            <a:pPr marL="0" indent="0" algn="ctr">
              <a:buNone/>
            </a:pPr>
            <a:r>
              <a:rPr lang="es-EC" sz="3200" b="1" u="sng" dirty="0" err="1"/>
              <a:t>We</a:t>
            </a:r>
            <a:r>
              <a:rPr lang="es-EC" sz="3200" b="1" u="sng" dirty="0"/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hadn’t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chemeClr val="tx1"/>
                </a:solidFill>
              </a:rPr>
              <a:t>yet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arrived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/>
              <a:t>when</a:t>
            </a:r>
            <a:r>
              <a:rPr lang="es-EC" sz="3200" b="1" u="sng" dirty="0"/>
              <a:t> </a:t>
            </a:r>
            <a:r>
              <a:rPr lang="es-EC" sz="3200" b="1" u="sng" dirty="0" err="1"/>
              <a:t>the</a:t>
            </a:r>
            <a:r>
              <a:rPr lang="es-EC" sz="3200" b="1" u="sng" dirty="0"/>
              <a:t> </a:t>
            </a:r>
            <a:r>
              <a:rPr lang="es-EC" sz="3200" b="1" u="sng" dirty="0" err="1"/>
              <a:t>class</a:t>
            </a:r>
            <a:r>
              <a:rPr lang="es-EC" sz="3200" b="1" u="sng" dirty="0"/>
              <a:t> </a:t>
            </a:r>
            <a:r>
              <a:rPr lang="es-EC" sz="3200" b="1" u="sng" dirty="0" err="1"/>
              <a:t>started</a:t>
            </a:r>
            <a:r>
              <a:rPr lang="es-EC" sz="3200" b="1" u="sng" dirty="0"/>
              <a:t>.</a:t>
            </a:r>
          </a:p>
          <a:p>
            <a:pPr marL="0" indent="0" algn="ctr">
              <a:buNone/>
            </a:pPr>
            <a:r>
              <a:rPr lang="es-EC" sz="3200" b="1" u="sng" dirty="0" err="1"/>
              <a:t>We</a:t>
            </a:r>
            <a:r>
              <a:rPr lang="es-EC" sz="3200" b="1" u="sng" dirty="0"/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had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not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yet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/>
              <a:t>arrived</a:t>
            </a:r>
            <a:r>
              <a:rPr lang="es-EC" sz="3200" b="1" u="sng" dirty="0"/>
              <a:t>. </a:t>
            </a:r>
          </a:p>
          <a:p>
            <a:pPr marL="0" indent="0" algn="ctr">
              <a:buNone/>
            </a:pPr>
            <a:r>
              <a:rPr lang="es-EC" sz="3200" b="1" u="sng" dirty="0" err="1"/>
              <a:t>We</a:t>
            </a:r>
            <a:r>
              <a:rPr lang="es-EC" sz="3200" b="1" u="sng" dirty="0"/>
              <a:t> </a:t>
            </a:r>
            <a:r>
              <a:rPr lang="es-EC" sz="3200" b="1" u="sng" dirty="0" err="1"/>
              <a:t>had</a:t>
            </a:r>
            <a:r>
              <a:rPr lang="es-EC" sz="3200" b="1" u="sng" dirty="0"/>
              <a:t> </a:t>
            </a:r>
            <a:r>
              <a:rPr lang="es-EC" sz="3200" b="1" u="sng" dirty="0" err="1"/>
              <a:t>not</a:t>
            </a:r>
            <a:r>
              <a:rPr lang="es-EC" sz="3200" b="1" u="sng" dirty="0"/>
              <a:t> </a:t>
            </a:r>
            <a:r>
              <a:rPr lang="es-EC" sz="3200" b="1" u="sng" dirty="0" err="1"/>
              <a:t>arrived</a:t>
            </a:r>
            <a:r>
              <a:rPr lang="es-EC" sz="3200" b="1" u="sng" dirty="0"/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yet</a:t>
            </a:r>
            <a:r>
              <a:rPr lang="es-EC" sz="3200" b="1" u="sng" dirty="0"/>
              <a:t>.    </a:t>
            </a:r>
          </a:p>
          <a:p>
            <a:pPr marL="0" indent="0">
              <a:buNone/>
            </a:pPr>
            <a:r>
              <a:rPr lang="es-EC" sz="3200" dirty="0"/>
              <a:t> </a:t>
            </a:r>
            <a:endParaRPr lang="es-ES" sz="3200" dirty="0"/>
          </a:p>
        </p:txBody>
      </p:sp>
      <p:sp>
        <p:nvSpPr>
          <p:cNvPr id="4" name="Flecha derecha 3"/>
          <p:cNvSpPr/>
          <p:nvPr/>
        </p:nvSpPr>
        <p:spPr>
          <a:xfrm>
            <a:off x="2859111" y="9787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5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056068"/>
            <a:ext cx="9601196" cy="4819800"/>
          </a:xfrm>
        </p:spPr>
        <p:txBody>
          <a:bodyPr/>
          <a:lstStyle/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r>
              <a:rPr lang="es-EC" sz="3200" b="1" dirty="0" err="1"/>
              <a:t>The</a:t>
            </a:r>
            <a:r>
              <a:rPr lang="es-EC" sz="3200" b="1" dirty="0"/>
              <a:t> </a:t>
            </a:r>
            <a:r>
              <a:rPr lang="es-EC" sz="3200" b="1" dirty="0" err="1"/>
              <a:t>situation</a:t>
            </a:r>
            <a:r>
              <a:rPr lang="es-EC" sz="3200" b="1" dirty="0"/>
              <a:t> 2: </a:t>
            </a:r>
          </a:p>
          <a:p>
            <a:pPr marL="0" indent="0">
              <a:buNone/>
            </a:pPr>
            <a:endParaRPr lang="es-EC" sz="3200" b="1" dirty="0"/>
          </a:p>
          <a:p>
            <a:pPr marL="0" indent="0">
              <a:buNone/>
            </a:pPr>
            <a:r>
              <a:rPr lang="es-EC" sz="3200" b="1" dirty="0" err="1"/>
              <a:t>It</a:t>
            </a:r>
            <a:r>
              <a:rPr lang="es-EC" sz="3200" b="1" dirty="0"/>
              <a:t> </a:t>
            </a:r>
            <a:r>
              <a:rPr lang="es-EC" sz="3200" b="1" dirty="0" err="1"/>
              <a:t>was</a:t>
            </a:r>
            <a:r>
              <a:rPr lang="es-EC" sz="3200" b="1" dirty="0"/>
              <a:t> 8 p.m., </a:t>
            </a:r>
            <a:r>
              <a:rPr lang="es-EC" sz="3200" b="1" dirty="0" err="1"/>
              <a:t>but</a:t>
            </a:r>
            <a:r>
              <a:rPr lang="es-EC" sz="3200" b="1" dirty="0"/>
              <a:t> Peter </a:t>
            </a:r>
            <a:r>
              <a:rPr lang="es-EC" sz="3200" b="1" dirty="0" err="1"/>
              <a:t>prepared</a:t>
            </a:r>
            <a:r>
              <a:rPr lang="es-EC" sz="3200" b="1" dirty="0"/>
              <a:t> </a:t>
            </a:r>
            <a:r>
              <a:rPr lang="es-EC" sz="3200" b="1" dirty="0" err="1"/>
              <a:t>the</a:t>
            </a:r>
            <a:r>
              <a:rPr lang="es-EC" sz="3200" b="1" dirty="0"/>
              <a:t> </a:t>
            </a:r>
            <a:r>
              <a:rPr lang="es-EC" sz="3200" b="1" dirty="0" err="1"/>
              <a:t>dinner</a:t>
            </a:r>
            <a:r>
              <a:rPr lang="es-EC" sz="3200" b="1" dirty="0"/>
              <a:t> at 7 p.m.</a:t>
            </a:r>
          </a:p>
          <a:p>
            <a:pPr marL="0" indent="0" algn="ctr">
              <a:buNone/>
            </a:pPr>
            <a:r>
              <a:rPr lang="es-EC" sz="3200" b="1" u="sng" dirty="0" err="1"/>
              <a:t>It</a:t>
            </a:r>
            <a:r>
              <a:rPr lang="es-EC" sz="3200" b="1" u="sng" dirty="0"/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hadn’t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chemeClr val="tx1"/>
                </a:solidFill>
              </a:rPr>
              <a:t>yet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been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/>
              <a:t>8 and </a:t>
            </a:r>
            <a:r>
              <a:rPr lang="es-EC" sz="3200" b="1" u="sng" dirty="0" err="1"/>
              <a:t>the</a:t>
            </a:r>
            <a:r>
              <a:rPr lang="es-EC" sz="3200" b="1" u="sng" dirty="0"/>
              <a:t> </a:t>
            </a:r>
            <a:r>
              <a:rPr lang="es-EC" sz="3200" b="1" u="sng" dirty="0" err="1"/>
              <a:t>dinner</a:t>
            </a:r>
            <a:r>
              <a:rPr lang="es-EC" sz="3200" b="1" u="sng" dirty="0"/>
              <a:t> </a:t>
            </a:r>
            <a:r>
              <a:rPr lang="es-EC" sz="3200" b="1" u="sng" dirty="0" err="1"/>
              <a:t>was</a:t>
            </a:r>
            <a:r>
              <a:rPr lang="es-EC" sz="3200" b="1" u="sng" dirty="0"/>
              <a:t> </a:t>
            </a:r>
            <a:r>
              <a:rPr lang="es-EC" sz="3200" b="1" u="sng" dirty="0" err="1"/>
              <a:t>ready</a:t>
            </a:r>
            <a:r>
              <a:rPr lang="es-EC" sz="3200" b="1" u="sng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264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120462"/>
            <a:ext cx="9601196" cy="4755406"/>
          </a:xfrm>
        </p:spPr>
        <p:txBody>
          <a:bodyPr>
            <a:normAutofit/>
          </a:bodyPr>
          <a:lstStyle/>
          <a:p>
            <a:r>
              <a:rPr lang="es-EC" b="1" dirty="0" err="1"/>
              <a:t>EXAMPLES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r>
              <a:rPr lang="es-EC" b="1" dirty="0"/>
              <a:t> </a:t>
            </a:r>
            <a:r>
              <a:rPr lang="es-EC" b="1" dirty="0" err="1"/>
              <a:t>PARTICIPATE</a:t>
            </a:r>
            <a:r>
              <a:rPr lang="es-EC" b="1" dirty="0"/>
              <a:t>: </a:t>
            </a:r>
            <a:r>
              <a:rPr lang="es-EC" b="1" dirty="0" err="1"/>
              <a:t>What</a:t>
            </a:r>
            <a:r>
              <a:rPr lang="es-EC" b="1" dirty="0"/>
              <a:t> </a:t>
            </a:r>
            <a:r>
              <a:rPr lang="es-EC" b="1" dirty="0" err="1">
                <a:solidFill>
                  <a:srgbClr val="FF0000"/>
                </a:solidFill>
              </a:rPr>
              <a:t>hadn’t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yet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/>
              <a:t>happened</a:t>
            </a:r>
            <a:r>
              <a:rPr lang="es-EC" b="1" dirty="0"/>
              <a:t>?</a:t>
            </a:r>
            <a:endParaRPr lang="es-EC" sz="3200" b="1" dirty="0"/>
          </a:p>
          <a:p>
            <a:r>
              <a:rPr lang="es-EC" sz="3200" b="1" dirty="0"/>
              <a:t>1. Rose </a:t>
            </a:r>
            <a:r>
              <a:rPr lang="es-EC" sz="3200" b="1" dirty="0" err="1"/>
              <a:t>presented</a:t>
            </a:r>
            <a:r>
              <a:rPr lang="es-EC" sz="3200" b="1" dirty="0"/>
              <a:t> </a:t>
            </a:r>
            <a:r>
              <a:rPr lang="es-EC" sz="3200" b="1" dirty="0" err="1"/>
              <a:t>the</a:t>
            </a:r>
            <a:r>
              <a:rPr lang="es-EC" sz="3200" b="1" dirty="0"/>
              <a:t> Project </a:t>
            </a:r>
            <a:r>
              <a:rPr lang="es-EC" sz="3200" b="1" dirty="0" err="1"/>
              <a:t>yesterday</a:t>
            </a:r>
            <a:r>
              <a:rPr lang="es-EC" sz="3200" b="1" dirty="0"/>
              <a:t>, </a:t>
            </a:r>
            <a:r>
              <a:rPr lang="es-EC" sz="3200" b="1" dirty="0" err="1"/>
              <a:t>but</a:t>
            </a:r>
            <a:r>
              <a:rPr lang="es-EC" sz="3200" b="1" dirty="0"/>
              <a:t> </a:t>
            </a:r>
            <a:r>
              <a:rPr lang="es-EC" sz="3200" b="1" dirty="0" err="1"/>
              <a:t>the</a:t>
            </a:r>
            <a:r>
              <a:rPr lang="es-EC" sz="3200" b="1" dirty="0"/>
              <a:t> </a:t>
            </a:r>
            <a:r>
              <a:rPr lang="es-EC" sz="3200" b="1" dirty="0" err="1"/>
              <a:t>professor</a:t>
            </a:r>
            <a:r>
              <a:rPr lang="es-EC" sz="3200" b="1" dirty="0"/>
              <a:t> </a:t>
            </a:r>
            <a:r>
              <a:rPr lang="es-EC" sz="3200" b="1" dirty="0" err="1"/>
              <a:t>checked</a:t>
            </a:r>
            <a:r>
              <a:rPr lang="es-EC" sz="3200" b="1" dirty="0"/>
              <a:t> </a:t>
            </a:r>
            <a:r>
              <a:rPr lang="es-EC" sz="3200" b="1" dirty="0" err="1"/>
              <a:t>the</a:t>
            </a:r>
            <a:r>
              <a:rPr lang="es-EC" sz="3200" b="1" dirty="0"/>
              <a:t> </a:t>
            </a:r>
            <a:r>
              <a:rPr lang="es-EC" sz="3200" b="1" dirty="0" err="1"/>
              <a:t>projects</a:t>
            </a:r>
            <a:r>
              <a:rPr lang="es-EC" sz="3200" b="1" dirty="0"/>
              <a:t> </a:t>
            </a:r>
            <a:r>
              <a:rPr lang="es-EC" sz="3200" b="1" dirty="0" err="1"/>
              <a:t>last</a:t>
            </a:r>
            <a:r>
              <a:rPr lang="es-EC" sz="3200" b="1" dirty="0"/>
              <a:t> Friday.</a:t>
            </a:r>
          </a:p>
          <a:p>
            <a:pPr marL="0" indent="0">
              <a:buNone/>
            </a:pPr>
            <a:r>
              <a:rPr lang="es-EC" sz="3200" b="1" dirty="0"/>
              <a:t>  Rose </a:t>
            </a:r>
            <a:r>
              <a:rPr lang="es-EC" sz="3200" b="1" dirty="0" err="1">
                <a:solidFill>
                  <a:srgbClr val="FF0000"/>
                </a:solidFill>
              </a:rPr>
              <a:t>hadn’t</a:t>
            </a:r>
            <a:r>
              <a:rPr lang="es-EC" sz="3200" b="1" dirty="0">
                <a:solidFill>
                  <a:srgbClr val="FF0000"/>
                </a:solidFill>
              </a:rPr>
              <a:t> </a:t>
            </a:r>
            <a:r>
              <a:rPr lang="es-EC" sz="3200" b="1" dirty="0" err="1">
                <a:solidFill>
                  <a:srgbClr val="FF0000"/>
                </a:solidFill>
              </a:rPr>
              <a:t>yet</a:t>
            </a:r>
            <a:r>
              <a:rPr lang="es-EC" sz="3200" b="1" dirty="0">
                <a:solidFill>
                  <a:srgbClr val="FF0000"/>
                </a:solidFill>
              </a:rPr>
              <a:t> </a:t>
            </a:r>
            <a:r>
              <a:rPr lang="es-EC" sz="3200" b="1" dirty="0" err="1">
                <a:solidFill>
                  <a:srgbClr val="FF0000"/>
                </a:solidFill>
              </a:rPr>
              <a:t>presented</a:t>
            </a:r>
            <a:r>
              <a:rPr lang="es-EC" sz="3200" b="1" dirty="0"/>
              <a:t> </a:t>
            </a:r>
            <a:r>
              <a:rPr lang="es-EC" sz="3200" b="1" dirty="0" err="1"/>
              <a:t>the</a:t>
            </a:r>
            <a:r>
              <a:rPr lang="es-EC" sz="3200" b="1" dirty="0"/>
              <a:t> Project.</a:t>
            </a:r>
          </a:p>
          <a:p>
            <a:pPr marL="0" indent="0">
              <a:buNone/>
            </a:pPr>
            <a:r>
              <a:rPr lang="es-EC" sz="3200" b="1" dirty="0"/>
              <a:t>2. I </a:t>
            </a:r>
            <a:r>
              <a:rPr lang="es-EC" sz="3200" b="1" dirty="0" err="1"/>
              <a:t>called</a:t>
            </a:r>
            <a:r>
              <a:rPr lang="es-EC" sz="3200" b="1" dirty="0"/>
              <a:t> Daniel in </a:t>
            </a:r>
            <a:r>
              <a:rPr lang="es-EC" sz="3200" b="1" dirty="0" err="1"/>
              <a:t>the</a:t>
            </a:r>
            <a:r>
              <a:rPr lang="es-EC" sz="3200" b="1" dirty="0"/>
              <a:t> </a:t>
            </a:r>
            <a:r>
              <a:rPr lang="es-EC" sz="3200" b="1" dirty="0" err="1"/>
              <a:t>afternoon</a:t>
            </a:r>
            <a:r>
              <a:rPr lang="es-EC" sz="3200" b="1" dirty="0"/>
              <a:t>, </a:t>
            </a:r>
            <a:r>
              <a:rPr lang="es-EC" sz="3200" b="1" dirty="0" err="1"/>
              <a:t>but</a:t>
            </a:r>
            <a:r>
              <a:rPr lang="es-EC" sz="3200" b="1" dirty="0"/>
              <a:t> he </a:t>
            </a:r>
            <a:r>
              <a:rPr lang="es-EC" sz="3200" b="1" dirty="0" err="1"/>
              <a:t>arrived</a:t>
            </a:r>
            <a:r>
              <a:rPr lang="es-EC" sz="3200" b="1" dirty="0"/>
              <a:t> home at </a:t>
            </a:r>
            <a:r>
              <a:rPr lang="es-EC" sz="3200" b="1" dirty="0" err="1"/>
              <a:t>night</a:t>
            </a:r>
            <a:r>
              <a:rPr lang="es-EC" sz="3200" b="1" dirty="0"/>
              <a:t>.</a:t>
            </a:r>
          </a:p>
          <a:p>
            <a:pPr marL="0" indent="0">
              <a:buNone/>
            </a:pPr>
            <a:r>
              <a:rPr lang="es-EC" sz="3200" b="1" dirty="0"/>
              <a:t>  Daniel </a:t>
            </a:r>
            <a:r>
              <a:rPr lang="es-EC" sz="3200" b="1" dirty="0" err="1">
                <a:solidFill>
                  <a:srgbClr val="FF0000"/>
                </a:solidFill>
              </a:rPr>
              <a:t>hadn’t</a:t>
            </a:r>
            <a:r>
              <a:rPr lang="es-EC" sz="3200" b="1" dirty="0">
                <a:solidFill>
                  <a:srgbClr val="FF0000"/>
                </a:solidFill>
              </a:rPr>
              <a:t> </a:t>
            </a:r>
            <a:r>
              <a:rPr lang="es-EC" sz="3200" b="1" dirty="0" err="1">
                <a:solidFill>
                  <a:srgbClr val="FF0000"/>
                </a:solidFill>
              </a:rPr>
              <a:t>yet</a:t>
            </a:r>
            <a:r>
              <a:rPr lang="es-EC" sz="3200" b="1" dirty="0">
                <a:solidFill>
                  <a:srgbClr val="FF0000"/>
                </a:solidFill>
              </a:rPr>
              <a:t> </a:t>
            </a:r>
            <a:r>
              <a:rPr lang="es-EC" sz="3200" b="1" dirty="0" err="1">
                <a:solidFill>
                  <a:srgbClr val="FF0000"/>
                </a:solidFill>
              </a:rPr>
              <a:t>arrived</a:t>
            </a:r>
            <a:r>
              <a:rPr lang="es-EC" sz="3200" b="1" dirty="0">
                <a:solidFill>
                  <a:srgbClr val="FF0000"/>
                </a:solidFill>
              </a:rPr>
              <a:t> </a:t>
            </a:r>
            <a:r>
              <a:rPr lang="es-EC" sz="3200" b="1" dirty="0"/>
              <a:t>home.</a:t>
            </a:r>
            <a:endParaRPr lang="es-EC" sz="3200" dirty="0"/>
          </a:p>
          <a:p>
            <a:pPr marL="0" indent="0">
              <a:buNone/>
            </a:pPr>
            <a:endParaRPr lang="es-EC" sz="3200" dirty="0"/>
          </a:p>
          <a:p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823721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9087CD-B2D7-CAE2-8189-5BE8F49F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58982"/>
            <a:ext cx="9601196" cy="5016886"/>
          </a:xfrm>
        </p:spPr>
        <p:txBody>
          <a:bodyPr/>
          <a:lstStyle/>
          <a:p>
            <a:pPr algn="ctr"/>
            <a:r>
              <a:rPr lang="es-ES" b="1" dirty="0"/>
              <a:t>CLASSWORK</a:t>
            </a:r>
          </a:p>
          <a:p>
            <a:r>
              <a:rPr lang="es-ES" b="1" dirty="0"/>
              <a:t>NAME:</a:t>
            </a:r>
          </a:p>
          <a:p>
            <a:r>
              <a:rPr lang="es-ES" b="1" dirty="0"/>
              <a:t>LEVE:</a:t>
            </a:r>
          </a:p>
          <a:p>
            <a:r>
              <a:rPr lang="es-ES" b="1" dirty="0"/>
              <a:t>DATE:</a:t>
            </a:r>
          </a:p>
          <a:p>
            <a:pPr algn="ctr"/>
            <a:r>
              <a:rPr lang="es-ES" b="1" dirty="0"/>
              <a:t>PAST PERFECT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256212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5D9A6B0-93A4-C6A3-C48E-48124D064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569" t="2912" r="1550" b="10704"/>
          <a:stretch/>
        </p:blipFill>
        <p:spPr>
          <a:xfrm>
            <a:off x="4432715" y="533461"/>
            <a:ext cx="4111677" cy="60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97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12" r="1550" b="10704"/>
          <a:stretch/>
        </p:blipFill>
        <p:spPr>
          <a:xfrm>
            <a:off x="1037182" y="978795"/>
            <a:ext cx="10103349" cy="49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57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5726" r="1595" b="12239"/>
          <a:stretch/>
        </p:blipFill>
        <p:spPr>
          <a:xfrm>
            <a:off x="1768874" y="1184856"/>
            <a:ext cx="9961154" cy="46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8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58" t="2433" r="965" b="11873"/>
          <a:stretch/>
        </p:blipFill>
        <p:spPr>
          <a:xfrm>
            <a:off x="2086377" y="683620"/>
            <a:ext cx="9163335" cy="481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6068" t="8991" b="18181"/>
          <a:stretch/>
        </p:blipFill>
        <p:spPr bwMode="auto">
          <a:xfrm>
            <a:off x="1295400" y="1017431"/>
            <a:ext cx="9973614" cy="4585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854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6068" y="965915"/>
            <a:ext cx="10161431" cy="4909953"/>
          </a:xfrm>
        </p:spPr>
        <p:txBody>
          <a:bodyPr>
            <a:normAutofit/>
          </a:bodyPr>
          <a:lstStyle/>
          <a:p>
            <a:r>
              <a:rPr lang="es-EC" sz="2800" b="1" dirty="0" err="1"/>
              <a:t>Description</a:t>
            </a:r>
            <a:r>
              <a:rPr lang="es-EC" sz="2800" b="1" dirty="0"/>
              <a:t> of </a:t>
            </a:r>
            <a:r>
              <a:rPr lang="es-EC" sz="2800" b="1" dirty="0" err="1"/>
              <a:t>an</a:t>
            </a:r>
            <a:r>
              <a:rPr lang="es-EC" sz="2800" b="1" dirty="0"/>
              <a:t> </a:t>
            </a:r>
            <a:r>
              <a:rPr lang="es-EC" sz="2800" b="1" dirty="0" err="1"/>
              <a:t>action</a:t>
            </a:r>
            <a:r>
              <a:rPr lang="es-EC" sz="2800" b="1" dirty="0"/>
              <a:t> </a:t>
            </a:r>
            <a:r>
              <a:rPr lang="es-EC" sz="2800" b="1" dirty="0" err="1"/>
              <a:t>that</a:t>
            </a:r>
            <a:r>
              <a:rPr lang="es-EC" sz="2800" b="1" dirty="0"/>
              <a:t> </a:t>
            </a:r>
            <a:r>
              <a:rPr lang="es-EC" sz="2800" b="1" dirty="0" err="1"/>
              <a:t>occurred</a:t>
            </a:r>
            <a:r>
              <a:rPr lang="es-EC" sz="2800" b="1" dirty="0"/>
              <a:t> </a:t>
            </a:r>
            <a:r>
              <a:rPr lang="es-EC" sz="2800" b="1" dirty="0" err="1"/>
              <a:t>before</a:t>
            </a:r>
            <a:r>
              <a:rPr lang="es-EC" sz="2800" b="1" dirty="0"/>
              <a:t> in a </a:t>
            </a:r>
            <a:r>
              <a:rPr lang="es-EC" sz="2800" b="1" dirty="0" err="1"/>
              <a:t>specific</a:t>
            </a:r>
            <a:r>
              <a:rPr lang="es-EC" sz="2800" b="1" dirty="0"/>
              <a:t> time in </a:t>
            </a:r>
            <a:r>
              <a:rPr lang="es-EC" sz="2800" b="1" dirty="0" err="1"/>
              <a:t>the</a:t>
            </a:r>
            <a:r>
              <a:rPr lang="es-EC" sz="2800" b="1" dirty="0"/>
              <a:t> </a:t>
            </a:r>
            <a:r>
              <a:rPr lang="es-EC" sz="2800" b="1" dirty="0" err="1"/>
              <a:t>past</a:t>
            </a:r>
            <a:r>
              <a:rPr lang="es-EC" sz="2800" b="1" dirty="0"/>
              <a:t>.</a:t>
            </a:r>
          </a:p>
          <a:p>
            <a:r>
              <a:rPr lang="es-EC" sz="2800" b="1" dirty="0" err="1">
                <a:solidFill>
                  <a:schemeClr val="tx1"/>
                </a:solidFill>
              </a:rPr>
              <a:t>Grammar</a:t>
            </a:r>
            <a:r>
              <a:rPr lang="es-EC" sz="2800" b="1" dirty="0">
                <a:solidFill>
                  <a:schemeClr val="tx1"/>
                </a:solidFill>
              </a:rPr>
              <a:t> </a:t>
            </a:r>
            <a:r>
              <a:rPr lang="es-EC" sz="2800" b="1" dirty="0" err="1">
                <a:solidFill>
                  <a:schemeClr val="tx1"/>
                </a:solidFill>
              </a:rPr>
              <a:t>Structure</a:t>
            </a:r>
            <a:r>
              <a:rPr lang="es-EC" sz="2800" b="1" dirty="0">
                <a:solidFill>
                  <a:schemeClr val="tx1"/>
                </a:solidFill>
              </a:rPr>
              <a:t>:</a:t>
            </a:r>
          </a:p>
          <a:p>
            <a:r>
              <a:rPr lang="es-EC" sz="2800" b="1" dirty="0" err="1">
                <a:solidFill>
                  <a:schemeClr val="tx1"/>
                </a:solidFill>
              </a:rPr>
              <a:t>Situation</a:t>
            </a:r>
            <a:r>
              <a:rPr lang="es-EC" sz="2800" b="1" dirty="0">
                <a:solidFill>
                  <a:schemeClr val="tx1"/>
                </a:solidFill>
              </a:rPr>
              <a:t>: </a:t>
            </a:r>
            <a:r>
              <a:rPr lang="es-EC" sz="2800" b="1" dirty="0" err="1">
                <a:solidFill>
                  <a:schemeClr val="tx1"/>
                </a:solidFill>
              </a:rPr>
              <a:t>My</a:t>
            </a:r>
            <a:r>
              <a:rPr lang="es-EC" sz="2800" b="1" dirty="0">
                <a:solidFill>
                  <a:schemeClr val="tx1"/>
                </a:solidFill>
              </a:rPr>
              <a:t> </a:t>
            </a:r>
            <a:r>
              <a:rPr lang="es-EC" sz="2800" b="1" dirty="0" err="1">
                <a:solidFill>
                  <a:schemeClr val="tx1"/>
                </a:solidFill>
              </a:rPr>
              <a:t>mom</a:t>
            </a:r>
            <a:r>
              <a:rPr lang="es-EC" sz="2800" b="1" dirty="0">
                <a:solidFill>
                  <a:schemeClr val="tx1"/>
                </a:solidFill>
              </a:rPr>
              <a:t> </a:t>
            </a:r>
            <a:r>
              <a:rPr lang="es-EC" sz="28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wanted</a:t>
            </a:r>
            <a:r>
              <a:rPr lang="es-EC" sz="2800" b="1" dirty="0">
                <a:solidFill>
                  <a:schemeClr val="tx1"/>
                </a:solidFill>
              </a:rPr>
              <a:t> </a:t>
            </a:r>
            <a:r>
              <a:rPr lang="es-EC" sz="2800" b="1" dirty="0" err="1">
                <a:solidFill>
                  <a:schemeClr val="tx1"/>
                </a:solidFill>
              </a:rPr>
              <a:t>to</a:t>
            </a:r>
            <a:r>
              <a:rPr lang="es-EC" sz="2800" b="1" dirty="0">
                <a:solidFill>
                  <a:schemeClr val="tx1"/>
                </a:solidFill>
              </a:rPr>
              <a:t> </a:t>
            </a:r>
            <a:r>
              <a:rPr lang="es-EC" sz="2800" b="1" dirty="0" err="1">
                <a:solidFill>
                  <a:schemeClr val="tx1"/>
                </a:solidFill>
              </a:rPr>
              <a:t>buy</a:t>
            </a:r>
            <a:r>
              <a:rPr lang="es-EC" sz="2800" b="1" dirty="0">
                <a:solidFill>
                  <a:schemeClr val="tx1"/>
                </a:solidFill>
              </a:rPr>
              <a:t> a new </a:t>
            </a:r>
            <a:r>
              <a:rPr lang="es-EC" sz="2800" b="1" dirty="0" err="1">
                <a:solidFill>
                  <a:schemeClr val="tx1"/>
                </a:solidFill>
              </a:rPr>
              <a:t>house</a:t>
            </a:r>
            <a:r>
              <a:rPr lang="es-EC" sz="2800" b="1" dirty="0">
                <a:solidFill>
                  <a:schemeClr val="tx1"/>
                </a:solidFill>
              </a:rPr>
              <a:t>, </a:t>
            </a:r>
            <a:r>
              <a:rPr lang="es-EC" sz="2800" b="1" dirty="0" err="1">
                <a:solidFill>
                  <a:schemeClr val="tx1"/>
                </a:solidFill>
              </a:rPr>
              <a:t>but</a:t>
            </a:r>
            <a:r>
              <a:rPr lang="es-EC" sz="2800" b="1" dirty="0">
                <a:solidFill>
                  <a:schemeClr val="tx1"/>
                </a:solidFill>
              </a:rPr>
              <a:t> </a:t>
            </a:r>
            <a:r>
              <a:rPr lang="es-EC" sz="2800" b="1" dirty="0" err="1">
                <a:solidFill>
                  <a:schemeClr val="tx1"/>
                </a:solidFill>
              </a:rPr>
              <a:t>my</a:t>
            </a:r>
            <a:r>
              <a:rPr lang="es-EC" sz="2800" b="1" dirty="0">
                <a:solidFill>
                  <a:schemeClr val="tx1"/>
                </a:solidFill>
              </a:rPr>
              <a:t> </a:t>
            </a:r>
            <a:r>
              <a:rPr lang="es-EC" sz="2800" b="1" dirty="0" err="1">
                <a:solidFill>
                  <a:schemeClr val="tx1"/>
                </a:solidFill>
              </a:rPr>
              <a:t>father</a:t>
            </a:r>
            <a:r>
              <a:rPr lang="es-EC" sz="2800" b="1" dirty="0">
                <a:solidFill>
                  <a:schemeClr val="tx1"/>
                </a:solidFill>
              </a:rPr>
              <a:t> </a:t>
            </a:r>
            <a:r>
              <a:rPr lang="es-EC" sz="28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bought</a:t>
            </a:r>
            <a:r>
              <a:rPr lang="es-EC" sz="2800" b="1" dirty="0">
                <a:solidFill>
                  <a:schemeClr val="tx1"/>
                </a:solidFill>
              </a:rPr>
              <a:t> a car.</a:t>
            </a:r>
          </a:p>
          <a:p>
            <a:pPr marL="0" indent="0" algn="ctr">
              <a:buNone/>
            </a:pPr>
            <a:r>
              <a:rPr lang="es-EC" sz="2800" b="1" dirty="0" err="1">
                <a:solidFill>
                  <a:srgbClr val="FF0000"/>
                </a:solidFill>
              </a:rPr>
              <a:t>Subject</a:t>
            </a:r>
            <a:r>
              <a:rPr lang="es-EC" sz="2800" b="1" dirty="0">
                <a:solidFill>
                  <a:srgbClr val="FF0000"/>
                </a:solidFill>
              </a:rPr>
              <a:t>  +  </a:t>
            </a:r>
            <a:r>
              <a:rPr lang="es-EC" sz="2800" b="1" dirty="0" err="1">
                <a:solidFill>
                  <a:srgbClr val="FF0000"/>
                </a:solidFill>
              </a:rPr>
              <a:t>HAD</a:t>
            </a:r>
            <a:r>
              <a:rPr lang="es-EC" sz="2800" b="1" dirty="0">
                <a:solidFill>
                  <a:srgbClr val="FF0000"/>
                </a:solidFill>
              </a:rPr>
              <a:t>  +   </a:t>
            </a:r>
            <a:r>
              <a:rPr lang="es-EC" sz="2800" b="1" dirty="0" err="1">
                <a:solidFill>
                  <a:srgbClr val="FF0000"/>
                </a:solidFill>
              </a:rPr>
              <a:t>PAST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PARTICIPLE</a:t>
            </a:r>
            <a:r>
              <a:rPr lang="es-EC" sz="2800" b="1" dirty="0">
                <a:solidFill>
                  <a:srgbClr val="FF0000"/>
                </a:solidFill>
              </a:rPr>
              <a:t>  +  </a:t>
            </a:r>
            <a:r>
              <a:rPr lang="es-EC" sz="2800" b="1" dirty="0" err="1">
                <a:solidFill>
                  <a:srgbClr val="FF0000"/>
                </a:solidFill>
              </a:rPr>
              <a:t>Object</a:t>
            </a:r>
            <a:endParaRPr lang="es-EC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C" sz="2800" b="1" dirty="0"/>
              <a:t>      </a:t>
            </a:r>
            <a:r>
              <a:rPr lang="es-EC" sz="2800" b="1" dirty="0" err="1"/>
              <a:t>MY</a:t>
            </a:r>
            <a:r>
              <a:rPr lang="es-EC" sz="2800" b="1" dirty="0"/>
              <a:t> </a:t>
            </a:r>
            <a:r>
              <a:rPr lang="es-EC" sz="2800" b="1" dirty="0" err="1"/>
              <a:t>FATHER</a:t>
            </a:r>
            <a:r>
              <a:rPr lang="es-EC" sz="2800" b="1" dirty="0"/>
              <a:t>  </a:t>
            </a:r>
            <a:r>
              <a:rPr lang="es-EC" sz="2800" b="1" dirty="0" err="1">
                <a:solidFill>
                  <a:srgbClr val="FF0000"/>
                </a:solidFill>
              </a:rPr>
              <a:t>HAD</a:t>
            </a:r>
            <a:r>
              <a:rPr lang="es-EC" sz="2800" b="1" dirty="0">
                <a:solidFill>
                  <a:srgbClr val="FF0000"/>
                </a:solidFill>
              </a:rPr>
              <a:t>              </a:t>
            </a:r>
            <a:r>
              <a:rPr lang="es-EC" sz="2800" b="1" dirty="0" err="1">
                <a:solidFill>
                  <a:srgbClr val="FF0000"/>
                </a:solidFill>
              </a:rPr>
              <a:t>BOUGHT</a:t>
            </a:r>
            <a:r>
              <a:rPr lang="es-EC" sz="2800" b="1" dirty="0">
                <a:solidFill>
                  <a:srgbClr val="FF0000"/>
                </a:solidFill>
              </a:rPr>
              <a:t>                  </a:t>
            </a:r>
            <a:r>
              <a:rPr lang="es-EC" sz="2800" b="1" dirty="0"/>
              <a:t>A CAR.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59785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940158"/>
            <a:ext cx="9601196" cy="4935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800" b="1" dirty="0" err="1"/>
              <a:t>Example</a:t>
            </a:r>
            <a:r>
              <a:rPr lang="es-EC" sz="2800" b="1" dirty="0"/>
              <a:t>:</a:t>
            </a:r>
          </a:p>
          <a:p>
            <a:pPr marL="0" indent="0">
              <a:buNone/>
            </a:pPr>
            <a:r>
              <a:rPr lang="es-EC" sz="2800" b="1" dirty="0" err="1"/>
              <a:t>The</a:t>
            </a:r>
            <a:r>
              <a:rPr lang="es-EC" sz="2800" b="1" dirty="0"/>
              <a:t> </a:t>
            </a:r>
            <a:r>
              <a:rPr lang="es-EC" sz="2800" b="1" dirty="0" err="1"/>
              <a:t>situation</a:t>
            </a:r>
            <a:r>
              <a:rPr lang="es-EC" sz="2800" b="1" dirty="0"/>
              <a:t> 1: </a:t>
            </a:r>
          </a:p>
          <a:p>
            <a:pPr marL="0" indent="0">
              <a:buNone/>
            </a:pPr>
            <a:endParaRPr lang="es-EC" sz="2800" b="1" dirty="0"/>
          </a:p>
          <a:p>
            <a:pPr marL="0" indent="0">
              <a:buNone/>
            </a:pPr>
            <a:r>
              <a:rPr lang="es-EC" sz="2800" b="1" dirty="0" err="1"/>
              <a:t>The</a:t>
            </a:r>
            <a:r>
              <a:rPr lang="es-EC" sz="2800" b="1" dirty="0"/>
              <a:t> </a:t>
            </a:r>
            <a:r>
              <a:rPr lang="es-EC" sz="2800" b="1" dirty="0" err="1"/>
              <a:t>class</a:t>
            </a:r>
            <a:r>
              <a:rPr lang="es-EC" sz="2800" b="1" dirty="0"/>
              <a:t> </a:t>
            </a:r>
            <a:r>
              <a:rPr lang="es-EC" sz="2800" b="1" dirty="0" err="1"/>
              <a:t>started</a:t>
            </a:r>
            <a:r>
              <a:rPr lang="es-EC" sz="2800" b="1" dirty="0"/>
              <a:t> at 2 p.m., </a:t>
            </a:r>
            <a:r>
              <a:rPr lang="es-EC" sz="2800" b="1" dirty="0" err="1"/>
              <a:t>but</a:t>
            </a:r>
            <a:r>
              <a:rPr lang="es-EC" sz="2800" b="1" dirty="0"/>
              <a:t> </a:t>
            </a:r>
            <a:r>
              <a:rPr lang="es-EC" sz="2800" b="1" dirty="0" err="1"/>
              <a:t>we</a:t>
            </a:r>
            <a:r>
              <a:rPr lang="es-EC" sz="2800" b="1" dirty="0"/>
              <a:t> </a:t>
            </a:r>
            <a:r>
              <a:rPr lang="es-EC" sz="2800" b="1" dirty="0" err="1"/>
              <a:t>arrived</a:t>
            </a:r>
            <a:r>
              <a:rPr lang="es-EC" sz="2800" b="1" dirty="0"/>
              <a:t> at 2:30.</a:t>
            </a:r>
          </a:p>
          <a:p>
            <a:pPr marL="0" indent="0" algn="ctr">
              <a:buNone/>
            </a:pPr>
            <a:r>
              <a:rPr lang="es-EC" sz="2800" b="1" u="sng" dirty="0" err="1"/>
              <a:t>The</a:t>
            </a:r>
            <a:r>
              <a:rPr lang="es-EC" sz="2800" b="1" u="sng" dirty="0"/>
              <a:t> </a:t>
            </a:r>
            <a:r>
              <a:rPr lang="es-EC" sz="2800" b="1" u="sng" dirty="0" err="1"/>
              <a:t>class</a:t>
            </a:r>
            <a:r>
              <a:rPr lang="es-EC" sz="2800" b="1" u="sng" dirty="0"/>
              <a:t> </a:t>
            </a:r>
            <a:r>
              <a:rPr lang="es-EC" sz="2800" b="1" u="sng" dirty="0" err="1">
                <a:solidFill>
                  <a:srgbClr val="FF0000"/>
                </a:solidFill>
              </a:rPr>
              <a:t>had</a:t>
            </a:r>
            <a:r>
              <a:rPr lang="es-EC" sz="2800" b="1" u="sng" dirty="0">
                <a:solidFill>
                  <a:srgbClr val="FF0000"/>
                </a:solidFill>
              </a:rPr>
              <a:t> </a:t>
            </a:r>
            <a:r>
              <a:rPr lang="es-EC" sz="2800" b="1" u="sng" dirty="0" err="1">
                <a:solidFill>
                  <a:srgbClr val="FF0000"/>
                </a:solidFill>
              </a:rPr>
              <a:t>started</a:t>
            </a:r>
            <a:r>
              <a:rPr lang="es-EC" sz="2800" b="1" u="sng" dirty="0">
                <a:solidFill>
                  <a:srgbClr val="FF0000"/>
                </a:solidFill>
              </a:rPr>
              <a:t> </a:t>
            </a:r>
            <a:r>
              <a:rPr lang="es-EC" sz="2800" b="1" u="sng" dirty="0" err="1"/>
              <a:t>before</a:t>
            </a:r>
            <a:r>
              <a:rPr lang="es-EC" sz="2800" b="1" u="sng" dirty="0"/>
              <a:t> </a:t>
            </a:r>
            <a:r>
              <a:rPr lang="es-EC" sz="2800" b="1" u="sng" dirty="0" err="1"/>
              <a:t>we</a:t>
            </a:r>
            <a:r>
              <a:rPr lang="es-EC" sz="2800" b="1" u="sng" dirty="0"/>
              <a:t> </a:t>
            </a:r>
            <a:r>
              <a:rPr lang="es-EC" sz="2800" b="1" u="sng" dirty="0" err="1"/>
              <a:t>arrived</a:t>
            </a:r>
            <a:r>
              <a:rPr lang="es-EC" sz="2800" b="1" u="sng" dirty="0"/>
              <a:t>.</a:t>
            </a:r>
          </a:p>
          <a:p>
            <a:pPr marL="0" indent="0">
              <a:buNone/>
            </a:pPr>
            <a:r>
              <a:rPr lang="es-EC" sz="2800" b="1" dirty="0" err="1"/>
              <a:t>The</a:t>
            </a:r>
            <a:r>
              <a:rPr lang="es-EC" sz="2800" b="1" dirty="0"/>
              <a:t> </a:t>
            </a:r>
            <a:r>
              <a:rPr lang="es-EC" sz="2800" b="1" dirty="0" err="1"/>
              <a:t>situation</a:t>
            </a:r>
            <a:r>
              <a:rPr lang="es-EC" sz="2800" b="1" dirty="0"/>
              <a:t> 2: </a:t>
            </a:r>
          </a:p>
          <a:p>
            <a:pPr marL="0" indent="0">
              <a:buNone/>
            </a:pPr>
            <a:r>
              <a:rPr lang="es-EC" sz="2800" b="1" dirty="0" err="1"/>
              <a:t>It</a:t>
            </a:r>
            <a:r>
              <a:rPr lang="es-EC" sz="2800" b="1" dirty="0"/>
              <a:t> </a:t>
            </a:r>
            <a:r>
              <a:rPr lang="es-EC" sz="2800" b="1" dirty="0" err="1"/>
              <a:t>was</a:t>
            </a:r>
            <a:r>
              <a:rPr lang="es-EC" sz="2800" b="1" dirty="0"/>
              <a:t> 8 p.m., </a:t>
            </a:r>
            <a:r>
              <a:rPr lang="es-EC" sz="2800" b="1" dirty="0" err="1"/>
              <a:t>but</a:t>
            </a:r>
            <a:r>
              <a:rPr lang="es-EC" sz="2800" b="1" dirty="0"/>
              <a:t> Peter </a:t>
            </a:r>
            <a:r>
              <a:rPr lang="es-EC" sz="2800" b="1" dirty="0" err="1"/>
              <a:t>prepared</a:t>
            </a:r>
            <a:r>
              <a:rPr lang="es-EC" sz="2800" b="1" dirty="0"/>
              <a:t> </a:t>
            </a:r>
            <a:r>
              <a:rPr lang="es-EC" sz="2800" b="1" dirty="0" err="1"/>
              <a:t>the</a:t>
            </a:r>
            <a:r>
              <a:rPr lang="es-EC" sz="2800" b="1" dirty="0"/>
              <a:t> </a:t>
            </a:r>
            <a:r>
              <a:rPr lang="es-EC" sz="2800" b="1" dirty="0" err="1"/>
              <a:t>dinner</a:t>
            </a:r>
            <a:r>
              <a:rPr lang="es-EC" sz="2800" b="1" dirty="0"/>
              <a:t> at 7 p.m.</a:t>
            </a:r>
          </a:p>
          <a:p>
            <a:pPr marL="0" indent="0" algn="ctr">
              <a:buNone/>
            </a:pPr>
            <a:r>
              <a:rPr lang="es-EC" sz="2800" b="1" u="sng" dirty="0"/>
              <a:t>Peter </a:t>
            </a:r>
            <a:r>
              <a:rPr lang="es-EC" sz="2800" b="1" u="sng" dirty="0" err="1">
                <a:solidFill>
                  <a:srgbClr val="FF0000"/>
                </a:solidFill>
              </a:rPr>
              <a:t>had</a:t>
            </a:r>
            <a:r>
              <a:rPr lang="es-EC" sz="2800" b="1" u="sng" dirty="0">
                <a:solidFill>
                  <a:srgbClr val="FF0000"/>
                </a:solidFill>
              </a:rPr>
              <a:t> </a:t>
            </a:r>
            <a:r>
              <a:rPr lang="es-EC" sz="2800" b="1" u="sng" dirty="0" err="1">
                <a:solidFill>
                  <a:srgbClr val="FF0000"/>
                </a:solidFill>
              </a:rPr>
              <a:t>prepared</a:t>
            </a:r>
            <a:r>
              <a:rPr lang="es-EC" sz="2800" b="1" u="sng" dirty="0">
                <a:solidFill>
                  <a:srgbClr val="FF0000"/>
                </a:solidFill>
              </a:rPr>
              <a:t> </a:t>
            </a:r>
            <a:r>
              <a:rPr lang="es-EC" sz="2800" b="1" u="sng" dirty="0" err="1"/>
              <a:t>the</a:t>
            </a:r>
            <a:r>
              <a:rPr lang="es-EC" sz="2800" b="1" u="sng" dirty="0"/>
              <a:t> </a:t>
            </a:r>
            <a:r>
              <a:rPr lang="es-EC" sz="2800" b="1" u="sng" dirty="0" err="1"/>
              <a:t>dinner</a:t>
            </a:r>
            <a:r>
              <a:rPr lang="es-EC" sz="2800" b="1" u="sng" dirty="0"/>
              <a:t> </a:t>
            </a:r>
            <a:r>
              <a:rPr lang="es-EC" sz="2800" b="1" u="sng" dirty="0" err="1"/>
              <a:t>before</a:t>
            </a:r>
            <a:r>
              <a:rPr lang="es-EC" sz="2800" b="1" u="sng" dirty="0"/>
              <a:t> 8 </a:t>
            </a:r>
            <a:r>
              <a:rPr lang="es-EC" sz="2800" b="1" u="sng" dirty="0" err="1"/>
              <a:t>p.m</a:t>
            </a:r>
            <a:endParaRPr lang="es-EC" sz="2800" b="1" u="sng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665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940158"/>
            <a:ext cx="9601196" cy="4935710"/>
          </a:xfrm>
        </p:spPr>
        <p:txBody>
          <a:bodyPr/>
          <a:lstStyle/>
          <a:p>
            <a:pPr marL="0" indent="0">
              <a:buNone/>
            </a:pPr>
            <a:endParaRPr lang="es-EC" b="1" dirty="0"/>
          </a:p>
          <a:p>
            <a:r>
              <a:rPr lang="es-EC" sz="3600" b="1" dirty="0" err="1"/>
              <a:t>ALREADY</a:t>
            </a:r>
            <a:r>
              <a:rPr lang="es-EC" sz="3600" b="1" dirty="0"/>
              <a:t> 					</a:t>
            </a:r>
            <a:r>
              <a:rPr lang="es-EC" sz="3600" b="1" dirty="0" err="1"/>
              <a:t>AFFIRMATIVE</a:t>
            </a:r>
            <a:endParaRPr lang="es-EC" sz="3600" b="1" dirty="0"/>
          </a:p>
          <a:p>
            <a:pPr marL="0" indent="0">
              <a:buNone/>
            </a:pPr>
            <a:endParaRPr lang="es-EC" sz="3600" b="1" dirty="0"/>
          </a:p>
          <a:p>
            <a:r>
              <a:rPr lang="es-EC" sz="3600" b="1" dirty="0" err="1"/>
              <a:t>BY</a:t>
            </a:r>
            <a:r>
              <a:rPr lang="es-EC" sz="3600" b="1" dirty="0"/>
              <a:t>                                TIME</a:t>
            </a:r>
          </a:p>
          <a:p>
            <a:endParaRPr lang="es-EC" sz="3600" b="1" dirty="0"/>
          </a:p>
          <a:p>
            <a:r>
              <a:rPr lang="es-EC" sz="3600" b="1" dirty="0" err="1"/>
              <a:t>YET</a:t>
            </a:r>
            <a:r>
              <a:rPr lang="es-EC" sz="3600" b="1" dirty="0"/>
              <a:t>                             </a:t>
            </a:r>
            <a:r>
              <a:rPr lang="es-EC" sz="3600" b="1" dirty="0" err="1"/>
              <a:t>NEGATIVE</a:t>
            </a:r>
            <a:endParaRPr lang="es-EC" sz="3600" b="1" dirty="0"/>
          </a:p>
          <a:p>
            <a:endParaRPr lang="es-EC" b="1" dirty="0"/>
          </a:p>
          <a:p>
            <a:endParaRPr lang="es-ES" dirty="0"/>
          </a:p>
        </p:txBody>
      </p:sp>
      <p:sp>
        <p:nvSpPr>
          <p:cNvPr id="4" name="Flecha derecha 3"/>
          <p:cNvSpPr/>
          <p:nvPr/>
        </p:nvSpPr>
        <p:spPr>
          <a:xfrm>
            <a:off x="4533363" y="16356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3876541" y="30353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3876541" y="45591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90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017431"/>
            <a:ext cx="9601196" cy="4858437"/>
          </a:xfrm>
        </p:spPr>
        <p:txBody>
          <a:bodyPr/>
          <a:lstStyle/>
          <a:p>
            <a:r>
              <a:rPr lang="es-EC" sz="3200" b="1" dirty="0" err="1"/>
              <a:t>ALREADY</a:t>
            </a:r>
            <a:r>
              <a:rPr lang="es-EC" sz="3200" b="1" dirty="0"/>
              <a:t> 					</a:t>
            </a:r>
            <a:r>
              <a:rPr lang="es-EC" sz="3200" b="1" dirty="0" err="1"/>
              <a:t>AFFIRMATIVE</a:t>
            </a:r>
            <a:r>
              <a:rPr lang="es-EC" sz="3200" b="1" dirty="0"/>
              <a:t> </a:t>
            </a:r>
          </a:p>
          <a:p>
            <a:pPr marL="0" indent="0">
              <a:buNone/>
            </a:pPr>
            <a:r>
              <a:rPr lang="es-EC" b="1" dirty="0" err="1"/>
              <a:t>The</a:t>
            </a:r>
            <a:r>
              <a:rPr lang="es-EC" b="1" dirty="0"/>
              <a:t> </a:t>
            </a:r>
            <a:r>
              <a:rPr lang="es-EC" b="1" dirty="0" err="1"/>
              <a:t>situation</a:t>
            </a:r>
            <a:r>
              <a:rPr lang="es-EC" b="1" dirty="0"/>
              <a:t> 1: </a:t>
            </a:r>
          </a:p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r>
              <a:rPr lang="es-EC" sz="3200" b="1" dirty="0" err="1"/>
              <a:t>The</a:t>
            </a:r>
            <a:r>
              <a:rPr lang="es-EC" sz="3200" b="1" dirty="0"/>
              <a:t> </a:t>
            </a:r>
            <a:r>
              <a:rPr lang="es-EC" sz="3200" b="1" dirty="0" err="1"/>
              <a:t>class</a:t>
            </a:r>
            <a:r>
              <a:rPr lang="es-EC" sz="3200" b="1" dirty="0"/>
              <a:t> </a:t>
            </a:r>
            <a:r>
              <a:rPr lang="es-EC" sz="3200" b="1" dirty="0" err="1"/>
              <a:t>started</a:t>
            </a:r>
            <a:r>
              <a:rPr lang="es-EC" sz="3200" b="1" dirty="0"/>
              <a:t> at 2 </a:t>
            </a:r>
            <a:r>
              <a:rPr lang="es-EC" sz="3200" b="1" dirty="0" err="1"/>
              <a:t>p.m</a:t>
            </a:r>
            <a:r>
              <a:rPr lang="es-EC" sz="3200" b="1" dirty="0"/>
              <a:t>, </a:t>
            </a:r>
            <a:r>
              <a:rPr lang="es-EC" sz="3200" b="1" dirty="0" err="1"/>
              <a:t>but</a:t>
            </a:r>
            <a:r>
              <a:rPr lang="es-EC" sz="3200" b="1" dirty="0"/>
              <a:t> </a:t>
            </a:r>
            <a:r>
              <a:rPr lang="es-EC" sz="3200" b="1" dirty="0" err="1"/>
              <a:t>we</a:t>
            </a:r>
            <a:r>
              <a:rPr lang="es-EC" sz="3200" b="1" dirty="0"/>
              <a:t> </a:t>
            </a:r>
            <a:r>
              <a:rPr lang="es-EC" sz="3200" b="1" dirty="0" err="1"/>
              <a:t>arrived</a:t>
            </a:r>
            <a:r>
              <a:rPr lang="es-EC" sz="3200" b="1" dirty="0"/>
              <a:t> at 2:30.</a:t>
            </a:r>
          </a:p>
          <a:p>
            <a:pPr marL="0" indent="0" algn="ctr">
              <a:buNone/>
            </a:pPr>
            <a:r>
              <a:rPr lang="es-EC" sz="3200" b="1" u="sng" dirty="0" err="1"/>
              <a:t>The</a:t>
            </a:r>
            <a:r>
              <a:rPr lang="es-EC" sz="3200" b="1" u="sng" dirty="0"/>
              <a:t> </a:t>
            </a:r>
            <a:r>
              <a:rPr lang="es-EC" sz="3200" b="1" u="sng" dirty="0" err="1"/>
              <a:t>class</a:t>
            </a:r>
            <a:r>
              <a:rPr lang="es-EC" sz="3200" b="1" u="sng" dirty="0"/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had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started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/>
              <a:t>before</a:t>
            </a:r>
            <a:r>
              <a:rPr lang="es-EC" sz="3200" b="1" u="sng" dirty="0"/>
              <a:t> </a:t>
            </a:r>
            <a:r>
              <a:rPr lang="es-EC" sz="3200" b="1" u="sng" dirty="0" err="1"/>
              <a:t>we</a:t>
            </a:r>
            <a:r>
              <a:rPr lang="es-EC" sz="3200" b="1" u="sng" dirty="0"/>
              <a:t> </a:t>
            </a:r>
            <a:r>
              <a:rPr lang="es-EC" sz="3200" b="1" u="sng" dirty="0" err="1"/>
              <a:t>arrived</a:t>
            </a:r>
            <a:r>
              <a:rPr lang="es-EC" sz="3200" b="1" u="sng" dirty="0"/>
              <a:t>.</a:t>
            </a:r>
          </a:p>
          <a:p>
            <a:pPr marL="0" indent="0">
              <a:buNone/>
            </a:pPr>
            <a:r>
              <a:rPr lang="es-EC" sz="3200" b="1" dirty="0"/>
              <a:t>             </a:t>
            </a:r>
            <a:r>
              <a:rPr lang="es-EC" sz="3200" b="1" u="sng" dirty="0" err="1"/>
              <a:t>The</a:t>
            </a:r>
            <a:r>
              <a:rPr lang="es-EC" sz="3200" b="1" u="sng" dirty="0"/>
              <a:t> </a:t>
            </a:r>
            <a:r>
              <a:rPr lang="es-EC" sz="3200" b="1" u="sng" dirty="0" err="1"/>
              <a:t>class</a:t>
            </a:r>
            <a:r>
              <a:rPr lang="es-EC" sz="3200" b="1" u="sng" dirty="0"/>
              <a:t> </a:t>
            </a:r>
            <a:r>
              <a:rPr lang="es-EC" sz="3200" b="1" u="sng" dirty="0" err="1"/>
              <a:t>had</a:t>
            </a:r>
            <a:r>
              <a:rPr lang="es-EC" sz="3200" b="1" u="sng" dirty="0"/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already</a:t>
            </a:r>
            <a:r>
              <a:rPr lang="es-EC" sz="3200" b="1" u="sng" dirty="0"/>
              <a:t> </a:t>
            </a:r>
            <a:r>
              <a:rPr lang="es-EC" sz="3200" b="1" u="sng" dirty="0" err="1"/>
              <a:t>started</a:t>
            </a:r>
            <a:r>
              <a:rPr lang="es-EC" sz="3200" b="1" u="sng" dirty="0"/>
              <a:t>.</a:t>
            </a:r>
          </a:p>
          <a:p>
            <a:pPr marL="0" indent="0">
              <a:buNone/>
            </a:pPr>
            <a:endParaRPr lang="es-EC" b="1" u="sng" dirty="0"/>
          </a:p>
        </p:txBody>
      </p:sp>
      <p:sp>
        <p:nvSpPr>
          <p:cNvPr id="4" name="Flecha derecha 3"/>
          <p:cNvSpPr/>
          <p:nvPr/>
        </p:nvSpPr>
        <p:spPr>
          <a:xfrm>
            <a:off x="3657600" y="10174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45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133341"/>
            <a:ext cx="9601196" cy="4742527"/>
          </a:xfrm>
        </p:spPr>
        <p:txBody>
          <a:bodyPr/>
          <a:lstStyle/>
          <a:p>
            <a:endParaRPr lang="es-EC" dirty="0"/>
          </a:p>
          <a:p>
            <a:r>
              <a:rPr lang="es-EC" sz="3200" b="1" dirty="0" err="1"/>
              <a:t>The</a:t>
            </a:r>
            <a:r>
              <a:rPr lang="es-EC" sz="3200" b="1" dirty="0"/>
              <a:t> </a:t>
            </a:r>
            <a:r>
              <a:rPr lang="es-EC" sz="3200" b="1" dirty="0" err="1"/>
              <a:t>situation</a:t>
            </a:r>
            <a:r>
              <a:rPr lang="es-EC" sz="3200" b="1" dirty="0"/>
              <a:t> 2: </a:t>
            </a:r>
          </a:p>
          <a:p>
            <a:pPr marL="0" indent="0" algn="ctr">
              <a:buNone/>
            </a:pPr>
            <a:endParaRPr lang="es-EC" sz="3200" dirty="0"/>
          </a:p>
          <a:p>
            <a:pPr marL="0" indent="0">
              <a:buNone/>
            </a:pPr>
            <a:r>
              <a:rPr lang="es-EC" sz="3200" b="1" dirty="0"/>
              <a:t>    </a:t>
            </a:r>
            <a:r>
              <a:rPr lang="es-EC" sz="3200" b="1" dirty="0" err="1"/>
              <a:t>It</a:t>
            </a:r>
            <a:r>
              <a:rPr lang="es-EC" sz="3200" b="1" dirty="0"/>
              <a:t> </a:t>
            </a:r>
            <a:r>
              <a:rPr lang="es-EC" sz="3200" b="1" dirty="0" err="1"/>
              <a:t>was</a:t>
            </a:r>
            <a:r>
              <a:rPr lang="es-EC" sz="3200" b="1" dirty="0"/>
              <a:t> 8 </a:t>
            </a:r>
            <a:r>
              <a:rPr lang="es-EC" sz="3200" b="1" dirty="0" err="1"/>
              <a:t>p.m</a:t>
            </a:r>
            <a:r>
              <a:rPr lang="es-EC" sz="3200" b="1" dirty="0"/>
              <a:t>, </a:t>
            </a:r>
            <a:r>
              <a:rPr lang="es-EC" sz="3200" b="1" dirty="0" err="1"/>
              <a:t>but</a:t>
            </a:r>
            <a:r>
              <a:rPr lang="es-EC" sz="3200" b="1" dirty="0"/>
              <a:t> Peter </a:t>
            </a:r>
            <a:r>
              <a:rPr lang="es-EC" sz="3200" b="1" dirty="0" err="1"/>
              <a:t>prepared</a:t>
            </a:r>
            <a:r>
              <a:rPr lang="es-EC" sz="3200" b="1" dirty="0"/>
              <a:t> </a:t>
            </a:r>
            <a:r>
              <a:rPr lang="es-EC" sz="3200" b="1" dirty="0" err="1"/>
              <a:t>the</a:t>
            </a:r>
            <a:r>
              <a:rPr lang="es-EC" sz="3200" b="1" dirty="0"/>
              <a:t> </a:t>
            </a:r>
            <a:r>
              <a:rPr lang="es-EC" sz="3200" b="1" dirty="0" err="1"/>
              <a:t>dinner</a:t>
            </a:r>
            <a:r>
              <a:rPr lang="es-EC" sz="3200" b="1" dirty="0"/>
              <a:t> at 7 p.m.</a:t>
            </a:r>
          </a:p>
          <a:p>
            <a:pPr marL="0" indent="0" algn="ctr">
              <a:buNone/>
            </a:pPr>
            <a:r>
              <a:rPr lang="es-EC" sz="3200" b="1" u="sng" dirty="0"/>
              <a:t>Peter </a:t>
            </a:r>
            <a:r>
              <a:rPr lang="es-EC" sz="3200" b="1" u="sng" dirty="0" err="1">
                <a:solidFill>
                  <a:srgbClr val="FF0000"/>
                </a:solidFill>
              </a:rPr>
              <a:t>had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prepared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/>
              <a:t>the</a:t>
            </a:r>
            <a:r>
              <a:rPr lang="es-EC" sz="3200" b="1" u="sng" dirty="0"/>
              <a:t> </a:t>
            </a:r>
            <a:r>
              <a:rPr lang="es-EC" sz="3200" b="1" u="sng" dirty="0" err="1"/>
              <a:t>dinner</a:t>
            </a:r>
            <a:r>
              <a:rPr lang="es-EC" sz="3200" b="1" u="sng" dirty="0"/>
              <a:t> </a:t>
            </a:r>
            <a:r>
              <a:rPr lang="es-EC" sz="3200" b="1" u="sng" dirty="0" err="1"/>
              <a:t>before</a:t>
            </a:r>
            <a:r>
              <a:rPr lang="es-EC" sz="3200" b="1" u="sng" dirty="0"/>
              <a:t> 8 p.m.</a:t>
            </a:r>
          </a:p>
          <a:p>
            <a:pPr marL="0" indent="0">
              <a:buNone/>
            </a:pPr>
            <a:r>
              <a:rPr lang="es-EC" sz="3200" b="1" dirty="0"/>
              <a:t>          </a:t>
            </a:r>
            <a:r>
              <a:rPr lang="es-EC" sz="3200" b="1" u="sng" dirty="0"/>
              <a:t>Peter </a:t>
            </a:r>
            <a:r>
              <a:rPr lang="es-EC" sz="3200" b="1" u="sng" dirty="0" err="1">
                <a:solidFill>
                  <a:srgbClr val="FF0000"/>
                </a:solidFill>
              </a:rPr>
              <a:t>had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chemeClr val="tx1"/>
                </a:solidFill>
              </a:rPr>
              <a:t>already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prepared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/>
              <a:t>the</a:t>
            </a:r>
            <a:r>
              <a:rPr lang="es-EC" sz="3200" b="1" u="sng" dirty="0"/>
              <a:t> </a:t>
            </a:r>
            <a:r>
              <a:rPr lang="es-EC" sz="3200" b="1" u="sng" dirty="0" err="1"/>
              <a:t>dinner</a:t>
            </a:r>
            <a:r>
              <a:rPr lang="es-EC" sz="3200" b="1" u="sng" dirty="0"/>
              <a:t>.</a:t>
            </a:r>
          </a:p>
          <a:p>
            <a:pPr marL="0" indent="0">
              <a:buNone/>
            </a:pPr>
            <a:endParaRPr lang="es-EC" b="1" u="sng" dirty="0"/>
          </a:p>
          <a:p>
            <a:endParaRPr lang="es-EC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703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043189"/>
            <a:ext cx="9601196" cy="4832679"/>
          </a:xfrm>
        </p:spPr>
        <p:txBody>
          <a:bodyPr/>
          <a:lstStyle/>
          <a:p>
            <a:r>
              <a:rPr lang="es-EC" dirty="0" err="1"/>
              <a:t>EXAMPLES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PARTICIPATE</a:t>
            </a:r>
            <a:r>
              <a:rPr lang="es-EC" dirty="0"/>
              <a:t>: </a:t>
            </a:r>
            <a:r>
              <a:rPr lang="es-EC" b="1" dirty="0" err="1"/>
              <a:t>What</a:t>
            </a:r>
            <a:r>
              <a:rPr lang="es-EC" b="1" dirty="0"/>
              <a:t> </a:t>
            </a:r>
            <a:r>
              <a:rPr lang="es-EC" b="1" dirty="0" err="1">
                <a:solidFill>
                  <a:srgbClr val="FF0000"/>
                </a:solidFill>
              </a:rPr>
              <a:t>had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already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/>
              <a:t>happened</a:t>
            </a:r>
            <a:r>
              <a:rPr lang="es-EC" b="1" dirty="0"/>
              <a:t>?</a:t>
            </a:r>
            <a:endParaRPr lang="es-EC" dirty="0"/>
          </a:p>
          <a:p>
            <a:r>
              <a:rPr lang="es-EC" sz="2800" b="1" dirty="0"/>
              <a:t>1. Xavier </a:t>
            </a:r>
            <a:r>
              <a:rPr lang="es-EC" sz="2800" b="1" dirty="0" err="1"/>
              <a:t>presented</a:t>
            </a:r>
            <a:r>
              <a:rPr lang="es-EC" sz="2800" b="1" dirty="0"/>
              <a:t> </a:t>
            </a:r>
            <a:r>
              <a:rPr lang="es-EC" sz="2800" b="1" dirty="0" err="1"/>
              <a:t>the</a:t>
            </a:r>
            <a:r>
              <a:rPr lang="es-EC" sz="2800" b="1" dirty="0"/>
              <a:t> Project </a:t>
            </a:r>
            <a:r>
              <a:rPr lang="es-EC" sz="2800" b="1" dirty="0" err="1"/>
              <a:t>last</a:t>
            </a:r>
            <a:r>
              <a:rPr lang="es-EC" sz="2800" b="1" dirty="0"/>
              <a:t> </a:t>
            </a:r>
            <a:r>
              <a:rPr lang="es-EC" sz="2800" b="1" dirty="0" err="1"/>
              <a:t>Wednesday</a:t>
            </a:r>
            <a:r>
              <a:rPr lang="es-EC" sz="2800" b="1" dirty="0"/>
              <a:t>, </a:t>
            </a:r>
            <a:r>
              <a:rPr lang="es-EC" sz="2800" b="1" dirty="0" err="1"/>
              <a:t>but</a:t>
            </a:r>
            <a:r>
              <a:rPr lang="es-EC" sz="2800" b="1" dirty="0"/>
              <a:t> Julia </a:t>
            </a:r>
            <a:r>
              <a:rPr lang="es-EC" sz="2800" b="1" dirty="0" err="1"/>
              <a:t>presented</a:t>
            </a:r>
            <a:r>
              <a:rPr lang="es-EC" sz="2800" b="1" dirty="0"/>
              <a:t> </a:t>
            </a:r>
            <a:r>
              <a:rPr lang="es-EC" sz="2800" b="1" dirty="0" err="1"/>
              <a:t>it</a:t>
            </a:r>
            <a:r>
              <a:rPr lang="es-EC" sz="2800" b="1" dirty="0"/>
              <a:t> </a:t>
            </a:r>
            <a:r>
              <a:rPr lang="es-EC" sz="2800" b="1" dirty="0" err="1"/>
              <a:t>yesterday</a:t>
            </a:r>
            <a:r>
              <a:rPr lang="es-EC" sz="2800" b="1" dirty="0"/>
              <a:t>.</a:t>
            </a:r>
          </a:p>
          <a:p>
            <a:r>
              <a:rPr lang="es-EC" sz="2800" b="1" dirty="0"/>
              <a:t>Xavier </a:t>
            </a:r>
            <a:r>
              <a:rPr lang="es-EC" sz="2800" b="1" dirty="0" err="1"/>
              <a:t>had</a:t>
            </a:r>
            <a:r>
              <a:rPr lang="es-EC" sz="2800" b="1" dirty="0"/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already</a:t>
            </a:r>
            <a:r>
              <a:rPr lang="es-EC" sz="2800" b="1" dirty="0"/>
              <a:t> </a:t>
            </a:r>
            <a:r>
              <a:rPr lang="es-EC" sz="2800" b="1" dirty="0" err="1"/>
              <a:t>presented</a:t>
            </a:r>
            <a:r>
              <a:rPr lang="es-EC" sz="2800" b="1" dirty="0"/>
              <a:t> </a:t>
            </a:r>
            <a:r>
              <a:rPr lang="es-EC" sz="2800" b="1" dirty="0" err="1"/>
              <a:t>the</a:t>
            </a:r>
            <a:r>
              <a:rPr lang="es-EC" sz="2800" b="1" dirty="0"/>
              <a:t> Project.</a:t>
            </a:r>
          </a:p>
          <a:p>
            <a:r>
              <a:rPr lang="es-EC" sz="2800" b="1" dirty="0"/>
              <a:t>2. </a:t>
            </a:r>
            <a:r>
              <a:rPr lang="es-EC" sz="2800" b="1" dirty="0" err="1"/>
              <a:t>My</a:t>
            </a:r>
            <a:r>
              <a:rPr lang="es-EC" sz="2800" b="1" dirty="0"/>
              <a:t> son </a:t>
            </a:r>
            <a:r>
              <a:rPr lang="es-EC" sz="2800" b="1" dirty="0" err="1"/>
              <a:t>woke</a:t>
            </a:r>
            <a:r>
              <a:rPr lang="es-EC" sz="2800" b="1" dirty="0"/>
              <a:t> up at </a:t>
            </a:r>
            <a:r>
              <a:rPr lang="es-EC" sz="2800" b="1" dirty="0" err="1"/>
              <a:t>eight</a:t>
            </a:r>
            <a:r>
              <a:rPr lang="es-EC" sz="2800" b="1" dirty="0"/>
              <a:t>, I </a:t>
            </a:r>
            <a:r>
              <a:rPr lang="es-EC" sz="2800" b="1" dirty="0" err="1"/>
              <a:t>prepared</a:t>
            </a:r>
            <a:r>
              <a:rPr lang="es-EC" sz="2800" b="1" dirty="0"/>
              <a:t> </a:t>
            </a:r>
            <a:r>
              <a:rPr lang="es-EC" sz="2800" b="1" dirty="0" err="1"/>
              <a:t>the</a:t>
            </a:r>
            <a:r>
              <a:rPr lang="es-EC" sz="2800" b="1" dirty="0"/>
              <a:t> </a:t>
            </a:r>
            <a:r>
              <a:rPr lang="es-EC" sz="2800" b="1" dirty="0" err="1"/>
              <a:t>breakfast</a:t>
            </a:r>
            <a:r>
              <a:rPr lang="es-EC" sz="2800" b="1" dirty="0"/>
              <a:t> at </a:t>
            </a:r>
            <a:r>
              <a:rPr lang="es-EC" sz="2800" b="1" dirty="0" err="1"/>
              <a:t>seven</a:t>
            </a:r>
            <a:r>
              <a:rPr lang="es-EC" sz="2800" b="1" dirty="0"/>
              <a:t>.</a:t>
            </a:r>
          </a:p>
          <a:p>
            <a:r>
              <a:rPr lang="es-EC" sz="2800" b="1" dirty="0"/>
              <a:t>I </a:t>
            </a:r>
            <a:r>
              <a:rPr lang="es-EC" sz="2800" b="1" dirty="0" err="1"/>
              <a:t>had</a:t>
            </a:r>
            <a:r>
              <a:rPr lang="es-EC" sz="2800" b="1" dirty="0"/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already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/>
              <a:t>prepared</a:t>
            </a:r>
            <a:r>
              <a:rPr lang="es-EC" sz="2800" b="1" dirty="0"/>
              <a:t> </a:t>
            </a:r>
            <a:r>
              <a:rPr lang="es-EC" sz="2800" b="1" dirty="0" err="1"/>
              <a:t>the</a:t>
            </a:r>
            <a:r>
              <a:rPr lang="es-EC" sz="2800" b="1" dirty="0"/>
              <a:t> </a:t>
            </a:r>
            <a:r>
              <a:rPr lang="es-EC" sz="2800" b="1" dirty="0" err="1"/>
              <a:t>breakfast</a:t>
            </a:r>
            <a:r>
              <a:rPr lang="es-EC" sz="2800" b="1" dirty="0"/>
              <a:t>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12451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1977" y="579550"/>
            <a:ext cx="10354614" cy="52705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dirty="0"/>
          </a:p>
          <a:p>
            <a:r>
              <a:rPr lang="es-EC" b="1" dirty="0" err="1"/>
              <a:t>BY</a:t>
            </a:r>
            <a:r>
              <a:rPr lang="es-EC" b="1" dirty="0"/>
              <a:t>                      TIME</a:t>
            </a:r>
          </a:p>
          <a:p>
            <a:pPr marL="0" indent="0">
              <a:buNone/>
            </a:pPr>
            <a:r>
              <a:rPr lang="es-EC" sz="3200" b="1" dirty="0" err="1"/>
              <a:t>The</a:t>
            </a:r>
            <a:r>
              <a:rPr lang="es-EC" sz="3200" b="1" dirty="0"/>
              <a:t> </a:t>
            </a:r>
            <a:r>
              <a:rPr lang="es-EC" sz="3200" b="1" dirty="0" err="1"/>
              <a:t>situation</a:t>
            </a:r>
            <a:r>
              <a:rPr lang="es-EC" sz="3200" b="1" dirty="0"/>
              <a:t> 1: </a:t>
            </a:r>
          </a:p>
          <a:p>
            <a:pPr marL="0" indent="0">
              <a:buNone/>
            </a:pPr>
            <a:endParaRPr lang="es-EC" sz="3200" b="1" dirty="0"/>
          </a:p>
          <a:p>
            <a:pPr marL="0" indent="0">
              <a:buNone/>
            </a:pPr>
            <a:r>
              <a:rPr lang="es-EC" sz="3200" b="1" dirty="0" err="1"/>
              <a:t>The</a:t>
            </a:r>
            <a:r>
              <a:rPr lang="es-EC" sz="3200" b="1" dirty="0"/>
              <a:t> </a:t>
            </a:r>
            <a:r>
              <a:rPr lang="es-EC" sz="3200" b="1" dirty="0" err="1"/>
              <a:t>class</a:t>
            </a:r>
            <a:r>
              <a:rPr lang="es-EC" sz="3200" b="1" dirty="0"/>
              <a:t> </a:t>
            </a:r>
            <a:r>
              <a:rPr lang="es-EC" sz="3200" b="1" dirty="0" err="1"/>
              <a:t>started</a:t>
            </a:r>
            <a:r>
              <a:rPr lang="es-EC" sz="3200" b="1" dirty="0"/>
              <a:t> at 7 a.m., </a:t>
            </a:r>
            <a:r>
              <a:rPr lang="es-EC" sz="3200" b="1" dirty="0" err="1"/>
              <a:t>but</a:t>
            </a:r>
            <a:r>
              <a:rPr lang="es-EC" sz="3200" b="1" dirty="0"/>
              <a:t> </a:t>
            </a:r>
            <a:r>
              <a:rPr lang="es-EC" sz="3200" b="1" dirty="0" err="1"/>
              <a:t>we</a:t>
            </a:r>
            <a:r>
              <a:rPr lang="es-EC" sz="3200" b="1" dirty="0"/>
              <a:t> </a:t>
            </a:r>
            <a:r>
              <a:rPr lang="es-EC" sz="3200" b="1" dirty="0" err="1"/>
              <a:t>arrived</a:t>
            </a:r>
            <a:r>
              <a:rPr lang="es-EC" sz="3200" b="1" dirty="0"/>
              <a:t> at 7:30.</a:t>
            </a:r>
          </a:p>
          <a:p>
            <a:pPr marL="0" indent="0" algn="ctr">
              <a:buNone/>
            </a:pPr>
            <a:r>
              <a:rPr lang="es-EC" sz="3200" b="1" u="sng" dirty="0" err="1"/>
              <a:t>The</a:t>
            </a:r>
            <a:r>
              <a:rPr lang="es-EC" sz="3200" b="1" u="sng" dirty="0"/>
              <a:t> </a:t>
            </a:r>
            <a:r>
              <a:rPr lang="es-EC" sz="3200" b="1" u="sng" dirty="0" err="1"/>
              <a:t>class</a:t>
            </a:r>
            <a:r>
              <a:rPr lang="es-EC" sz="3200" b="1" u="sng" dirty="0"/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had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started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/>
              <a:t>before</a:t>
            </a:r>
            <a:r>
              <a:rPr lang="es-EC" sz="3200" b="1" u="sng" dirty="0"/>
              <a:t> </a:t>
            </a:r>
            <a:r>
              <a:rPr lang="es-EC" sz="3200" b="1" u="sng" dirty="0" err="1"/>
              <a:t>we</a:t>
            </a:r>
            <a:r>
              <a:rPr lang="es-EC" sz="3200" b="1" u="sng" dirty="0"/>
              <a:t> </a:t>
            </a:r>
            <a:r>
              <a:rPr lang="es-EC" sz="3200" b="1" u="sng" dirty="0" err="1"/>
              <a:t>arrived</a:t>
            </a:r>
            <a:r>
              <a:rPr lang="es-EC" sz="3200" b="1" u="sng" dirty="0"/>
              <a:t>.</a:t>
            </a:r>
          </a:p>
          <a:p>
            <a:pPr marL="0" indent="0" algn="ctr">
              <a:buNone/>
            </a:pPr>
            <a:r>
              <a:rPr lang="es-EC" sz="3200" b="1" u="sng" dirty="0" err="1">
                <a:solidFill>
                  <a:srgbClr val="FF0000"/>
                </a:solidFill>
              </a:rPr>
              <a:t>By</a:t>
            </a:r>
            <a:r>
              <a:rPr lang="es-EC" sz="3200" b="1" u="sng" dirty="0"/>
              <a:t> 7:30 a.m. </a:t>
            </a:r>
            <a:r>
              <a:rPr lang="es-EC" sz="3200" b="1" u="sng" dirty="0" err="1"/>
              <a:t>the</a:t>
            </a:r>
            <a:r>
              <a:rPr lang="es-EC" sz="3200" b="1" u="sng" dirty="0"/>
              <a:t> </a:t>
            </a:r>
            <a:r>
              <a:rPr lang="es-EC" sz="3200" b="1" u="sng" dirty="0" err="1"/>
              <a:t>class</a:t>
            </a:r>
            <a:r>
              <a:rPr lang="es-EC" sz="3200" b="1" u="sng" dirty="0"/>
              <a:t> </a:t>
            </a:r>
            <a:r>
              <a:rPr lang="es-EC" sz="3200" b="1" u="sng" dirty="0" err="1"/>
              <a:t>had</a:t>
            </a:r>
            <a:r>
              <a:rPr lang="es-EC" sz="3200" b="1" u="sng" dirty="0"/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already</a:t>
            </a:r>
            <a:r>
              <a:rPr lang="es-EC" sz="3200" b="1" u="sng" dirty="0"/>
              <a:t> </a:t>
            </a:r>
            <a:r>
              <a:rPr lang="es-EC" sz="3200" b="1" u="sng" dirty="0" err="1"/>
              <a:t>started</a:t>
            </a:r>
            <a:r>
              <a:rPr lang="es-EC" sz="3200" b="1" u="sng" dirty="0"/>
              <a:t>.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4" name="Flecha derecha 3"/>
          <p:cNvSpPr/>
          <p:nvPr/>
        </p:nvSpPr>
        <p:spPr>
          <a:xfrm>
            <a:off x="2137893" y="1107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8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910</TotalTime>
  <Words>556</Words>
  <Application>Microsoft Office PowerPoint</Application>
  <PresentationFormat>Panorámica</PresentationFormat>
  <Paragraphs>79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Orgánico</vt:lpstr>
      <vt:lpstr>Past Perfect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Perfect</dc:title>
  <dc:creator>Aylin Veloz</dc:creator>
  <cp:lastModifiedBy>a3354</cp:lastModifiedBy>
  <cp:revision>52</cp:revision>
  <dcterms:created xsi:type="dcterms:W3CDTF">2020-04-15T02:52:56Z</dcterms:created>
  <dcterms:modified xsi:type="dcterms:W3CDTF">2025-05-30T14:37:27Z</dcterms:modified>
</cp:coreProperties>
</file>