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325" r:id="rId3"/>
    <p:sldId id="333" r:id="rId4"/>
    <p:sldId id="327" r:id="rId5"/>
    <p:sldId id="334" r:id="rId6"/>
    <p:sldId id="335" r:id="rId7"/>
    <p:sldId id="336" r:id="rId8"/>
    <p:sldId id="337" r:id="rId9"/>
    <p:sldId id="338" r:id="rId10"/>
    <p:sldId id="339" r:id="rId11"/>
    <p:sldId id="340" r:id="rId12"/>
    <p:sldId id="267"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99F0C8F3-B2E2-4F24-A66D-6E6FDF548AD9}">
          <p14:sldIdLst>
            <p14:sldId id="256"/>
            <p14:sldId id="325"/>
            <p14:sldId id="333"/>
            <p14:sldId id="327"/>
            <p14:sldId id="334"/>
            <p14:sldId id="335"/>
            <p14:sldId id="336"/>
            <p14:sldId id="337"/>
            <p14:sldId id="338"/>
            <p14:sldId id="339"/>
            <p14:sldId id="340"/>
          </p14:sldIdLst>
        </p14:section>
        <p14:section name="Sección sin título" id="{089AA723-CF5E-44CF-9374-01D8574434C9}">
          <p14:sldIdLst>
            <p14:sldId id="26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008080"/>
    <a:srgbClr val="00C9C4"/>
    <a:srgbClr val="FFFFCC"/>
    <a:srgbClr val="99CCFF"/>
    <a:srgbClr val="CC99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57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06747769-D330-4667-B38D-F66DE935166D}" type="datetimeFigureOut">
              <a:rPr lang="es-ES" smtClean="0"/>
              <a:t>02/06/2025</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DAF6BB4-5494-4D04-B1CD-99C3AB1E2132}"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06747769-D330-4667-B38D-F66DE935166D}" type="datetimeFigureOut">
              <a:rPr lang="es-ES" smtClean="0"/>
              <a:t>02/06/2025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AF6BB4-5494-4D04-B1CD-99C3AB1E2132}"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06747769-D330-4667-B38D-F66DE935166D}" type="datetimeFigureOut">
              <a:rPr lang="es-ES" smtClean="0"/>
              <a:t>02/06/2025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AF6BB4-5494-4D04-B1CD-99C3AB1E2132}"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06747769-D330-4667-B38D-F66DE935166D}" type="datetimeFigureOut">
              <a:rPr lang="es-ES" smtClean="0"/>
              <a:t>02/06/2025</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EDAF6BB4-5494-4D04-B1CD-99C3AB1E2132}"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06747769-D330-4667-B38D-F66DE935166D}" type="datetimeFigureOut">
              <a:rPr lang="es-ES" smtClean="0"/>
              <a:t>02/06/2025</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EDAF6BB4-5494-4D04-B1CD-99C3AB1E2132}" type="slidenum">
              <a:rPr lang="es-ES" smtClean="0"/>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06747769-D330-4667-B38D-F66DE935166D}" type="datetimeFigureOut">
              <a:rPr lang="es-ES" smtClean="0"/>
              <a:t>02/06/2025</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EDAF6BB4-5494-4D04-B1CD-99C3AB1E2132}"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06747769-D330-4667-B38D-F66DE935166D}" type="datetimeFigureOut">
              <a:rPr lang="es-ES" smtClean="0"/>
              <a:t>02/06/2025</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EDAF6BB4-5494-4D04-B1CD-99C3AB1E2132}"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6747769-D330-4667-B38D-F66DE935166D}" type="datetimeFigureOut">
              <a:rPr lang="es-ES" smtClean="0"/>
              <a:t>02/06/2025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DAF6BB4-5494-4D04-B1CD-99C3AB1E2132}"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06747769-D330-4667-B38D-F66DE935166D}" type="datetimeFigureOut">
              <a:rPr lang="es-ES" smtClean="0"/>
              <a:t>02/06/2025</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EDAF6BB4-5494-4D04-B1CD-99C3AB1E2132}"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06747769-D330-4667-B38D-F66DE935166D}" type="datetimeFigureOut">
              <a:rPr lang="es-ES" smtClean="0"/>
              <a:t>02/06/2025</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EDAF6BB4-5494-4D04-B1CD-99C3AB1E2132}"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06747769-D330-4667-B38D-F66DE935166D}" type="datetimeFigureOut">
              <a:rPr lang="es-ES" smtClean="0"/>
              <a:t>02/06/2025</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EDAF6BB4-5494-4D04-B1CD-99C3AB1E2132}"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6747769-D330-4667-B38D-F66DE935166D}" type="datetimeFigureOut">
              <a:rPr lang="es-ES" smtClean="0"/>
              <a:t>02/06/2025</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DAF6BB4-5494-4D04-B1CD-99C3AB1E2132}"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901576" y="4149080"/>
            <a:ext cx="7702872" cy="2308324"/>
          </a:xfrm>
          <a:prstGeom prst="rect">
            <a:avLst/>
          </a:prstGeom>
          <a:noFill/>
        </p:spPr>
        <p:txBody>
          <a:bodyPr wrap="square" rtlCol="0">
            <a:spAutoFit/>
            <a:scene3d>
              <a:camera prst="orthographicFront"/>
              <a:lightRig rig="balanced" dir="t">
                <a:rot lat="0" lon="0" rev="2100000"/>
              </a:lightRig>
            </a:scene3d>
            <a:sp3d extrusionH="57150" prstMaterial="metal">
              <a:bevelT w="38100" h="25400"/>
              <a:contourClr>
                <a:schemeClr val="bg2"/>
              </a:contourClr>
            </a:sp3d>
          </a:bodyPr>
          <a:lstStyle/>
          <a:p>
            <a:pPr algn="ctr"/>
            <a:endParaRPr lang="es-ES" sz="2000" b="1" dirty="0">
              <a:ln w="50800"/>
              <a:solidFill>
                <a:schemeClr val="accent6">
                  <a:lumMod val="40000"/>
                  <a:lumOff val="60000"/>
                </a:schemeClr>
              </a:solidFill>
            </a:endParaRPr>
          </a:p>
          <a:p>
            <a:pPr algn="ctr"/>
            <a:endParaRPr lang="es-ES" sz="2000" b="1" dirty="0">
              <a:ln w="50800"/>
              <a:solidFill>
                <a:schemeClr val="accent6">
                  <a:lumMod val="40000"/>
                  <a:lumOff val="60000"/>
                </a:schemeClr>
              </a:solidFill>
            </a:endParaRPr>
          </a:p>
          <a:p>
            <a:pPr algn="ctr"/>
            <a:endParaRPr lang="es-ES" sz="2000" b="1" dirty="0">
              <a:ln w="50800"/>
              <a:solidFill>
                <a:schemeClr val="bg1"/>
              </a:solidFill>
            </a:endParaRPr>
          </a:p>
          <a:p>
            <a:pPr algn="ctr"/>
            <a:endParaRPr lang="es-ES" sz="2000" b="1" dirty="0">
              <a:ln w="50800"/>
              <a:solidFill>
                <a:schemeClr val="bg1"/>
              </a:solidFill>
            </a:endParaRPr>
          </a:p>
          <a:p>
            <a:pPr algn="ctr"/>
            <a:r>
              <a:rPr lang="es-ES" sz="2000" b="1" dirty="0">
                <a:ln w="50800"/>
                <a:solidFill>
                  <a:schemeClr val="bg1"/>
                </a:solidFill>
              </a:rPr>
              <a:t>Profesor: Dr. Byron Boada Mg.</a:t>
            </a:r>
          </a:p>
          <a:p>
            <a:pPr algn="ctr"/>
            <a:endParaRPr lang="es-ES" sz="2400" b="1" dirty="0">
              <a:ln w="50800"/>
              <a:solidFill>
                <a:schemeClr val="bg1"/>
              </a:solidFill>
            </a:endParaRPr>
          </a:p>
          <a:p>
            <a:pPr algn="r"/>
            <a:r>
              <a:rPr lang="es-ES" sz="2000" b="1" dirty="0">
                <a:ln w="50800"/>
                <a:solidFill>
                  <a:schemeClr val="bg1"/>
                </a:solidFill>
              </a:rPr>
              <a:t>02 de junio del 2025</a:t>
            </a:r>
          </a:p>
        </p:txBody>
      </p:sp>
      <p:sp>
        <p:nvSpPr>
          <p:cNvPr id="3" name="2 Subtítulo"/>
          <p:cNvSpPr>
            <a:spLocks noGrp="1"/>
          </p:cNvSpPr>
          <p:nvPr>
            <p:ph type="subTitle" idx="1"/>
          </p:nvPr>
        </p:nvSpPr>
        <p:spPr>
          <a:xfrm>
            <a:off x="487046" y="548680"/>
            <a:ext cx="8117402" cy="4680520"/>
          </a:xfrm>
        </p:spPr>
        <p:txBody>
          <a:bodyPr>
            <a:normAutofit/>
          </a:bodyPr>
          <a:lstStyle/>
          <a:p>
            <a:pPr indent="180340" algn="ctr">
              <a:lnSpc>
                <a:spcPct val="150000"/>
              </a:lnSpc>
              <a:spcAft>
                <a:spcPts val="0"/>
              </a:spcAft>
            </a:pPr>
            <a:r>
              <a:rPr lang="es-ES" sz="4000" b="1" dirty="0">
                <a:solidFill>
                  <a:schemeClr val="tx1"/>
                </a:solidFill>
                <a:highlight>
                  <a:srgbClr val="008080"/>
                </a:highlight>
                <a:latin typeface="Arial" pitchFamily="34" charset="0"/>
                <a:ea typeface="Times New Roman" panose="02020603050405020304" pitchFamily="18" charset="0"/>
                <a:cs typeface="Arial" pitchFamily="34" charset="0"/>
              </a:rPr>
              <a:t>UNACH </a:t>
            </a:r>
          </a:p>
          <a:p>
            <a:pPr indent="180340" algn="ctr">
              <a:lnSpc>
                <a:spcPct val="150000"/>
              </a:lnSpc>
              <a:spcAft>
                <a:spcPts val="0"/>
              </a:spcAft>
            </a:pPr>
            <a:r>
              <a:rPr lang="es-ES" sz="3600" b="1" dirty="0">
                <a:solidFill>
                  <a:schemeClr val="accent1">
                    <a:lumMod val="20000"/>
                    <a:lumOff val="80000"/>
                  </a:schemeClr>
                </a:solidFill>
                <a:highlight>
                  <a:srgbClr val="008080"/>
                </a:highlight>
                <a:latin typeface="Arial" pitchFamily="34" charset="0"/>
                <a:ea typeface="Times New Roman" panose="02020603050405020304" pitchFamily="18" charset="0"/>
                <a:cs typeface="Arial" pitchFamily="34" charset="0"/>
              </a:rPr>
              <a:t>CARRERA DE PSICOLOGÍA CLÍNICA</a:t>
            </a:r>
          </a:p>
          <a:p>
            <a:pPr indent="180340" algn="ctr">
              <a:lnSpc>
                <a:spcPct val="150000"/>
              </a:lnSpc>
              <a:spcAft>
                <a:spcPts val="0"/>
              </a:spcAft>
            </a:pPr>
            <a:r>
              <a:rPr lang="es-ES" sz="3200" b="1" dirty="0">
                <a:solidFill>
                  <a:schemeClr val="tx1"/>
                </a:solidFill>
                <a:highlight>
                  <a:srgbClr val="800000"/>
                </a:highlight>
                <a:latin typeface="Arial" pitchFamily="34" charset="0"/>
                <a:ea typeface="Times New Roman" panose="02020603050405020304" pitchFamily="18" charset="0"/>
                <a:cs typeface="Arial" pitchFamily="34" charset="0"/>
              </a:rPr>
              <a:t>PSICOLOGÍA SOCIAL</a:t>
            </a:r>
          </a:p>
          <a:p>
            <a:pPr indent="180340" algn="ctr">
              <a:lnSpc>
                <a:spcPct val="150000"/>
              </a:lnSpc>
              <a:spcAft>
                <a:spcPts val="0"/>
              </a:spcAft>
            </a:pPr>
            <a:r>
              <a:rPr lang="es-ES" sz="3200" b="1" dirty="0">
                <a:solidFill>
                  <a:schemeClr val="tx1"/>
                </a:solidFill>
                <a:highlight>
                  <a:srgbClr val="800000"/>
                </a:highlight>
                <a:latin typeface="Arial" pitchFamily="34" charset="0"/>
                <a:ea typeface="Times New Roman" panose="02020603050405020304" pitchFamily="18" charset="0"/>
                <a:cs typeface="Arial" pitchFamily="34" charset="0"/>
              </a:rPr>
              <a:t>3er. Semestre B</a:t>
            </a:r>
          </a:p>
        </p:txBody>
      </p:sp>
    </p:spTree>
    <p:extLst>
      <p:ext uri="{BB962C8B-B14F-4D97-AF65-F5344CB8AC3E}">
        <p14:creationId xmlns:p14="http://schemas.microsoft.com/office/powerpoint/2010/main" val="2025614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77295" y="187489"/>
            <a:ext cx="8189410" cy="6481871"/>
          </a:xfrm>
        </p:spPr>
        <p:txBody>
          <a:bodyPr>
            <a:normAutofit lnSpcReduction="10000"/>
          </a:bodyPr>
          <a:lstStyle/>
          <a:p>
            <a:pPr algn="ctr"/>
            <a:r>
              <a:rPr lang="es-ES" sz="3200" b="1" dirty="0">
                <a:solidFill>
                  <a:schemeClr val="tx1"/>
                </a:solidFill>
                <a:effectLst>
                  <a:outerShdw blurRad="38100" dist="38100" dir="2700000" algn="tl">
                    <a:srgbClr val="000000">
                      <a:alpha val="43137"/>
                    </a:srgbClr>
                  </a:outerShdw>
                </a:effectLst>
                <a:highlight>
                  <a:srgbClr val="008080"/>
                </a:highlight>
              </a:rPr>
              <a:t>PREJUICIO RACIAL</a:t>
            </a:r>
          </a:p>
          <a:p>
            <a:endParaRPr lang="es-ES" sz="3600" b="1" dirty="0">
              <a:solidFill>
                <a:schemeClr val="tx1"/>
              </a:solidFill>
              <a:highlight>
                <a:srgbClr val="808000"/>
              </a:highlight>
            </a:endParaRPr>
          </a:p>
          <a:p>
            <a:pPr algn="just"/>
            <a:r>
              <a:rPr lang="es-ES" b="1" dirty="0">
                <a:solidFill>
                  <a:srgbClr val="FFFF00"/>
                </a:solidFill>
                <a:effectLst>
                  <a:outerShdw blurRad="38100" dist="38100" dir="2700000" algn="tl">
                    <a:srgbClr val="000000">
                      <a:alpha val="43137"/>
                    </a:srgbClr>
                  </a:outerShdw>
                </a:effectLst>
              </a:rPr>
              <a:t>En un contexto mundial, cada raza es una minoría. Por ejemplo, los blancos no hispanos representan una quinta parte de la población del mundo y representarán apenas una octava parte antes de que pase otro medio siglo. Gracias a la movilidad y la migración a lo largo de los últimos dos siglos, en la actualidad las razas del mundo se entremezclan en relaciones que a veces son hostiles y otras, cordiales.</a:t>
            </a:r>
          </a:p>
          <a:p>
            <a:endParaRPr lang="es-ES" b="1" dirty="0">
              <a:effectLst>
                <a:outerShdw blurRad="38100" dist="38100" dir="2700000" algn="tl">
                  <a:srgbClr val="000000">
                    <a:alpha val="43137"/>
                  </a:srgbClr>
                </a:outerShdw>
              </a:effectLst>
              <a:highlight>
                <a:srgbClr val="800000"/>
              </a:highlight>
            </a:endParaRPr>
          </a:p>
          <a:p>
            <a:r>
              <a:rPr lang="es-ES" sz="2400" b="1" dirty="0">
                <a:solidFill>
                  <a:schemeClr val="tx1"/>
                </a:solidFill>
                <a:effectLst>
                  <a:outerShdw blurRad="38100" dist="38100" dir="2700000" algn="tl">
                    <a:srgbClr val="000000">
                      <a:alpha val="43137"/>
                    </a:srgbClr>
                  </a:outerShdw>
                </a:effectLst>
                <a:highlight>
                  <a:srgbClr val="008080"/>
                </a:highlight>
              </a:rPr>
              <a:t>(Myers, 2019, p. 261).</a:t>
            </a:r>
          </a:p>
        </p:txBody>
      </p:sp>
    </p:spTree>
    <p:extLst>
      <p:ext uri="{BB962C8B-B14F-4D97-AF65-F5344CB8AC3E}">
        <p14:creationId xmlns:p14="http://schemas.microsoft.com/office/powerpoint/2010/main" val="2237550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77295" y="187489"/>
            <a:ext cx="8189410" cy="6481871"/>
          </a:xfrm>
        </p:spPr>
        <p:txBody>
          <a:bodyPr>
            <a:normAutofit lnSpcReduction="10000"/>
          </a:bodyPr>
          <a:lstStyle/>
          <a:p>
            <a:pPr algn="ctr"/>
            <a:r>
              <a:rPr lang="es-ES" sz="3200" b="1" dirty="0">
                <a:solidFill>
                  <a:schemeClr val="tx1"/>
                </a:solidFill>
                <a:effectLst>
                  <a:outerShdw blurRad="38100" dist="38100" dir="2700000" algn="tl">
                    <a:srgbClr val="000000">
                      <a:alpha val="43137"/>
                    </a:srgbClr>
                  </a:outerShdw>
                </a:effectLst>
                <a:highlight>
                  <a:srgbClr val="008080"/>
                </a:highlight>
              </a:rPr>
              <a:t>CONFORMIDAD</a:t>
            </a:r>
          </a:p>
          <a:p>
            <a:pPr algn="just"/>
            <a:r>
              <a:rPr lang="es-ES" sz="2900" b="1" dirty="0">
                <a:solidFill>
                  <a:srgbClr val="CCFFCC"/>
                </a:solidFill>
                <a:effectLst>
                  <a:outerShdw blurRad="38100" dist="38100" dir="2700000" algn="tl">
                    <a:srgbClr val="000000">
                      <a:alpha val="43137"/>
                    </a:srgbClr>
                  </a:outerShdw>
                </a:effectLst>
              </a:rPr>
              <a:t>Una vez establecido, el prejuicio se verá mantenido sobre todo por inercia. Si el prejuicio es aceptado desde el punto de vista social, las personas seguirán la ley del menor esfuerzo y se conformarán con la moda. No actuarán tanto por una necesidad de odiar como por la necesidad de que se les quiera y acepte. Así, es más probable que las personas favorezcan (o se opongan) a la discriminación después de escuchar que alguien más lo hace, y apoyen menos a las mujeres después de escuchar bromas sexistas (Ford et al., 2008; </a:t>
            </a:r>
            <a:r>
              <a:rPr lang="es-ES" sz="2900" b="1" dirty="0" err="1">
                <a:solidFill>
                  <a:srgbClr val="CCFFCC"/>
                </a:solidFill>
                <a:effectLst>
                  <a:outerShdw blurRad="38100" dist="38100" dir="2700000" algn="tl">
                    <a:srgbClr val="000000">
                      <a:alpha val="43137"/>
                    </a:srgbClr>
                  </a:outerShdw>
                </a:effectLst>
              </a:rPr>
              <a:t>Zitek</a:t>
            </a:r>
            <a:r>
              <a:rPr lang="es-ES" sz="2900" b="1" dirty="0">
                <a:solidFill>
                  <a:srgbClr val="CCFFCC"/>
                </a:solidFill>
                <a:effectLst>
                  <a:outerShdw blurRad="38100" dist="38100" dir="2700000" algn="tl">
                    <a:srgbClr val="000000">
                      <a:alpha val="43137"/>
                    </a:srgbClr>
                  </a:outerShdw>
                </a:effectLst>
              </a:rPr>
              <a:t> y </a:t>
            </a:r>
            <a:r>
              <a:rPr lang="es-ES" sz="2900" b="1" dirty="0" err="1">
                <a:solidFill>
                  <a:srgbClr val="CCFFCC"/>
                </a:solidFill>
                <a:effectLst>
                  <a:outerShdw blurRad="38100" dist="38100" dir="2700000" algn="tl">
                    <a:srgbClr val="000000">
                      <a:alpha val="43137"/>
                    </a:srgbClr>
                  </a:outerShdw>
                </a:effectLst>
              </a:rPr>
              <a:t>Hebl</a:t>
            </a:r>
            <a:r>
              <a:rPr lang="es-ES" sz="2900" b="1" dirty="0">
                <a:solidFill>
                  <a:srgbClr val="CCFFCC"/>
                </a:solidFill>
                <a:effectLst>
                  <a:outerShdw blurRad="38100" dist="38100" dir="2700000" algn="tl">
                    <a:srgbClr val="000000">
                      <a:alpha val="43137"/>
                    </a:srgbClr>
                  </a:outerShdw>
                </a:effectLst>
              </a:rPr>
              <a:t>, 2007).</a:t>
            </a:r>
            <a:endParaRPr lang="es-ES" sz="2900" b="1" dirty="0">
              <a:solidFill>
                <a:srgbClr val="CCFFCC"/>
              </a:solidFill>
              <a:effectLst>
                <a:outerShdw blurRad="38100" dist="38100" dir="2700000" algn="tl">
                  <a:srgbClr val="000000">
                    <a:alpha val="43137"/>
                  </a:srgbClr>
                </a:outerShdw>
              </a:effectLst>
              <a:highlight>
                <a:srgbClr val="800000"/>
              </a:highlight>
            </a:endParaRPr>
          </a:p>
          <a:p>
            <a:r>
              <a:rPr lang="es-ES" sz="2200" b="1" dirty="0">
                <a:solidFill>
                  <a:schemeClr val="tx1"/>
                </a:solidFill>
                <a:effectLst>
                  <a:outerShdw blurRad="38100" dist="38100" dir="2700000" algn="tl">
                    <a:srgbClr val="000000">
                      <a:alpha val="43137"/>
                    </a:srgbClr>
                  </a:outerShdw>
                </a:effectLst>
                <a:highlight>
                  <a:srgbClr val="008080"/>
                </a:highlight>
              </a:rPr>
              <a:t>(Myers, 2019, p. 273).</a:t>
            </a:r>
          </a:p>
        </p:txBody>
      </p:sp>
    </p:spTree>
    <p:extLst>
      <p:ext uri="{BB962C8B-B14F-4D97-AF65-F5344CB8AC3E}">
        <p14:creationId xmlns:p14="http://schemas.microsoft.com/office/powerpoint/2010/main" val="4183494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paisajes"/>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11229" y="0"/>
            <a:ext cx="9144000" cy="6825953"/>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4355976" y="404664"/>
            <a:ext cx="4464496" cy="3754874"/>
          </a:xfrm>
          <a:prstGeom prst="rect">
            <a:avLst/>
          </a:prstGeom>
          <a:noFill/>
        </p:spPr>
        <p:txBody>
          <a:bodyPr wrap="square" rtlCol="0">
            <a:spAutoFit/>
          </a:bodyPr>
          <a:lstStyle/>
          <a:p>
            <a:pPr algn="just"/>
            <a:r>
              <a:rPr lang="es-ES" sz="2400" b="1" dirty="0"/>
              <a:t>El </a:t>
            </a:r>
            <a:r>
              <a:rPr lang="es-ES" sz="2400" b="1" dirty="0">
                <a:highlight>
                  <a:srgbClr val="008080"/>
                </a:highlight>
              </a:rPr>
              <a:t>PSICÓLOGO CLÍNICO PSICOTERAPEUTA </a:t>
            </a:r>
            <a:r>
              <a:rPr lang="es-ES" sz="2400" b="1" dirty="0"/>
              <a:t>tiene la obligación MORAL y ÉTICA de reflejarse primero como un buen Ser Humano; será lo contrario porque se ha contaminado del virus sociopático de la inmoralidad y la antiética.  </a:t>
            </a:r>
            <a:r>
              <a:rPr lang="es-ES" sz="2200" b="1" dirty="0"/>
              <a:t>(Byron Boada).</a:t>
            </a:r>
          </a:p>
        </p:txBody>
      </p:sp>
    </p:spTree>
    <p:extLst>
      <p:ext uri="{BB962C8B-B14F-4D97-AF65-F5344CB8AC3E}">
        <p14:creationId xmlns:p14="http://schemas.microsoft.com/office/powerpoint/2010/main" val="3434784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23528" y="404664"/>
            <a:ext cx="8352928" cy="6120680"/>
          </a:xfrm>
        </p:spPr>
        <p:txBody>
          <a:bodyPr>
            <a:normAutofit fontScale="70000" lnSpcReduction="20000"/>
          </a:bodyPr>
          <a:lstStyle/>
          <a:p>
            <a:pPr algn="ctr"/>
            <a:r>
              <a:rPr lang="es-ES" sz="4100" b="1" dirty="0">
                <a:solidFill>
                  <a:schemeClr val="tx1"/>
                </a:solidFill>
                <a:effectLst>
                  <a:outerShdw blurRad="38100" dist="38100" dir="2700000" algn="tl">
                    <a:srgbClr val="000000">
                      <a:alpha val="43137"/>
                    </a:srgbClr>
                  </a:outerShdw>
                </a:effectLst>
                <a:highlight>
                  <a:srgbClr val="008080"/>
                </a:highlight>
              </a:rPr>
              <a:t>PREJUICIO</a:t>
            </a:r>
          </a:p>
          <a:p>
            <a:pPr algn="ctr"/>
            <a:endParaRPr lang="es-ES" sz="3600" b="1" dirty="0">
              <a:solidFill>
                <a:schemeClr val="tx1"/>
              </a:solidFill>
              <a:highlight>
                <a:srgbClr val="808000"/>
              </a:highlight>
            </a:endParaRPr>
          </a:p>
          <a:p>
            <a:pPr algn="just"/>
            <a:r>
              <a:rPr lang="es-ES" sz="3600" b="1" dirty="0">
                <a:solidFill>
                  <a:schemeClr val="tx1"/>
                </a:solidFill>
                <a:highlight>
                  <a:srgbClr val="FF0000"/>
                </a:highlight>
              </a:rPr>
              <a:t>Definición:</a:t>
            </a:r>
          </a:p>
          <a:p>
            <a:pPr algn="just">
              <a:lnSpc>
                <a:spcPct val="150000"/>
              </a:lnSpc>
            </a:pPr>
            <a:r>
              <a:rPr lang="es-ES" sz="3400" b="1" dirty="0">
                <a:solidFill>
                  <a:schemeClr val="tx1"/>
                </a:solidFill>
                <a:effectLst>
                  <a:outerShdw blurRad="38100" dist="38100" dir="2700000" algn="tl">
                    <a:srgbClr val="000000">
                      <a:alpha val="43137"/>
                    </a:srgbClr>
                  </a:outerShdw>
                </a:effectLst>
              </a:rPr>
              <a:t>1. Actitud negativa hacia otra persona o grupo formada previamente a cualquier experiencia con esa persona o grupo. Los prejuicios comprenden un componente afectivo (emociones que van del nerviosismo leve al odio), un componente cognitivo (premisas y creencias sobre los grupos, que incluyen ESTEREOTIPOS) y un componente conductual (comportamientos negativos, que incluyen DISCRIMINACIÓN y violencia).</a:t>
            </a:r>
          </a:p>
          <a:p>
            <a:pPr>
              <a:lnSpc>
                <a:spcPct val="150000"/>
              </a:lnSpc>
            </a:pPr>
            <a:r>
              <a:rPr lang="es-ES" sz="3200" b="1" i="1" dirty="0">
                <a:solidFill>
                  <a:schemeClr val="tx1"/>
                </a:solidFill>
                <a:effectLst>
                  <a:outerShdw blurRad="38100" dist="38100" dir="2700000" algn="tl">
                    <a:srgbClr val="000000">
                      <a:alpha val="43137"/>
                    </a:srgbClr>
                  </a:outerShdw>
                </a:effectLst>
                <a:highlight>
                  <a:srgbClr val="008080"/>
                </a:highlight>
              </a:rPr>
              <a:t>(APA Diccionario Conciso de Psicología, 2010, p. 385)</a:t>
            </a:r>
            <a:endParaRPr lang="es-ES" sz="2400" b="1" dirty="0">
              <a:solidFill>
                <a:schemeClr val="tx1"/>
              </a:solidFill>
              <a:highlight>
                <a:srgbClr val="808000"/>
              </a:highlight>
            </a:endParaRPr>
          </a:p>
        </p:txBody>
      </p:sp>
      <p:sp>
        <p:nvSpPr>
          <p:cNvPr id="5" name="Flecha: a la derecha 4">
            <a:extLst>
              <a:ext uri="{FF2B5EF4-FFF2-40B4-BE49-F238E27FC236}">
                <a16:creationId xmlns:a16="http://schemas.microsoft.com/office/drawing/2014/main" id="{5E799DB2-C2A2-EFC5-9F9D-FA5B5F8A7AD4}"/>
              </a:ext>
            </a:extLst>
          </p:cNvPr>
          <p:cNvSpPr/>
          <p:nvPr/>
        </p:nvSpPr>
        <p:spPr>
          <a:xfrm>
            <a:off x="2483768" y="332656"/>
            <a:ext cx="432048" cy="484632"/>
          </a:xfrm>
          <a:prstGeom prst="rightArrow">
            <a:avLst/>
          </a:prstGeom>
          <a:solidFill>
            <a:srgbClr val="00B050"/>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321544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51520" y="584684"/>
            <a:ext cx="8568952" cy="6012668"/>
          </a:xfrm>
        </p:spPr>
        <p:txBody>
          <a:bodyPr>
            <a:normAutofit fontScale="70000" lnSpcReduction="20000"/>
          </a:bodyPr>
          <a:lstStyle/>
          <a:p>
            <a:pPr algn="ctr"/>
            <a:r>
              <a:rPr lang="es-ES" sz="4100" b="1" dirty="0">
                <a:solidFill>
                  <a:schemeClr val="tx1"/>
                </a:solidFill>
                <a:effectLst>
                  <a:outerShdw blurRad="38100" dist="38100" dir="2700000" algn="tl">
                    <a:srgbClr val="000000">
                      <a:alpha val="43137"/>
                    </a:srgbClr>
                  </a:outerShdw>
                </a:effectLst>
                <a:highlight>
                  <a:srgbClr val="008080"/>
                </a:highlight>
              </a:rPr>
              <a:t>PREJUICIO</a:t>
            </a:r>
          </a:p>
          <a:p>
            <a:pPr algn="ctr"/>
            <a:endParaRPr lang="es-ES" sz="3600" b="1" dirty="0">
              <a:solidFill>
                <a:schemeClr val="tx1"/>
              </a:solidFill>
              <a:highlight>
                <a:srgbClr val="808000"/>
              </a:highlight>
            </a:endParaRPr>
          </a:p>
          <a:p>
            <a:pPr algn="just"/>
            <a:r>
              <a:rPr lang="es-ES" sz="3600" b="1" dirty="0">
                <a:solidFill>
                  <a:schemeClr val="tx1"/>
                </a:solidFill>
                <a:highlight>
                  <a:srgbClr val="FF0000"/>
                </a:highlight>
              </a:rPr>
              <a:t>Definición:</a:t>
            </a:r>
          </a:p>
          <a:p>
            <a:pPr algn="just">
              <a:lnSpc>
                <a:spcPct val="150000"/>
              </a:lnSpc>
            </a:pPr>
            <a:r>
              <a:rPr lang="es-ES" sz="3700" b="1" dirty="0">
                <a:solidFill>
                  <a:schemeClr val="tx1"/>
                </a:solidFill>
                <a:effectLst>
                  <a:outerShdw blurRad="38100" dist="38100" dir="2700000" algn="tl">
                    <a:srgbClr val="000000">
                      <a:alpha val="43137"/>
                    </a:srgbClr>
                  </a:outerShdw>
                </a:effectLst>
              </a:rPr>
              <a:t>Suelen ser resistentes al cambio pues distorsionan la percepción que el individuo prejuiciado tiene de la información sobre el grupo. El prejuicio basado en los grupos raciales es el RACISMO; el prejuicio basado en el sexo es el SEXISMO. 2. Cualquier actitud o visión preconcebida, sea favorable o desfavorable. </a:t>
            </a:r>
          </a:p>
          <a:p>
            <a:pPr algn="just">
              <a:lnSpc>
                <a:spcPct val="150000"/>
              </a:lnSpc>
            </a:pPr>
            <a:endParaRPr lang="es-ES" sz="3600" b="1" dirty="0">
              <a:solidFill>
                <a:schemeClr val="tx1"/>
              </a:solidFill>
              <a:effectLst>
                <a:outerShdw blurRad="38100" dist="38100" dir="2700000" algn="tl">
                  <a:srgbClr val="000000">
                    <a:alpha val="43137"/>
                  </a:srgbClr>
                </a:outerShdw>
              </a:effectLst>
            </a:endParaRPr>
          </a:p>
          <a:p>
            <a:pPr>
              <a:lnSpc>
                <a:spcPct val="150000"/>
              </a:lnSpc>
            </a:pPr>
            <a:r>
              <a:rPr lang="es-ES" sz="3200" b="1" i="1" dirty="0">
                <a:solidFill>
                  <a:schemeClr val="tx1"/>
                </a:solidFill>
                <a:effectLst>
                  <a:outerShdw blurRad="38100" dist="38100" dir="2700000" algn="tl">
                    <a:srgbClr val="000000">
                      <a:alpha val="43137"/>
                    </a:srgbClr>
                  </a:outerShdw>
                </a:effectLst>
                <a:highlight>
                  <a:srgbClr val="008080"/>
                </a:highlight>
              </a:rPr>
              <a:t>(APA Diccionario Conciso de Psicología, 2010, p. 385)</a:t>
            </a:r>
          </a:p>
        </p:txBody>
      </p:sp>
      <p:sp>
        <p:nvSpPr>
          <p:cNvPr id="5" name="Flecha: a la derecha 4">
            <a:extLst>
              <a:ext uri="{FF2B5EF4-FFF2-40B4-BE49-F238E27FC236}">
                <a16:creationId xmlns:a16="http://schemas.microsoft.com/office/drawing/2014/main" id="{5E799DB2-C2A2-EFC5-9F9D-FA5B5F8A7AD4}"/>
              </a:ext>
            </a:extLst>
          </p:cNvPr>
          <p:cNvSpPr/>
          <p:nvPr/>
        </p:nvSpPr>
        <p:spPr>
          <a:xfrm>
            <a:off x="2339752" y="584684"/>
            <a:ext cx="432048" cy="484632"/>
          </a:xfrm>
          <a:prstGeom prst="rightArrow">
            <a:avLst/>
          </a:prstGeom>
          <a:solidFill>
            <a:srgbClr val="00B050"/>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280464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77295" y="187489"/>
            <a:ext cx="8189410" cy="6481871"/>
          </a:xfrm>
        </p:spPr>
        <p:txBody>
          <a:bodyPr>
            <a:normAutofit lnSpcReduction="10000"/>
          </a:bodyPr>
          <a:lstStyle/>
          <a:p>
            <a:pPr algn="ctr"/>
            <a:endParaRPr lang="es-ES" b="1" dirty="0">
              <a:solidFill>
                <a:schemeClr val="tx1"/>
              </a:solidFill>
              <a:effectLst>
                <a:outerShdw blurRad="38100" dist="38100" dir="2700000" algn="tl">
                  <a:srgbClr val="000000">
                    <a:alpha val="43137"/>
                  </a:srgbClr>
                </a:outerShdw>
              </a:effectLst>
              <a:highlight>
                <a:srgbClr val="808000"/>
              </a:highlight>
            </a:endParaRPr>
          </a:p>
          <a:p>
            <a:pPr algn="ctr"/>
            <a:r>
              <a:rPr lang="es-ES" sz="3200" b="1" dirty="0">
                <a:solidFill>
                  <a:schemeClr val="tx1"/>
                </a:solidFill>
                <a:effectLst>
                  <a:outerShdw blurRad="38100" dist="38100" dir="2700000" algn="tl">
                    <a:srgbClr val="000000">
                      <a:alpha val="43137"/>
                    </a:srgbClr>
                  </a:outerShdw>
                </a:effectLst>
                <a:highlight>
                  <a:srgbClr val="008080"/>
                </a:highlight>
              </a:rPr>
              <a:t>PREJUICIO EXPLÍCITO</a:t>
            </a:r>
          </a:p>
          <a:p>
            <a:pPr algn="ctr"/>
            <a:endParaRPr lang="es-ES" sz="3600" b="1" dirty="0">
              <a:solidFill>
                <a:schemeClr val="tx1"/>
              </a:solidFill>
              <a:highlight>
                <a:srgbClr val="808000"/>
              </a:highlight>
            </a:endParaRPr>
          </a:p>
          <a:p>
            <a:pPr algn="just"/>
            <a:r>
              <a:rPr lang="es-ES" b="1" i="1" dirty="0">
                <a:solidFill>
                  <a:schemeClr val="tx1"/>
                </a:solidFill>
                <a:effectLst>
                  <a:outerShdw blurRad="38100" dist="38100" dir="2700000" algn="tl">
                    <a:srgbClr val="000000">
                      <a:alpha val="43137"/>
                    </a:srgbClr>
                  </a:outerShdw>
                </a:effectLst>
                <a:highlight>
                  <a:srgbClr val="808000"/>
                </a:highlight>
              </a:rPr>
              <a:t>Actitud negativa injusta en contra de un grupo social específico que se sostiene de manera consciente, aunque no se exprese públicamente. Por consiguiente, la persona está al tanto de este tipo de prejuicio y puede reportarlo, por lo general por medio de un cuestionario que pide a los participantes que indiquen si están de acuerdo o en desacuerdo con las afirmaciones presentadas. </a:t>
            </a:r>
          </a:p>
          <a:p>
            <a:pPr algn="just"/>
            <a:endParaRPr lang="es-ES" b="1" i="1" dirty="0">
              <a:solidFill>
                <a:schemeClr val="tx1"/>
              </a:solidFill>
              <a:effectLst>
                <a:outerShdw blurRad="38100" dist="38100" dir="2700000" algn="tl">
                  <a:srgbClr val="000000">
                    <a:alpha val="43137"/>
                  </a:srgbClr>
                </a:outerShdw>
              </a:effectLst>
              <a:highlight>
                <a:srgbClr val="808000"/>
              </a:highlight>
            </a:endParaRPr>
          </a:p>
          <a:p>
            <a:r>
              <a:rPr lang="es-ES" sz="2200" b="1" i="1" dirty="0">
                <a:solidFill>
                  <a:schemeClr val="tx1"/>
                </a:solidFill>
                <a:effectLst>
                  <a:outerShdw blurRad="38100" dist="38100" dir="2700000" algn="tl">
                    <a:srgbClr val="000000">
                      <a:alpha val="43137"/>
                    </a:srgbClr>
                  </a:outerShdw>
                </a:effectLst>
                <a:highlight>
                  <a:srgbClr val="008080"/>
                </a:highlight>
              </a:rPr>
              <a:t>(APA Diccionario Conciso de Psicología, 2010, p. 385)</a:t>
            </a:r>
          </a:p>
          <a:p>
            <a:pPr algn="just"/>
            <a:endParaRPr lang="es-ES" sz="2800" b="1" i="1" dirty="0">
              <a:solidFill>
                <a:schemeClr val="tx1"/>
              </a:solidFill>
              <a:effectLst>
                <a:outerShdw blurRad="38100" dist="38100" dir="2700000" algn="tl">
                  <a:srgbClr val="000000">
                    <a:alpha val="43137"/>
                  </a:srgbClr>
                </a:outerShdw>
              </a:effectLst>
              <a:highlight>
                <a:srgbClr val="808000"/>
              </a:highlight>
            </a:endParaRPr>
          </a:p>
        </p:txBody>
      </p:sp>
    </p:spTree>
    <p:extLst>
      <p:ext uri="{BB962C8B-B14F-4D97-AF65-F5344CB8AC3E}">
        <p14:creationId xmlns:p14="http://schemas.microsoft.com/office/powerpoint/2010/main" val="304535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77295" y="187489"/>
            <a:ext cx="8189410" cy="6481871"/>
          </a:xfrm>
        </p:spPr>
        <p:txBody>
          <a:bodyPr>
            <a:normAutofit/>
          </a:bodyPr>
          <a:lstStyle/>
          <a:p>
            <a:pPr algn="ctr"/>
            <a:endParaRPr lang="es-ES" b="1" dirty="0">
              <a:solidFill>
                <a:schemeClr val="tx1"/>
              </a:solidFill>
              <a:effectLst>
                <a:outerShdw blurRad="38100" dist="38100" dir="2700000" algn="tl">
                  <a:srgbClr val="000000">
                    <a:alpha val="43137"/>
                  </a:srgbClr>
                </a:outerShdw>
              </a:effectLst>
              <a:highlight>
                <a:srgbClr val="808000"/>
              </a:highlight>
            </a:endParaRPr>
          </a:p>
          <a:p>
            <a:pPr algn="ctr"/>
            <a:r>
              <a:rPr lang="es-ES" sz="3200" b="1" dirty="0">
                <a:solidFill>
                  <a:schemeClr val="tx1"/>
                </a:solidFill>
                <a:effectLst>
                  <a:outerShdw blurRad="38100" dist="38100" dir="2700000" algn="tl">
                    <a:srgbClr val="000000">
                      <a:alpha val="43137"/>
                    </a:srgbClr>
                  </a:outerShdw>
                </a:effectLst>
                <a:highlight>
                  <a:srgbClr val="008080"/>
                </a:highlight>
              </a:rPr>
              <a:t>PREJUICIO IMPLÍCITO</a:t>
            </a:r>
          </a:p>
          <a:p>
            <a:pPr algn="ctr"/>
            <a:endParaRPr lang="es-ES" sz="3600" b="1" dirty="0">
              <a:solidFill>
                <a:schemeClr val="tx1"/>
              </a:solidFill>
              <a:highlight>
                <a:srgbClr val="808000"/>
              </a:highlight>
            </a:endParaRPr>
          </a:p>
          <a:p>
            <a:pPr algn="ctr"/>
            <a:endParaRPr lang="es-ES" sz="3600" b="1" dirty="0">
              <a:solidFill>
                <a:schemeClr val="tx1"/>
              </a:solidFill>
              <a:highlight>
                <a:srgbClr val="808000"/>
              </a:highlight>
            </a:endParaRPr>
          </a:p>
          <a:p>
            <a:pPr algn="just"/>
            <a:r>
              <a:rPr lang="es-ES" b="1" i="1" dirty="0">
                <a:solidFill>
                  <a:schemeClr val="tx1"/>
                </a:solidFill>
                <a:effectLst>
                  <a:outerShdw blurRad="38100" dist="38100" dir="2700000" algn="tl">
                    <a:srgbClr val="000000">
                      <a:alpha val="43137"/>
                    </a:srgbClr>
                  </a:outerShdw>
                </a:effectLst>
                <a:highlight>
                  <a:srgbClr val="808000"/>
                </a:highlight>
              </a:rPr>
              <a:t>“Prejuicio en contra de un grupo social específico que no se mantiene conscientemente”.  </a:t>
            </a:r>
          </a:p>
          <a:p>
            <a:pPr algn="just"/>
            <a:endParaRPr lang="es-ES" sz="2800" b="1" i="1" dirty="0">
              <a:solidFill>
                <a:schemeClr val="tx1"/>
              </a:solidFill>
              <a:effectLst>
                <a:outerShdw blurRad="38100" dist="38100" dir="2700000" algn="tl">
                  <a:srgbClr val="000000">
                    <a:alpha val="43137"/>
                  </a:srgbClr>
                </a:outerShdw>
              </a:effectLst>
              <a:highlight>
                <a:srgbClr val="808000"/>
              </a:highlight>
            </a:endParaRPr>
          </a:p>
          <a:p>
            <a:pPr algn="just"/>
            <a:endParaRPr lang="es-ES" sz="2800" b="1" i="1" dirty="0">
              <a:solidFill>
                <a:schemeClr val="tx1"/>
              </a:solidFill>
              <a:effectLst>
                <a:outerShdw blurRad="38100" dist="38100" dir="2700000" algn="tl">
                  <a:srgbClr val="000000">
                    <a:alpha val="43137"/>
                  </a:srgbClr>
                </a:outerShdw>
              </a:effectLst>
              <a:highlight>
                <a:srgbClr val="808000"/>
              </a:highlight>
            </a:endParaRPr>
          </a:p>
          <a:p>
            <a:r>
              <a:rPr lang="es-ES" sz="2200" b="1" i="1" dirty="0">
                <a:solidFill>
                  <a:schemeClr val="tx1"/>
                </a:solidFill>
                <a:effectLst>
                  <a:outerShdw blurRad="38100" dist="38100" dir="2700000" algn="tl">
                    <a:srgbClr val="000000">
                      <a:alpha val="43137"/>
                    </a:srgbClr>
                  </a:outerShdw>
                </a:effectLst>
                <a:highlight>
                  <a:srgbClr val="008080"/>
                </a:highlight>
              </a:rPr>
              <a:t>(APA Diccionario Conciso de Psicología, 2010, p. 385)</a:t>
            </a:r>
          </a:p>
        </p:txBody>
      </p:sp>
    </p:spTree>
    <p:extLst>
      <p:ext uri="{BB962C8B-B14F-4D97-AF65-F5344CB8AC3E}">
        <p14:creationId xmlns:p14="http://schemas.microsoft.com/office/powerpoint/2010/main" val="1262669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77295" y="187489"/>
            <a:ext cx="8189410" cy="6481871"/>
          </a:xfrm>
        </p:spPr>
        <p:txBody>
          <a:bodyPr>
            <a:normAutofit/>
          </a:bodyPr>
          <a:lstStyle/>
          <a:p>
            <a:pPr algn="ctr"/>
            <a:endParaRPr lang="es-ES" b="1" dirty="0">
              <a:solidFill>
                <a:schemeClr val="tx1"/>
              </a:solidFill>
              <a:effectLst>
                <a:outerShdw blurRad="38100" dist="38100" dir="2700000" algn="tl">
                  <a:srgbClr val="000000">
                    <a:alpha val="43137"/>
                  </a:srgbClr>
                </a:outerShdw>
              </a:effectLst>
              <a:highlight>
                <a:srgbClr val="808000"/>
              </a:highlight>
            </a:endParaRPr>
          </a:p>
          <a:p>
            <a:pPr algn="ctr"/>
            <a:r>
              <a:rPr lang="es-ES" sz="3200" b="1" dirty="0">
                <a:solidFill>
                  <a:schemeClr val="tx1"/>
                </a:solidFill>
                <a:effectLst>
                  <a:outerShdw blurRad="38100" dist="38100" dir="2700000" algn="tl">
                    <a:srgbClr val="000000">
                      <a:alpha val="43137"/>
                    </a:srgbClr>
                  </a:outerShdw>
                </a:effectLst>
                <a:highlight>
                  <a:srgbClr val="008080"/>
                </a:highlight>
              </a:rPr>
              <a:t>FUENTES EMOCIONALES DEL PREJUICIO</a:t>
            </a:r>
          </a:p>
          <a:p>
            <a:pPr algn="ctr"/>
            <a:endParaRPr lang="es-ES" sz="3600" b="1" dirty="0">
              <a:solidFill>
                <a:schemeClr val="tx1"/>
              </a:solidFill>
              <a:highlight>
                <a:srgbClr val="808000"/>
              </a:highlight>
            </a:endParaRPr>
          </a:p>
          <a:p>
            <a:pPr algn="just"/>
            <a:r>
              <a:rPr lang="es-ES" b="1" i="1" dirty="0">
                <a:solidFill>
                  <a:schemeClr val="tx1"/>
                </a:solidFill>
                <a:effectLst>
                  <a:outerShdw blurRad="38100" dist="38100" dir="2700000" algn="tl">
                    <a:srgbClr val="000000">
                      <a:alpha val="43137"/>
                    </a:srgbClr>
                  </a:outerShdw>
                </a:effectLst>
                <a:highlight>
                  <a:srgbClr val="808000"/>
                </a:highlight>
              </a:rPr>
              <a:t>Aunque el prejuicio es alimentado por las situaciones sociales, los factores emocionales a menudo agregan combustible al fuego: la frustración y la agresión pueden fomentar el prejuicio, al igual que pueden hacerlo los factores de personalidad como las necesidades de estatus o las tendencias autoritarias.  </a:t>
            </a:r>
          </a:p>
          <a:p>
            <a:pPr algn="just"/>
            <a:endParaRPr lang="es-ES" sz="2800" b="1" i="1" dirty="0">
              <a:solidFill>
                <a:schemeClr val="tx1"/>
              </a:solidFill>
              <a:effectLst>
                <a:outerShdw blurRad="38100" dist="38100" dir="2700000" algn="tl">
                  <a:srgbClr val="000000">
                    <a:alpha val="43137"/>
                  </a:srgbClr>
                </a:outerShdw>
              </a:effectLst>
              <a:highlight>
                <a:srgbClr val="808000"/>
              </a:highlight>
            </a:endParaRPr>
          </a:p>
          <a:p>
            <a:r>
              <a:rPr lang="es-ES" sz="2200" b="1" i="1" dirty="0">
                <a:solidFill>
                  <a:schemeClr val="tx1"/>
                </a:solidFill>
                <a:effectLst>
                  <a:outerShdw blurRad="38100" dist="38100" dir="2700000" algn="tl">
                    <a:srgbClr val="000000">
                      <a:alpha val="43137"/>
                    </a:srgbClr>
                  </a:outerShdw>
                </a:effectLst>
                <a:highlight>
                  <a:srgbClr val="008080"/>
                </a:highlight>
              </a:rPr>
              <a:t>(Myers, 1995, p. 364)</a:t>
            </a:r>
          </a:p>
        </p:txBody>
      </p:sp>
    </p:spTree>
    <p:extLst>
      <p:ext uri="{BB962C8B-B14F-4D97-AF65-F5344CB8AC3E}">
        <p14:creationId xmlns:p14="http://schemas.microsoft.com/office/powerpoint/2010/main" val="240425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77295" y="187489"/>
            <a:ext cx="8189410" cy="6481871"/>
          </a:xfrm>
        </p:spPr>
        <p:txBody>
          <a:bodyPr>
            <a:normAutofit/>
          </a:bodyPr>
          <a:lstStyle/>
          <a:p>
            <a:pPr algn="ctr"/>
            <a:endParaRPr lang="es-ES" b="1" dirty="0">
              <a:solidFill>
                <a:schemeClr val="tx1"/>
              </a:solidFill>
              <a:effectLst>
                <a:outerShdw blurRad="38100" dist="38100" dir="2700000" algn="tl">
                  <a:srgbClr val="000000">
                    <a:alpha val="43137"/>
                  </a:srgbClr>
                </a:outerShdw>
              </a:effectLst>
              <a:highlight>
                <a:srgbClr val="808000"/>
              </a:highlight>
            </a:endParaRPr>
          </a:p>
          <a:p>
            <a:pPr algn="ctr"/>
            <a:r>
              <a:rPr lang="es-ES" sz="3200" b="1" dirty="0">
                <a:solidFill>
                  <a:schemeClr val="tx1"/>
                </a:solidFill>
                <a:effectLst>
                  <a:outerShdw blurRad="38100" dist="38100" dir="2700000" algn="tl">
                    <a:srgbClr val="000000">
                      <a:alpha val="43137"/>
                    </a:srgbClr>
                  </a:outerShdw>
                </a:effectLst>
                <a:highlight>
                  <a:srgbClr val="008080"/>
                </a:highlight>
              </a:rPr>
              <a:t>FUENTES EMOCIONALES DEL PREJUICIO</a:t>
            </a:r>
          </a:p>
          <a:p>
            <a:pPr algn="ctr"/>
            <a:endParaRPr lang="es-ES" sz="3600" b="1" dirty="0">
              <a:solidFill>
                <a:schemeClr val="tx1"/>
              </a:solidFill>
              <a:highlight>
                <a:srgbClr val="808000"/>
              </a:highlight>
            </a:endParaRPr>
          </a:p>
          <a:p>
            <a:pPr algn="ctr"/>
            <a:endParaRPr lang="es-ES" sz="3600" b="1" dirty="0">
              <a:solidFill>
                <a:schemeClr val="tx1"/>
              </a:solidFill>
              <a:highlight>
                <a:srgbClr val="808000"/>
              </a:highlight>
            </a:endParaRPr>
          </a:p>
          <a:p>
            <a:pPr algn="just"/>
            <a:r>
              <a:rPr lang="es-ES" b="1" i="1" dirty="0">
                <a:solidFill>
                  <a:schemeClr val="tx1"/>
                </a:solidFill>
                <a:effectLst>
                  <a:outerShdw blurRad="38100" dist="38100" dir="2700000" algn="tl">
                    <a:srgbClr val="000000">
                      <a:alpha val="43137"/>
                    </a:srgbClr>
                  </a:outerShdw>
                </a:effectLst>
                <a:highlight>
                  <a:srgbClr val="808000"/>
                </a:highlight>
              </a:rPr>
              <a:t>Adolfo Hitler, una personalidad autoritaria extrema, fue educado en un hogar autoritario y , según dijo su hermana, se le daba “su debida medida de palizas” todos los días (Miller, 1990).</a:t>
            </a:r>
          </a:p>
          <a:p>
            <a:pPr algn="just"/>
            <a:endParaRPr lang="es-ES" sz="2800" b="1" i="1" dirty="0">
              <a:solidFill>
                <a:schemeClr val="tx1"/>
              </a:solidFill>
              <a:effectLst>
                <a:outerShdw blurRad="38100" dist="38100" dir="2700000" algn="tl">
                  <a:srgbClr val="000000">
                    <a:alpha val="43137"/>
                  </a:srgbClr>
                </a:outerShdw>
              </a:effectLst>
              <a:highlight>
                <a:srgbClr val="808000"/>
              </a:highlight>
            </a:endParaRPr>
          </a:p>
          <a:p>
            <a:r>
              <a:rPr lang="es-ES" sz="2200" b="1" i="1" dirty="0">
                <a:solidFill>
                  <a:schemeClr val="tx1"/>
                </a:solidFill>
                <a:effectLst>
                  <a:outerShdw blurRad="38100" dist="38100" dir="2700000" algn="tl">
                    <a:srgbClr val="000000">
                      <a:alpha val="43137"/>
                    </a:srgbClr>
                  </a:outerShdw>
                </a:effectLst>
                <a:highlight>
                  <a:srgbClr val="008080"/>
                </a:highlight>
              </a:rPr>
              <a:t>(Myers, 1995, p. 368)</a:t>
            </a:r>
          </a:p>
        </p:txBody>
      </p:sp>
    </p:spTree>
    <p:extLst>
      <p:ext uri="{BB962C8B-B14F-4D97-AF65-F5344CB8AC3E}">
        <p14:creationId xmlns:p14="http://schemas.microsoft.com/office/powerpoint/2010/main" val="543084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77295" y="187489"/>
            <a:ext cx="8189410" cy="6481871"/>
          </a:xfrm>
        </p:spPr>
        <p:txBody>
          <a:bodyPr>
            <a:normAutofit fontScale="92500" lnSpcReduction="10000"/>
          </a:bodyPr>
          <a:lstStyle/>
          <a:p>
            <a:pPr algn="ctr"/>
            <a:endParaRPr lang="es-ES" b="1" dirty="0">
              <a:solidFill>
                <a:schemeClr val="tx1"/>
              </a:solidFill>
              <a:effectLst>
                <a:outerShdw blurRad="38100" dist="38100" dir="2700000" algn="tl">
                  <a:srgbClr val="000000">
                    <a:alpha val="43137"/>
                  </a:srgbClr>
                </a:outerShdw>
              </a:effectLst>
              <a:highlight>
                <a:srgbClr val="808000"/>
              </a:highlight>
            </a:endParaRPr>
          </a:p>
          <a:p>
            <a:pPr algn="ctr"/>
            <a:r>
              <a:rPr lang="es-ES" sz="3200" b="1" dirty="0">
                <a:solidFill>
                  <a:schemeClr val="tx1"/>
                </a:solidFill>
                <a:effectLst>
                  <a:outerShdw blurRad="38100" dist="38100" dir="2700000" algn="tl">
                    <a:srgbClr val="000000">
                      <a:alpha val="43137"/>
                    </a:srgbClr>
                  </a:outerShdw>
                </a:effectLst>
                <a:highlight>
                  <a:srgbClr val="008080"/>
                </a:highlight>
              </a:rPr>
              <a:t>PREJUICIO - DEFINICIÓN</a:t>
            </a:r>
          </a:p>
          <a:p>
            <a:endParaRPr lang="es-ES" sz="3600" b="1" dirty="0">
              <a:solidFill>
                <a:schemeClr val="tx1"/>
              </a:solidFill>
              <a:highlight>
                <a:srgbClr val="808000"/>
              </a:highlight>
            </a:endParaRPr>
          </a:p>
          <a:p>
            <a:pPr algn="just"/>
            <a:r>
              <a:rPr lang="es-ES" b="1" dirty="0">
                <a:effectLst>
                  <a:outerShdw blurRad="38100" dist="38100" dir="2700000" algn="tl">
                    <a:srgbClr val="000000">
                      <a:alpha val="43137"/>
                    </a:srgbClr>
                  </a:outerShdw>
                </a:effectLst>
                <a:highlight>
                  <a:srgbClr val="800000"/>
                </a:highlight>
              </a:rPr>
              <a:t>Myers (2019): </a:t>
            </a:r>
          </a:p>
          <a:p>
            <a:pPr algn="just"/>
            <a:r>
              <a:rPr lang="es-ES" b="1" dirty="0">
                <a:effectLst>
                  <a:outerShdw blurRad="38100" dist="38100" dir="2700000" algn="tl">
                    <a:srgbClr val="000000">
                      <a:alpha val="43137"/>
                    </a:srgbClr>
                  </a:outerShdw>
                </a:effectLst>
                <a:highlight>
                  <a:srgbClr val="800000"/>
                </a:highlight>
              </a:rPr>
              <a:t>El prejuicio es una actitud: una combinación de sentimientos, inclinaciones a actuar y creencias. Se puede recordar con facilidad si pensamos en los tres elementos esenciales de las actitudes: </a:t>
            </a:r>
            <a:r>
              <a:rPr lang="es-ES" b="1" i="1" dirty="0">
                <a:effectLst>
                  <a:outerShdw blurRad="38100" dist="38100" dir="2700000" algn="tl">
                    <a:srgbClr val="000000">
                      <a:alpha val="43137"/>
                    </a:srgbClr>
                  </a:outerShdw>
                </a:effectLst>
                <a:highlight>
                  <a:srgbClr val="800000"/>
                </a:highlight>
              </a:rPr>
              <a:t>afecto </a:t>
            </a:r>
            <a:r>
              <a:rPr lang="es-ES" b="1" dirty="0">
                <a:effectLst>
                  <a:outerShdw blurRad="38100" dist="38100" dir="2700000" algn="tl">
                    <a:srgbClr val="000000">
                      <a:alpha val="43137"/>
                    </a:srgbClr>
                  </a:outerShdw>
                </a:effectLst>
                <a:highlight>
                  <a:srgbClr val="800000"/>
                </a:highlight>
              </a:rPr>
              <a:t>(sentimientos), tendencia a la </a:t>
            </a:r>
            <a:r>
              <a:rPr lang="es-ES" b="1" i="1" dirty="0">
                <a:effectLst>
                  <a:outerShdw blurRad="38100" dist="38100" dir="2700000" algn="tl">
                    <a:srgbClr val="000000">
                      <a:alpha val="43137"/>
                    </a:srgbClr>
                  </a:outerShdw>
                </a:effectLst>
                <a:highlight>
                  <a:srgbClr val="800000"/>
                </a:highlight>
              </a:rPr>
              <a:t>conducta </a:t>
            </a:r>
            <a:r>
              <a:rPr lang="es-ES" b="1" dirty="0">
                <a:effectLst>
                  <a:outerShdw blurRad="38100" dist="38100" dir="2700000" algn="tl">
                    <a:srgbClr val="000000">
                      <a:alpha val="43137"/>
                    </a:srgbClr>
                  </a:outerShdw>
                </a:effectLst>
                <a:highlight>
                  <a:srgbClr val="800000"/>
                </a:highlight>
              </a:rPr>
              <a:t>(inclinación a actuar) y </a:t>
            </a:r>
            <a:r>
              <a:rPr lang="es-ES" b="1" i="1" dirty="0">
                <a:effectLst>
                  <a:outerShdw blurRad="38100" dist="38100" dir="2700000" algn="tl">
                    <a:srgbClr val="000000">
                      <a:alpha val="43137"/>
                    </a:srgbClr>
                  </a:outerShdw>
                </a:effectLst>
                <a:highlight>
                  <a:srgbClr val="800000"/>
                </a:highlight>
              </a:rPr>
              <a:t>cognición </a:t>
            </a:r>
            <a:r>
              <a:rPr lang="es-ES" b="1" dirty="0">
                <a:effectLst>
                  <a:outerShdw blurRad="38100" dist="38100" dir="2700000" algn="tl">
                    <a:srgbClr val="000000">
                      <a:alpha val="43137"/>
                    </a:srgbClr>
                  </a:outerShdw>
                </a:effectLst>
                <a:highlight>
                  <a:srgbClr val="800000"/>
                </a:highlight>
              </a:rPr>
              <a:t>(creencias). Una persona prejuiciosa podrá </a:t>
            </a:r>
            <a:r>
              <a:rPr lang="es-ES" b="1" i="1" dirty="0">
                <a:effectLst>
                  <a:outerShdw blurRad="38100" dist="38100" dir="2700000" algn="tl">
                    <a:srgbClr val="000000">
                      <a:alpha val="43137"/>
                    </a:srgbClr>
                  </a:outerShdw>
                </a:effectLst>
                <a:highlight>
                  <a:srgbClr val="800000"/>
                </a:highlight>
              </a:rPr>
              <a:t>sentir desagrado </a:t>
            </a:r>
            <a:r>
              <a:rPr lang="es-ES" b="1" dirty="0">
                <a:effectLst>
                  <a:outerShdw blurRad="38100" dist="38100" dir="2700000" algn="tl">
                    <a:srgbClr val="000000">
                      <a:alpha val="43137"/>
                    </a:srgbClr>
                  </a:outerShdw>
                </a:effectLst>
                <a:highlight>
                  <a:srgbClr val="800000"/>
                </a:highlight>
              </a:rPr>
              <a:t>por aquellos que son diferentes a ella y </a:t>
            </a:r>
            <a:r>
              <a:rPr lang="es-ES" b="1" i="1" dirty="0">
                <a:effectLst>
                  <a:outerShdw blurRad="38100" dist="38100" dir="2700000" algn="tl">
                    <a:srgbClr val="000000">
                      <a:alpha val="43137"/>
                    </a:srgbClr>
                  </a:outerShdw>
                </a:effectLst>
                <a:highlight>
                  <a:srgbClr val="800000"/>
                </a:highlight>
              </a:rPr>
              <a:t>comportarse </a:t>
            </a:r>
            <a:r>
              <a:rPr lang="es-ES" b="1" dirty="0">
                <a:effectLst>
                  <a:outerShdw blurRad="38100" dist="38100" dir="2700000" algn="tl">
                    <a:srgbClr val="000000">
                      <a:alpha val="43137"/>
                    </a:srgbClr>
                  </a:outerShdw>
                </a:effectLst>
                <a:highlight>
                  <a:srgbClr val="800000"/>
                </a:highlight>
              </a:rPr>
              <a:t>de formas discriminatorias contra ellos al </a:t>
            </a:r>
            <a:r>
              <a:rPr lang="es-ES" b="1" i="1" dirty="0">
                <a:effectLst>
                  <a:outerShdw blurRad="38100" dist="38100" dir="2700000" algn="tl">
                    <a:srgbClr val="000000">
                      <a:alpha val="43137"/>
                    </a:srgbClr>
                  </a:outerShdw>
                </a:effectLst>
                <a:highlight>
                  <a:srgbClr val="800000"/>
                </a:highlight>
              </a:rPr>
              <a:t>creer </a:t>
            </a:r>
            <a:r>
              <a:rPr lang="es-ES" b="1" dirty="0">
                <a:effectLst>
                  <a:outerShdw blurRad="38100" dist="38100" dir="2700000" algn="tl">
                    <a:srgbClr val="000000">
                      <a:alpha val="43137"/>
                    </a:srgbClr>
                  </a:outerShdw>
                </a:effectLst>
                <a:highlight>
                  <a:srgbClr val="800000"/>
                </a:highlight>
              </a:rPr>
              <a:t>que son ignorantes y peligrosos. (</a:t>
            </a:r>
            <a:r>
              <a:rPr lang="es-ES" b="1" i="1" dirty="0">
                <a:solidFill>
                  <a:schemeClr val="tx1"/>
                </a:solidFill>
                <a:effectLst>
                  <a:outerShdw blurRad="38100" dist="38100" dir="2700000" algn="tl">
                    <a:srgbClr val="000000">
                      <a:alpha val="43137"/>
                    </a:srgbClr>
                  </a:outerShdw>
                </a:effectLst>
                <a:highlight>
                  <a:srgbClr val="800000"/>
                </a:highlight>
              </a:rPr>
              <a:t>p. 258)</a:t>
            </a:r>
          </a:p>
        </p:txBody>
      </p:sp>
    </p:spTree>
    <p:extLst>
      <p:ext uri="{BB962C8B-B14F-4D97-AF65-F5344CB8AC3E}">
        <p14:creationId xmlns:p14="http://schemas.microsoft.com/office/powerpoint/2010/main" val="1151989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77295" y="187489"/>
            <a:ext cx="8189410" cy="6481871"/>
          </a:xfrm>
        </p:spPr>
        <p:txBody>
          <a:bodyPr>
            <a:normAutofit/>
          </a:bodyPr>
          <a:lstStyle/>
          <a:p>
            <a:pPr algn="ctr"/>
            <a:r>
              <a:rPr lang="es-ES" sz="3200" b="1" dirty="0">
                <a:solidFill>
                  <a:schemeClr val="tx1"/>
                </a:solidFill>
                <a:effectLst>
                  <a:outerShdw blurRad="38100" dist="38100" dir="2700000" algn="tl">
                    <a:srgbClr val="000000">
                      <a:alpha val="43137"/>
                    </a:srgbClr>
                  </a:outerShdw>
                </a:effectLst>
                <a:highlight>
                  <a:srgbClr val="008080"/>
                </a:highlight>
              </a:rPr>
              <a:t>PREJUICIO – ESTEREOTIPO</a:t>
            </a:r>
          </a:p>
          <a:p>
            <a:endParaRPr lang="es-ES" sz="3600" b="1" dirty="0">
              <a:solidFill>
                <a:schemeClr val="tx1"/>
              </a:solidFill>
              <a:highlight>
                <a:srgbClr val="808000"/>
              </a:highlight>
            </a:endParaRPr>
          </a:p>
          <a:p>
            <a:pPr algn="just"/>
            <a:r>
              <a:rPr lang="es-ES" b="1" dirty="0">
                <a:effectLst>
                  <a:outerShdw blurRad="38100" dist="38100" dir="2700000" algn="tl">
                    <a:srgbClr val="000000">
                      <a:alpha val="43137"/>
                    </a:srgbClr>
                  </a:outerShdw>
                </a:effectLst>
                <a:highlight>
                  <a:srgbClr val="FF0000"/>
                </a:highlight>
              </a:rPr>
              <a:t>Prejuicio:</a:t>
            </a:r>
            <a:r>
              <a:rPr lang="es-ES" b="1" dirty="0">
                <a:effectLst>
                  <a:outerShdw blurRad="38100" dist="38100" dir="2700000" algn="tl">
                    <a:srgbClr val="000000">
                      <a:alpha val="43137"/>
                    </a:srgbClr>
                  </a:outerShdw>
                </a:effectLst>
                <a:highlight>
                  <a:srgbClr val="808000"/>
                </a:highlight>
              </a:rPr>
              <a:t> “Juicio negativo preconcebido acerca de un grupo y de sus miembros individuales” </a:t>
            </a:r>
            <a:r>
              <a:rPr lang="es-ES" sz="2400" b="1" dirty="0">
                <a:solidFill>
                  <a:schemeClr val="tx1"/>
                </a:solidFill>
                <a:effectLst>
                  <a:outerShdw blurRad="38100" dist="38100" dir="2700000" algn="tl">
                    <a:srgbClr val="000000">
                      <a:alpha val="43137"/>
                    </a:srgbClr>
                  </a:outerShdw>
                </a:effectLst>
                <a:highlight>
                  <a:srgbClr val="808000"/>
                </a:highlight>
              </a:rPr>
              <a:t>(Myers, 2019, p. 258).</a:t>
            </a:r>
            <a:endParaRPr lang="es-ES" sz="2400" b="1" dirty="0">
              <a:effectLst>
                <a:outerShdw blurRad="38100" dist="38100" dir="2700000" algn="tl">
                  <a:srgbClr val="000000">
                    <a:alpha val="43137"/>
                  </a:srgbClr>
                </a:outerShdw>
              </a:effectLst>
              <a:highlight>
                <a:srgbClr val="808000"/>
              </a:highlight>
            </a:endParaRPr>
          </a:p>
          <a:p>
            <a:pPr algn="just"/>
            <a:endParaRPr lang="es-ES" b="1" dirty="0">
              <a:effectLst>
                <a:outerShdw blurRad="38100" dist="38100" dir="2700000" algn="tl">
                  <a:srgbClr val="000000">
                    <a:alpha val="43137"/>
                  </a:srgbClr>
                </a:outerShdw>
              </a:effectLst>
              <a:highlight>
                <a:srgbClr val="800000"/>
              </a:highlight>
            </a:endParaRPr>
          </a:p>
          <a:p>
            <a:pPr algn="just"/>
            <a:r>
              <a:rPr lang="es-ES" b="1" dirty="0">
                <a:effectLst>
                  <a:outerShdw blurRad="38100" dist="38100" dir="2700000" algn="tl">
                    <a:srgbClr val="000000">
                      <a:alpha val="43137"/>
                    </a:srgbClr>
                  </a:outerShdw>
                </a:effectLst>
                <a:highlight>
                  <a:srgbClr val="FF0000"/>
                </a:highlight>
              </a:rPr>
              <a:t>Estereotipo:</a:t>
            </a:r>
            <a:r>
              <a:rPr lang="es-ES" b="1" dirty="0">
                <a:effectLst>
                  <a:outerShdw blurRad="38100" dist="38100" dir="2700000" algn="tl">
                    <a:srgbClr val="000000">
                      <a:alpha val="43137"/>
                    </a:srgbClr>
                  </a:outerShdw>
                </a:effectLst>
                <a:highlight>
                  <a:srgbClr val="008080"/>
                </a:highlight>
              </a:rPr>
              <a:t> “Creencia acerca de los atributos personales de un grupo de personas. En ocasiones, los estereotipos son generalizaciones excesivas, imprecisas y resistentes a la información novedosa (y, en ocasiones, precisa)” </a:t>
            </a:r>
            <a:r>
              <a:rPr lang="es-ES" sz="2400" b="1" dirty="0">
                <a:solidFill>
                  <a:schemeClr val="tx1"/>
                </a:solidFill>
                <a:effectLst>
                  <a:outerShdw blurRad="38100" dist="38100" dir="2700000" algn="tl">
                    <a:srgbClr val="000000">
                      <a:alpha val="43137"/>
                    </a:srgbClr>
                  </a:outerShdw>
                </a:effectLst>
                <a:highlight>
                  <a:srgbClr val="008080"/>
                </a:highlight>
              </a:rPr>
              <a:t>(Myers, 2019, p. 258).</a:t>
            </a:r>
          </a:p>
        </p:txBody>
      </p:sp>
    </p:spTree>
    <p:extLst>
      <p:ext uri="{BB962C8B-B14F-4D97-AF65-F5344CB8AC3E}">
        <p14:creationId xmlns:p14="http://schemas.microsoft.com/office/powerpoint/2010/main" val="22430271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1769</TotalTime>
  <Words>819</Words>
  <Application>Microsoft Office PowerPoint</Application>
  <PresentationFormat>Presentación en pantalla (4:3)</PresentationFormat>
  <Paragraphs>68</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Century Gothic</vt:lpstr>
      <vt:lpstr>Verdana</vt:lpstr>
      <vt:lpstr>Wingdings 2</vt:lpstr>
      <vt:lpstr>Brío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 BÁSICO 11 B.C.B.</dc:title>
  <dc:creator>Byron Boada</dc:creator>
  <cp:lastModifiedBy>Byron Alejandro Boada Aldaz</cp:lastModifiedBy>
  <cp:revision>281</cp:revision>
  <dcterms:created xsi:type="dcterms:W3CDTF">2017-04-06T12:55:34Z</dcterms:created>
  <dcterms:modified xsi:type="dcterms:W3CDTF">2025-06-02T19:49:40Z</dcterms:modified>
</cp:coreProperties>
</file>