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1"/>
  </p:sldMasterIdLst>
  <p:sldIdLst>
    <p:sldId id="256" r:id="rId2"/>
    <p:sldId id="264" r:id="rId3"/>
    <p:sldId id="289" r:id="rId4"/>
    <p:sldId id="274" r:id="rId5"/>
    <p:sldId id="275" r:id="rId6"/>
    <p:sldId id="276" r:id="rId7"/>
    <p:sldId id="290" r:id="rId8"/>
    <p:sldId id="291" r:id="rId9"/>
    <p:sldId id="292" r:id="rId10"/>
    <p:sldId id="293" r:id="rId11"/>
    <p:sldId id="294" r:id="rId12"/>
    <p:sldId id="296" r:id="rId13"/>
    <p:sldId id="295" r:id="rId14"/>
    <p:sldId id="297" r:id="rId15"/>
    <p:sldId id="298" r:id="rId16"/>
    <p:sldId id="299" r:id="rId17"/>
    <p:sldId id="300" r:id="rId18"/>
    <p:sldId id="301" r:id="rId19"/>
    <p:sldId id="302" r:id="rId20"/>
    <p:sldId id="303" r:id="rId21"/>
    <p:sldId id="304" r:id="rId22"/>
    <p:sldId id="306" r:id="rId23"/>
    <p:sldId id="305"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3" d="100"/>
          <a:sy n="83" d="100"/>
        </p:scale>
        <p:origin x="68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DAEEE821-B3B8-4B57-A777-D46875DB5A66}" type="datetimeFigureOut">
              <a:rPr lang="es-EC" smtClean="0"/>
              <a:t>2/6/2025</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C23D3633-ABCD-4CCB-AB87-5F16C7C8D645}" type="slidenum">
              <a:rPr lang="es-EC" smtClean="0"/>
              <a:t>‹Nº›</a:t>
            </a:fld>
            <a:endParaRPr lang="es-EC"/>
          </a:p>
        </p:txBody>
      </p:sp>
    </p:spTree>
    <p:extLst>
      <p:ext uri="{BB962C8B-B14F-4D97-AF65-F5344CB8AC3E}">
        <p14:creationId xmlns:p14="http://schemas.microsoft.com/office/powerpoint/2010/main" val="3324122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DAEEE821-B3B8-4B57-A777-D46875DB5A66}" type="datetimeFigureOut">
              <a:rPr lang="es-EC" smtClean="0"/>
              <a:t>2/6/2025</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C23D3633-ABCD-4CCB-AB87-5F16C7C8D645}" type="slidenum">
              <a:rPr lang="es-EC" smtClean="0"/>
              <a:t>‹Nº›</a:t>
            </a:fld>
            <a:endParaRPr lang="es-EC"/>
          </a:p>
        </p:txBody>
      </p:sp>
    </p:spTree>
    <p:extLst>
      <p:ext uri="{BB962C8B-B14F-4D97-AF65-F5344CB8AC3E}">
        <p14:creationId xmlns:p14="http://schemas.microsoft.com/office/powerpoint/2010/main" val="201547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DAEEE821-B3B8-4B57-A777-D46875DB5A66}" type="datetimeFigureOut">
              <a:rPr lang="es-EC" smtClean="0"/>
              <a:t>2/6/2025</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C23D3633-ABCD-4CCB-AB87-5F16C7C8D645}" type="slidenum">
              <a:rPr lang="es-EC" smtClean="0"/>
              <a:t>‹Nº›</a:t>
            </a:fld>
            <a:endParaRPr lang="es-EC"/>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043861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DAEEE821-B3B8-4B57-A777-D46875DB5A66}" type="datetimeFigureOut">
              <a:rPr lang="es-EC" smtClean="0"/>
              <a:t>2/6/2025</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C23D3633-ABCD-4CCB-AB87-5F16C7C8D645}" type="slidenum">
              <a:rPr lang="es-EC" smtClean="0"/>
              <a:t>‹Nº›</a:t>
            </a:fld>
            <a:endParaRPr lang="es-EC"/>
          </a:p>
        </p:txBody>
      </p:sp>
    </p:spTree>
    <p:extLst>
      <p:ext uri="{BB962C8B-B14F-4D97-AF65-F5344CB8AC3E}">
        <p14:creationId xmlns:p14="http://schemas.microsoft.com/office/powerpoint/2010/main" val="3394047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DAEEE821-B3B8-4B57-A777-D46875DB5A66}" type="datetimeFigureOut">
              <a:rPr lang="es-EC" smtClean="0"/>
              <a:t>2/6/2025</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C23D3633-ABCD-4CCB-AB87-5F16C7C8D645}" type="slidenum">
              <a:rPr lang="es-EC" smtClean="0"/>
              <a:t>‹Nº›</a:t>
            </a:fld>
            <a:endParaRPr lang="es-EC"/>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698623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DAEEE821-B3B8-4B57-A777-D46875DB5A66}" type="datetimeFigureOut">
              <a:rPr lang="es-EC" smtClean="0"/>
              <a:t>2/6/2025</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C23D3633-ABCD-4CCB-AB87-5F16C7C8D645}" type="slidenum">
              <a:rPr lang="es-EC" smtClean="0"/>
              <a:t>‹Nº›</a:t>
            </a:fld>
            <a:endParaRPr lang="es-EC"/>
          </a:p>
        </p:txBody>
      </p:sp>
    </p:spTree>
    <p:extLst>
      <p:ext uri="{BB962C8B-B14F-4D97-AF65-F5344CB8AC3E}">
        <p14:creationId xmlns:p14="http://schemas.microsoft.com/office/powerpoint/2010/main" val="34571939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AEEE821-B3B8-4B57-A777-D46875DB5A66}" type="datetimeFigureOut">
              <a:rPr lang="es-EC" smtClean="0"/>
              <a:t>2/6/2025</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C23D3633-ABCD-4CCB-AB87-5F16C7C8D645}" type="slidenum">
              <a:rPr lang="es-EC" smtClean="0"/>
              <a:t>‹Nº›</a:t>
            </a:fld>
            <a:endParaRPr lang="es-EC"/>
          </a:p>
        </p:txBody>
      </p:sp>
    </p:spTree>
    <p:extLst>
      <p:ext uri="{BB962C8B-B14F-4D97-AF65-F5344CB8AC3E}">
        <p14:creationId xmlns:p14="http://schemas.microsoft.com/office/powerpoint/2010/main" val="42396739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AEEE821-B3B8-4B57-A777-D46875DB5A66}" type="datetimeFigureOut">
              <a:rPr lang="es-EC" smtClean="0"/>
              <a:t>2/6/2025</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C23D3633-ABCD-4CCB-AB87-5F16C7C8D645}" type="slidenum">
              <a:rPr lang="es-EC" smtClean="0"/>
              <a:t>‹Nº›</a:t>
            </a:fld>
            <a:endParaRPr lang="es-EC"/>
          </a:p>
        </p:txBody>
      </p:sp>
    </p:spTree>
    <p:extLst>
      <p:ext uri="{BB962C8B-B14F-4D97-AF65-F5344CB8AC3E}">
        <p14:creationId xmlns:p14="http://schemas.microsoft.com/office/powerpoint/2010/main" val="3675995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AEEE821-B3B8-4B57-A777-D46875DB5A66}" type="datetimeFigureOut">
              <a:rPr lang="es-EC" smtClean="0"/>
              <a:t>2/6/2025</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C23D3633-ABCD-4CCB-AB87-5F16C7C8D645}" type="slidenum">
              <a:rPr lang="es-EC" smtClean="0"/>
              <a:t>‹Nº›</a:t>
            </a:fld>
            <a:endParaRPr lang="es-EC"/>
          </a:p>
        </p:txBody>
      </p:sp>
    </p:spTree>
    <p:extLst>
      <p:ext uri="{BB962C8B-B14F-4D97-AF65-F5344CB8AC3E}">
        <p14:creationId xmlns:p14="http://schemas.microsoft.com/office/powerpoint/2010/main" val="357883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DAEEE821-B3B8-4B57-A777-D46875DB5A66}" type="datetimeFigureOut">
              <a:rPr lang="es-EC" smtClean="0"/>
              <a:t>2/6/2025</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C23D3633-ABCD-4CCB-AB87-5F16C7C8D645}" type="slidenum">
              <a:rPr lang="es-EC" smtClean="0"/>
              <a:t>‹Nº›</a:t>
            </a:fld>
            <a:endParaRPr lang="es-EC"/>
          </a:p>
        </p:txBody>
      </p:sp>
    </p:spTree>
    <p:extLst>
      <p:ext uri="{BB962C8B-B14F-4D97-AF65-F5344CB8AC3E}">
        <p14:creationId xmlns:p14="http://schemas.microsoft.com/office/powerpoint/2010/main" val="3274436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DAEEE821-B3B8-4B57-A777-D46875DB5A66}" type="datetimeFigureOut">
              <a:rPr lang="es-EC" smtClean="0"/>
              <a:t>2/6/2025</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C23D3633-ABCD-4CCB-AB87-5F16C7C8D645}" type="slidenum">
              <a:rPr lang="es-EC" smtClean="0"/>
              <a:t>‹Nº›</a:t>
            </a:fld>
            <a:endParaRPr lang="es-EC"/>
          </a:p>
        </p:txBody>
      </p:sp>
    </p:spTree>
    <p:extLst>
      <p:ext uri="{BB962C8B-B14F-4D97-AF65-F5344CB8AC3E}">
        <p14:creationId xmlns:p14="http://schemas.microsoft.com/office/powerpoint/2010/main" val="3395533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DAEEE821-B3B8-4B57-A777-D46875DB5A66}" type="datetimeFigureOut">
              <a:rPr lang="es-EC" smtClean="0"/>
              <a:t>2/6/2025</a:t>
            </a:fld>
            <a:endParaRPr lang="es-EC"/>
          </a:p>
        </p:txBody>
      </p:sp>
      <p:sp>
        <p:nvSpPr>
          <p:cNvPr id="8" name="Footer Placeholder 7"/>
          <p:cNvSpPr>
            <a:spLocks noGrp="1"/>
          </p:cNvSpPr>
          <p:nvPr>
            <p:ph type="ftr" sz="quarter" idx="11"/>
          </p:nvPr>
        </p:nvSpPr>
        <p:spPr/>
        <p:txBody>
          <a:bodyPr/>
          <a:lstStyle/>
          <a:p>
            <a:endParaRPr lang="es-EC"/>
          </a:p>
        </p:txBody>
      </p:sp>
      <p:sp>
        <p:nvSpPr>
          <p:cNvPr id="9" name="Slide Number Placeholder 8"/>
          <p:cNvSpPr>
            <a:spLocks noGrp="1"/>
          </p:cNvSpPr>
          <p:nvPr>
            <p:ph type="sldNum" sz="quarter" idx="12"/>
          </p:nvPr>
        </p:nvSpPr>
        <p:spPr/>
        <p:txBody>
          <a:bodyPr/>
          <a:lstStyle/>
          <a:p>
            <a:fld id="{C23D3633-ABCD-4CCB-AB87-5F16C7C8D645}" type="slidenum">
              <a:rPr lang="es-EC" smtClean="0"/>
              <a:t>‹Nº›</a:t>
            </a:fld>
            <a:endParaRPr lang="es-EC"/>
          </a:p>
        </p:txBody>
      </p:sp>
    </p:spTree>
    <p:extLst>
      <p:ext uri="{BB962C8B-B14F-4D97-AF65-F5344CB8AC3E}">
        <p14:creationId xmlns:p14="http://schemas.microsoft.com/office/powerpoint/2010/main" val="3813353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DAEEE821-B3B8-4B57-A777-D46875DB5A66}" type="datetimeFigureOut">
              <a:rPr lang="es-EC" smtClean="0"/>
              <a:t>2/6/2025</a:t>
            </a:fld>
            <a:endParaRPr lang="es-EC"/>
          </a:p>
        </p:txBody>
      </p:sp>
      <p:sp>
        <p:nvSpPr>
          <p:cNvPr id="4" name="Footer Placeholder 3"/>
          <p:cNvSpPr>
            <a:spLocks noGrp="1"/>
          </p:cNvSpPr>
          <p:nvPr>
            <p:ph type="ftr" sz="quarter" idx="11"/>
          </p:nvPr>
        </p:nvSpPr>
        <p:spPr/>
        <p:txBody>
          <a:bodyPr/>
          <a:lstStyle/>
          <a:p>
            <a:endParaRPr lang="es-EC"/>
          </a:p>
        </p:txBody>
      </p:sp>
      <p:sp>
        <p:nvSpPr>
          <p:cNvPr id="5" name="Slide Number Placeholder 4"/>
          <p:cNvSpPr>
            <a:spLocks noGrp="1"/>
          </p:cNvSpPr>
          <p:nvPr>
            <p:ph type="sldNum" sz="quarter" idx="12"/>
          </p:nvPr>
        </p:nvSpPr>
        <p:spPr/>
        <p:txBody>
          <a:bodyPr/>
          <a:lstStyle/>
          <a:p>
            <a:fld id="{C23D3633-ABCD-4CCB-AB87-5F16C7C8D645}" type="slidenum">
              <a:rPr lang="es-EC" smtClean="0"/>
              <a:t>‹Nº›</a:t>
            </a:fld>
            <a:endParaRPr lang="es-EC"/>
          </a:p>
        </p:txBody>
      </p:sp>
    </p:spTree>
    <p:extLst>
      <p:ext uri="{BB962C8B-B14F-4D97-AF65-F5344CB8AC3E}">
        <p14:creationId xmlns:p14="http://schemas.microsoft.com/office/powerpoint/2010/main" val="1164946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EEE821-B3B8-4B57-A777-D46875DB5A66}" type="datetimeFigureOut">
              <a:rPr lang="es-EC" smtClean="0"/>
              <a:t>2/6/2025</a:t>
            </a:fld>
            <a:endParaRPr lang="es-EC"/>
          </a:p>
        </p:txBody>
      </p:sp>
      <p:sp>
        <p:nvSpPr>
          <p:cNvPr id="3" name="Footer Placeholder 2"/>
          <p:cNvSpPr>
            <a:spLocks noGrp="1"/>
          </p:cNvSpPr>
          <p:nvPr>
            <p:ph type="ftr" sz="quarter" idx="11"/>
          </p:nvPr>
        </p:nvSpPr>
        <p:spPr/>
        <p:txBody>
          <a:bodyPr/>
          <a:lstStyle/>
          <a:p>
            <a:endParaRPr lang="es-EC"/>
          </a:p>
        </p:txBody>
      </p:sp>
      <p:sp>
        <p:nvSpPr>
          <p:cNvPr id="4" name="Slide Number Placeholder 3"/>
          <p:cNvSpPr>
            <a:spLocks noGrp="1"/>
          </p:cNvSpPr>
          <p:nvPr>
            <p:ph type="sldNum" sz="quarter" idx="12"/>
          </p:nvPr>
        </p:nvSpPr>
        <p:spPr/>
        <p:txBody>
          <a:bodyPr/>
          <a:lstStyle/>
          <a:p>
            <a:fld id="{C23D3633-ABCD-4CCB-AB87-5F16C7C8D645}" type="slidenum">
              <a:rPr lang="es-EC" smtClean="0"/>
              <a:t>‹Nº›</a:t>
            </a:fld>
            <a:endParaRPr lang="es-EC"/>
          </a:p>
        </p:txBody>
      </p:sp>
    </p:spTree>
    <p:extLst>
      <p:ext uri="{BB962C8B-B14F-4D97-AF65-F5344CB8AC3E}">
        <p14:creationId xmlns:p14="http://schemas.microsoft.com/office/powerpoint/2010/main" val="4070080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DAEEE821-B3B8-4B57-A777-D46875DB5A66}" type="datetimeFigureOut">
              <a:rPr lang="es-EC" smtClean="0"/>
              <a:t>2/6/2025</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C23D3633-ABCD-4CCB-AB87-5F16C7C8D645}" type="slidenum">
              <a:rPr lang="es-EC" smtClean="0"/>
              <a:t>‹Nº›</a:t>
            </a:fld>
            <a:endParaRPr lang="es-EC"/>
          </a:p>
        </p:txBody>
      </p:sp>
    </p:spTree>
    <p:extLst>
      <p:ext uri="{BB962C8B-B14F-4D97-AF65-F5344CB8AC3E}">
        <p14:creationId xmlns:p14="http://schemas.microsoft.com/office/powerpoint/2010/main" val="1625189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DAEEE821-B3B8-4B57-A777-D46875DB5A66}" type="datetimeFigureOut">
              <a:rPr lang="es-EC" smtClean="0"/>
              <a:t>2/6/2025</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C23D3633-ABCD-4CCB-AB87-5F16C7C8D645}" type="slidenum">
              <a:rPr lang="es-EC" smtClean="0"/>
              <a:t>‹Nº›</a:t>
            </a:fld>
            <a:endParaRPr lang="es-EC"/>
          </a:p>
        </p:txBody>
      </p:sp>
    </p:spTree>
    <p:extLst>
      <p:ext uri="{BB962C8B-B14F-4D97-AF65-F5344CB8AC3E}">
        <p14:creationId xmlns:p14="http://schemas.microsoft.com/office/powerpoint/2010/main" val="10402335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AEEE821-B3B8-4B57-A777-D46875DB5A66}" type="datetimeFigureOut">
              <a:rPr lang="es-EC" smtClean="0"/>
              <a:t>2/6/2025</a:t>
            </a:fld>
            <a:endParaRPr lang="es-EC"/>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EC"/>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23D3633-ABCD-4CCB-AB87-5F16C7C8D645}" type="slidenum">
              <a:rPr lang="es-EC" smtClean="0"/>
              <a:t>‹Nº›</a:t>
            </a:fld>
            <a:endParaRPr lang="es-EC"/>
          </a:p>
        </p:txBody>
      </p:sp>
    </p:spTree>
    <p:extLst>
      <p:ext uri="{BB962C8B-B14F-4D97-AF65-F5344CB8AC3E}">
        <p14:creationId xmlns:p14="http://schemas.microsoft.com/office/powerpoint/2010/main" val="516796269"/>
      </p:ext>
    </p:extLst>
  </p:cSld>
  <p:clrMap bg1="dk1" tx1="lt1" bg2="dk2" tx2="lt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 id="2147483725" r:id="rId14"/>
    <p:sldLayoutId id="2147483726" r:id="rId15"/>
    <p:sldLayoutId id="214748372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0D1BAF2-5BBD-495C-93AD-EA778245724C}"/>
              </a:ext>
            </a:extLst>
          </p:cNvPr>
          <p:cNvSpPr>
            <a:spLocks noGrp="1"/>
          </p:cNvSpPr>
          <p:nvPr>
            <p:ph type="ctrTitle"/>
          </p:nvPr>
        </p:nvSpPr>
        <p:spPr>
          <a:xfrm>
            <a:off x="2023902" y="1463629"/>
            <a:ext cx="7766936" cy="1646302"/>
          </a:xfrm>
        </p:spPr>
        <p:txBody>
          <a:bodyPr/>
          <a:lstStyle/>
          <a:p>
            <a:pPr algn="ctr"/>
            <a:r>
              <a:rPr lang="es-EC" sz="3600" b="1" dirty="0"/>
              <a:t>UNIVERSIDAD NACIONAL DE CHIMBORAZO</a:t>
            </a:r>
            <a:br>
              <a:rPr lang="es-EC" sz="3600" b="1" dirty="0"/>
            </a:br>
            <a:br>
              <a:rPr lang="es-EC" sz="3600" b="1" dirty="0"/>
            </a:br>
            <a:r>
              <a:rPr lang="es-EC" sz="3200" b="1" dirty="0"/>
              <a:t>FACULTAD DE CIENCIAS DE LA SALUD</a:t>
            </a:r>
            <a:br>
              <a:rPr lang="es-EC" sz="3600" b="1" dirty="0"/>
            </a:br>
            <a:endParaRPr lang="es-EC" sz="3600" b="1" dirty="0"/>
          </a:p>
        </p:txBody>
      </p:sp>
      <p:sp>
        <p:nvSpPr>
          <p:cNvPr id="3" name="Subtítulo 2">
            <a:extLst>
              <a:ext uri="{FF2B5EF4-FFF2-40B4-BE49-F238E27FC236}">
                <a16:creationId xmlns:a16="http://schemas.microsoft.com/office/drawing/2014/main" id="{BECED338-EE03-4854-A1B8-4CC1F2496D73}"/>
              </a:ext>
            </a:extLst>
          </p:cNvPr>
          <p:cNvSpPr>
            <a:spLocks noGrp="1"/>
          </p:cNvSpPr>
          <p:nvPr>
            <p:ph type="subTitle" idx="1"/>
          </p:nvPr>
        </p:nvSpPr>
        <p:spPr>
          <a:xfrm>
            <a:off x="2212532" y="3429000"/>
            <a:ext cx="7766936" cy="3015343"/>
          </a:xfrm>
        </p:spPr>
        <p:txBody>
          <a:bodyPr>
            <a:noAutofit/>
          </a:bodyPr>
          <a:lstStyle/>
          <a:p>
            <a:pPr algn="ctr"/>
            <a:r>
              <a:rPr lang="es-EC" sz="2800" b="1" dirty="0"/>
              <a:t>CARRERA DE PSICOLOGÍA CLÍNICA</a:t>
            </a:r>
          </a:p>
          <a:p>
            <a:pPr algn="ctr"/>
            <a:r>
              <a:rPr lang="es-EC" sz="2400" b="1" dirty="0"/>
              <a:t>ASIGNATURA: PSICOLOGÍA GENERAL II</a:t>
            </a:r>
          </a:p>
          <a:p>
            <a:pPr algn="ctr"/>
            <a:r>
              <a:rPr lang="es-EC" sz="2000" dirty="0"/>
              <a:t>2DO. SEMESTRE</a:t>
            </a:r>
            <a:endParaRPr lang="es-EC" sz="3200" dirty="0"/>
          </a:p>
          <a:p>
            <a:pPr algn="ctr"/>
            <a:endParaRPr lang="es-EC" sz="2000" dirty="0"/>
          </a:p>
          <a:p>
            <a:pPr algn="ctr"/>
            <a:r>
              <a:rPr lang="es-EC" sz="2000" dirty="0"/>
              <a:t>Profesor: Dr. Byron Boada Mg.</a:t>
            </a:r>
          </a:p>
        </p:txBody>
      </p:sp>
    </p:spTree>
    <p:extLst>
      <p:ext uri="{BB962C8B-B14F-4D97-AF65-F5344CB8AC3E}">
        <p14:creationId xmlns:p14="http://schemas.microsoft.com/office/powerpoint/2010/main" val="7955979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BE2771-1E16-4D8C-9D92-92224B40208D}"/>
              </a:ext>
            </a:extLst>
          </p:cNvPr>
          <p:cNvSpPr>
            <a:spLocks noGrp="1"/>
          </p:cNvSpPr>
          <p:nvPr>
            <p:ph type="title"/>
          </p:nvPr>
        </p:nvSpPr>
        <p:spPr>
          <a:xfrm>
            <a:off x="1311964" y="583097"/>
            <a:ext cx="8121063" cy="839303"/>
          </a:xfrm>
        </p:spPr>
        <p:txBody>
          <a:bodyPr>
            <a:normAutofit fontScale="90000"/>
          </a:bodyPr>
          <a:lstStyle/>
          <a:p>
            <a:pPr algn="ctr"/>
            <a:r>
              <a:rPr lang="es-EC" sz="4000" b="1" dirty="0">
                <a:effectLst>
                  <a:outerShdw blurRad="38100" dist="38100" dir="2700000" algn="tl">
                    <a:srgbClr val="000000">
                      <a:alpha val="43137"/>
                    </a:srgbClr>
                  </a:outerShdw>
                </a:effectLst>
              </a:rPr>
              <a:t>MEMORIA</a:t>
            </a:r>
            <a:br>
              <a:rPr lang="es-EC" sz="4000" b="1" dirty="0">
                <a:effectLst>
                  <a:outerShdw blurRad="38100" dist="38100" dir="2700000" algn="tl">
                    <a:srgbClr val="000000">
                      <a:alpha val="43137"/>
                    </a:srgbClr>
                  </a:outerShdw>
                </a:effectLst>
              </a:rPr>
            </a:br>
            <a:endParaRPr lang="es-EC" sz="4000" b="1" dirty="0">
              <a:effectLst>
                <a:outerShdw blurRad="38100" dist="38100" dir="2700000" algn="tl">
                  <a:srgbClr val="000000">
                    <a:alpha val="43137"/>
                  </a:srgbClr>
                </a:outerShdw>
              </a:effectLst>
            </a:endParaRPr>
          </a:p>
        </p:txBody>
      </p:sp>
      <p:sp>
        <p:nvSpPr>
          <p:cNvPr id="5" name="Marcador de contenido 4">
            <a:extLst>
              <a:ext uri="{FF2B5EF4-FFF2-40B4-BE49-F238E27FC236}">
                <a16:creationId xmlns:a16="http://schemas.microsoft.com/office/drawing/2014/main" id="{18D8137E-85AC-42F1-B1F8-7960258B22AC}"/>
              </a:ext>
            </a:extLst>
          </p:cNvPr>
          <p:cNvSpPr>
            <a:spLocks noGrp="1"/>
          </p:cNvSpPr>
          <p:nvPr>
            <p:ph idx="1"/>
          </p:nvPr>
        </p:nvSpPr>
        <p:spPr>
          <a:xfrm>
            <a:off x="246745" y="1422400"/>
            <a:ext cx="9347198" cy="5435599"/>
          </a:xfrm>
        </p:spPr>
        <p:txBody>
          <a:bodyPr>
            <a:normAutofit fontScale="92500" lnSpcReduction="20000"/>
          </a:bodyPr>
          <a:lstStyle/>
          <a:p>
            <a:pPr marL="0" indent="0" algn="just">
              <a:buNone/>
            </a:pPr>
            <a:r>
              <a:rPr lang="es-EC" sz="2800" b="1" dirty="0">
                <a:solidFill>
                  <a:srgbClr val="FFFF00"/>
                </a:solidFill>
              </a:rPr>
              <a:t>El fenómeno de </a:t>
            </a:r>
            <a:r>
              <a:rPr lang="es-EC" sz="2800" b="1" i="1" dirty="0">
                <a:solidFill>
                  <a:srgbClr val="FFFF00"/>
                </a:solidFill>
                <a:effectLst>
                  <a:outerShdw blurRad="38100" dist="38100" dir="2700000" algn="tl">
                    <a:srgbClr val="000000">
                      <a:alpha val="43137"/>
                    </a:srgbClr>
                  </a:outerShdw>
                </a:effectLst>
              </a:rPr>
              <a:t>la</a:t>
            </a:r>
            <a:r>
              <a:rPr lang="es-EC" sz="2800" b="1" dirty="0">
                <a:solidFill>
                  <a:srgbClr val="FFFF00"/>
                </a:solidFill>
              </a:rPr>
              <a:t> </a:t>
            </a:r>
            <a:r>
              <a:rPr lang="es-EC" sz="2800" b="1" i="1" dirty="0">
                <a:solidFill>
                  <a:srgbClr val="FFFF00"/>
                </a:solidFill>
                <a:effectLst>
                  <a:outerShdw blurRad="38100" dist="38100" dir="2700000" algn="tl">
                    <a:srgbClr val="000000">
                      <a:alpha val="43137"/>
                    </a:srgbClr>
                  </a:outerShdw>
                </a:effectLst>
              </a:rPr>
              <a:t>memoria.-</a:t>
            </a:r>
          </a:p>
          <a:p>
            <a:pPr marL="0" indent="0" algn="just">
              <a:buNone/>
            </a:pPr>
            <a:r>
              <a:rPr lang="es-EC" sz="2800" b="1" dirty="0">
                <a:solidFill>
                  <a:schemeClr val="tx1"/>
                </a:solidFill>
                <a:effectLst>
                  <a:outerShdw blurRad="38100" dist="38100" dir="2700000" algn="tl">
                    <a:srgbClr val="000000">
                      <a:alpha val="43137"/>
                    </a:srgbClr>
                  </a:outerShdw>
                </a:effectLst>
              </a:rPr>
              <a:t>PARA UN PSICÓLOGO, la memoria es el aprendizaje que persiste a través del tiempo, la información que se ha almacenado y que puede recuperarse. </a:t>
            </a:r>
          </a:p>
          <a:p>
            <a:pPr marL="0" indent="0" algn="just">
              <a:buNone/>
            </a:pPr>
            <a:endParaRPr lang="es-EC" sz="1200" b="1" dirty="0">
              <a:solidFill>
                <a:schemeClr val="tx1"/>
              </a:solidFill>
              <a:effectLst>
                <a:outerShdw blurRad="38100" dist="38100" dir="2700000" algn="tl">
                  <a:srgbClr val="000000">
                    <a:alpha val="43137"/>
                  </a:srgbClr>
                </a:outerShdw>
              </a:effectLst>
            </a:endParaRPr>
          </a:p>
          <a:p>
            <a:pPr marL="0" indent="0" algn="just">
              <a:buNone/>
            </a:pPr>
            <a:r>
              <a:rPr lang="es-EC" sz="2800" b="1" dirty="0">
                <a:solidFill>
                  <a:srgbClr val="FFFF00"/>
                </a:solidFill>
                <a:effectLst>
                  <a:outerShdw blurRad="38100" dist="38100" dir="2700000" algn="tl">
                    <a:srgbClr val="000000">
                      <a:alpha val="43137"/>
                    </a:srgbClr>
                  </a:outerShdw>
                </a:effectLst>
              </a:rPr>
              <a:t>Producción de recuerdos en 3 etapas (Modelo de importancia histórica):</a:t>
            </a:r>
          </a:p>
          <a:p>
            <a:pPr marL="514350" indent="-514350" algn="just">
              <a:buAutoNum type="arabicPeriod"/>
            </a:pPr>
            <a:r>
              <a:rPr lang="es-EC" sz="2800" b="1" dirty="0">
                <a:solidFill>
                  <a:schemeClr val="tx1"/>
                </a:solidFill>
                <a:effectLst>
                  <a:outerShdw blurRad="38100" dist="38100" dir="2700000" algn="tl">
                    <a:srgbClr val="000000">
                      <a:alpha val="43137"/>
                    </a:srgbClr>
                  </a:outerShdw>
                </a:effectLst>
              </a:rPr>
              <a:t>Primero grabamos información para ser recordada como una memoria sensorial veloz. </a:t>
            </a:r>
          </a:p>
          <a:p>
            <a:pPr marL="514350" indent="-514350" algn="just">
              <a:buAutoNum type="arabicPeriod"/>
            </a:pPr>
            <a:r>
              <a:rPr lang="es-EC" sz="2800" b="1" dirty="0">
                <a:solidFill>
                  <a:schemeClr val="tx1"/>
                </a:solidFill>
                <a:effectLst>
                  <a:outerShdw blurRad="38100" dist="38100" dir="2700000" algn="tl">
                    <a:srgbClr val="000000">
                      <a:alpha val="43137"/>
                    </a:srgbClr>
                  </a:outerShdw>
                </a:effectLst>
              </a:rPr>
              <a:t>A partir de ésta, procesamos la información en un depósito de memoria a corto plazo, donde la codificamos mediante el ensayo.</a:t>
            </a:r>
          </a:p>
          <a:p>
            <a:pPr marL="514350" indent="-514350" algn="just">
              <a:buAutoNum type="arabicPeriod"/>
            </a:pPr>
            <a:r>
              <a:rPr lang="es-EC" sz="2800" b="1" dirty="0">
                <a:solidFill>
                  <a:schemeClr val="tx1"/>
                </a:solidFill>
                <a:effectLst>
                  <a:outerShdw blurRad="38100" dist="38100" dir="2700000" algn="tl">
                    <a:srgbClr val="000000">
                      <a:alpha val="43137"/>
                    </a:srgbClr>
                  </a:outerShdw>
                </a:effectLst>
              </a:rPr>
              <a:t>Finalmente, la información se instala en la memoria a largo plazo, desde la cual la recuperamos.  </a:t>
            </a:r>
          </a:p>
        </p:txBody>
      </p:sp>
    </p:spTree>
    <p:extLst>
      <p:ext uri="{BB962C8B-B14F-4D97-AF65-F5344CB8AC3E}">
        <p14:creationId xmlns:p14="http://schemas.microsoft.com/office/powerpoint/2010/main" val="13734012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BE2771-1E16-4D8C-9D92-92224B40208D}"/>
              </a:ext>
            </a:extLst>
          </p:cNvPr>
          <p:cNvSpPr>
            <a:spLocks noGrp="1"/>
          </p:cNvSpPr>
          <p:nvPr>
            <p:ph type="title"/>
          </p:nvPr>
        </p:nvSpPr>
        <p:spPr>
          <a:xfrm>
            <a:off x="1311964" y="583097"/>
            <a:ext cx="8121063" cy="839303"/>
          </a:xfrm>
        </p:spPr>
        <p:txBody>
          <a:bodyPr>
            <a:normAutofit/>
          </a:bodyPr>
          <a:lstStyle/>
          <a:p>
            <a:pPr algn="ctr"/>
            <a:r>
              <a:rPr lang="es-EC" sz="4000" b="1" dirty="0">
                <a:effectLst>
                  <a:outerShdw blurRad="38100" dist="38100" dir="2700000" algn="tl">
                    <a:srgbClr val="000000">
                      <a:alpha val="43137"/>
                    </a:srgbClr>
                  </a:outerShdw>
                </a:effectLst>
              </a:rPr>
              <a:t>CONCIENCIA</a:t>
            </a:r>
          </a:p>
        </p:txBody>
      </p:sp>
      <p:sp>
        <p:nvSpPr>
          <p:cNvPr id="5" name="Marcador de contenido 4">
            <a:extLst>
              <a:ext uri="{FF2B5EF4-FFF2-40B4-BE49-F238E27FC236}">
                <a16:creationId xmlns:a16="http://schemas.microsoft.com/office/drawing/2014/main" id="{18D8137E-85AC-42F1-B1F8-7960258B22AC}"/>
              </a:ext>
            </a:extLst>
          </p:cNvPr>
          <p:cNvSpPr>
            <a:spLocks noGrp="1"/>
          </p:cNvSpPr>
          <p:nvPr>
            <p:ph idx="1"/>
          </p:nvPr>
        </p:nvSpPr>
        <p:spPr>
          <a:xfrm>
            <a:off x="304799" y="1422400"/>
            <a:ext cx="9216574" cy="5094515"/>
          </a:xfrm>
        </p:spPr>
        <p:txBody>
          <a:bodyPr>
            <a:normAutofit fontScale="92500" lnSpcReduction="10000"/>
          </a:bodyPr>
          <a:lstStyle/>
          <a:p>
            <a:pPr marL="0" indent="0" algn="just">
              <a:buNone/>
            </a:pPr>
            <a:r>
              <a:rPr lang="es-EC" sz="2800" b="1" dirty="0">
                <a:solidFill>
                  <a:schemeClr val="tx1"/>
                </a:solidFill>
              </a:rPr>
              <a:t>En la actualidad, para la mayoría de los psicólogos </a:t>
            </a:r>
            <a:r>
              <a:rPr lang="es-EC" sz="2800" b="1" u="sng" dirty="0">
                <a:solidFill>
                  <a:srgbClr val="FFFF00"/>
                </a:solidFill>
                <a:effectLst>
                  <a:outerShdw blurRad="38100" dist="38100" dir="2700000" algn="tl">
                    <a:srgbClr val="000000">
                      <a:alpha val="43137"/>
                    </a:srgbClr>
                  </a:outerShdw>
                </a:effectLst>
              </a:rPr>
              <a:t>la conciencia </a:t>
            </a:r>
            <a:r>
              <a:rPr lang="es-EC" sz="2800" b="1" dirty="0">
                <a:solidFill>
                  <a:schemeClr val="tx1"/>
                </a:solidFill>
              </a:rPr>
              <a:t>consiste en conocernos a nosotros mismos y a nuestro ambiente. Es la que trae a la superficie la información variada que nos permite reflexionar acerca de nuestro pasado y elaborar planes para el futuro. Cuando aprendemos un concepto complejo o una conducta, por ejemplo, conducir un coche, dirige nuestra concentración hacia el coche y el tráfico. Con la práctica, la conducción se convierte en algo automatizado y ya no requiere atención exclusiva, de modo que tenemos libertad para centrarnos en otras actividades. En el curso de un día, una semana, un mes, oscilamos entre varios estados de conciencia como el sueño, el despertar, y varios estados alterados. </a:t>
            </a:r>
          </a:p>
        </p:txBody>
      </p:sp>
    </p:spTree>
    <p:extLst>
      <p:ext uri="{BB962C8B-B14F-4D97-AF65-F5344CB8AC3E}">
        <p14:creationId xmlns:p14="http://schemas.microsoft.com/office/powerpoint/2010/main" val="36975192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BE2771-1E16-4D8C-9D92-92224B40208D}"/>
              </a:ext>
            </a:extLst>
          </p:cNvPr>
          <p:cNvSpPr>
            <a:spLocks noGrp="1"/>
          </p:cNvSpPr>
          <p:nvPr>
            <p:ph type="title"/>
          </p:nvPr>
        </p:nvSpPr>
        <p:spPr>
          <a:xfrm>
            <a:off x="1311964" y="583097"/>
            <a:ext cx="8121063" cy="839303"/>
          </a:xfrm>
        </p:spPr>
        <p:txBody>
          <a:bodyPr>
            <a:normAutofit fontScale="90000"/>
          </a:bodyPr>
          <a:lstStyle/>
          <a:p>
            <a:pPr algn="ctr"/>
            <a:r>
              <a:rPr lang="es-EC" sz="4000" b="1" dirty="0">
                <a:effectLst>
                  <a:outerShdw blurRad="38100" dist="38100" dir="2700000" algn="tl">
                    <a:srgbClr val="000000">
                      <a:alpha val="43137"/>
                    </a:srgbClr>
                  </a:outerShdw>
                </a:effectLst>
              </a:rPr>
              <a:t>APRENDIZAJE</a:t>
            </a:r>
            <a:br>
              <a:rPr lang="es-EC" sz="4000" b="1" dirty="0">
                <a:effectLst>
                  <a:outerShdw blurRad="38100" dist="38100" dir="2700000" algn="tl">
                    <a:srgbClr val="000000">
                      <a:alpha val="43137"/>
                    </a:srgbClr>
                  </a:outerShdw>
                </a:effectLst>
              </a:rPr>
            </a:br>
            <a:endParaRPr lang="es-EC" sz="4000" b="1" dirty="0">
              <a:effectLst>
                <a:outerShdw blurRad="38100" dist="38100" dir="2700000" algn="tl">
                  <a:srgbClr val="000000">
                    <a:alpha val="43137"/>
                  </a:srgbClr>
                </a:outerShdw>
              </a:effectLst>
            </a:endParaRPr>
          </a:p>
        </p:txBody>
      </p:sp>
      <p:sp>
        <p:nvSpPr>
          <p:cNvPr id="5" name="Marcador de contenido 4">
            <a:extLst>
              <a:ext uri="{FF2B5EF4-FFF2-40B4-BE49-F238E27FC236}">
                <a16:creationId xmlns:a16="http://schemas.microsoft.com/office/drawing/2014/main" id="{18D8137E-85AC-42F1-B1F8-7960258B22AC}"/>
              </a:ext>
            </a:extLst>
          </p:cNvPr>
          <p:cNvSpPr>
            <a:spLocks noGrp="1"/>
          </p:cNvSpPr>
          <p:nvPr>
            <p:ph idx="1"/>
          </p:nvPr>
        </p:nvSpPr>
        <p:spPr>
          <a:xfrm>
            <a:off x="464459" y="1630016"/>
            <a:ext cx="9013372" cy="5227983"/>
          </a:xfrm>
        </p:spPr>
        <p:txBody>
          <a:bodyPr>
            <a:normAutofit fontScale="85000" lnSpcReduction="20000"/>
          </a:bodyPr>
          <a:lstStyle/>
          <a:p>
            <a:pPr marL="0" indent="0" algn="just">
              <a:buNone/>
            </a:pPr>
            <a:r>
              <a:rPr lang="es-EC" sz="3600" b="1" dirty="0">
                <a:solidFill>
                  <a:srgbClr val="FFFF00"/>
                </a:solidFill>
                <a:effectLst>
                  <a:outerShdw blurRad="38100" dist="38100" dir="2700000" algn="tl">
                    <a:srgbClr val="000000">
                      <a:alpha val="43137"/>
                    </a:srgbClr>
                  </a:outerShdw>
                </a:effectLst>
              </a:rPr>
              <a:t>¿Cómo aprendemos?</a:t>
            </a:r>
          </a:p>
          <a:p>
            <a:pPr marL="0" indent="0" algn="just">
              <a:buNone/>
            </a:pPr>
            <a:endParaRPr lang="es-EC" sz="1000" b="1" dirty="0">
              <a:solidFill>
                <a:srgbClr val="FFFF00"/>
              </a:solidFill>
            </a:endParaRPr>
          </a:p>
          <a:p>
            <a:pPr marL="0" indent="0" algn="just">
              <a:buNone/>
            </a:pPr>
            <a:r>
              <a:rPr lang="es-EC" sz="3200" b="1" i="1" dirty="0">
                <a:solidFill>
                  <a:schemeClr val="tx1"/>
                </a:solidFill>
              </a:rPr>
              <a:t>1: ¿Cuáles son algunas formas básicas de aprendizaje?</a:t>
            </a:r>
          </a:p>
          <a:p>
            <a:pPr marL="0" indent="0" algn="just">
              <a:buNone/>
            </a:pPr>
            <a:endParaRPr lang="es-EC" sz="1100" b="1" i="1" dirty="0">
              <a:solidFill>
                <a:schemeClr val="tx1"/>
              </a:solidFill>
            </a:endParaRPr>
          </a:p>
          <a:p>
            <a:pPr marL="0" indent="0" algn="just">
              <a:buNone/>
            </a:pPr>
            <a:r>
              <a:rPr lang="es-EC" sz="3200" b="1" dirty="0">
                <a:solidFill>
                  <a:schemeClr val="tx1"/>
                </a:solidFill>
              </a:rPr>
              <a:t>El aprendizaje es un cambio relativamente permanente en el comportamiento de un organismo motivado por la experiencia. En el </a:t>
            </a:r>
            <a:r>
              <a:rPr lang="es-EC" sz="3200" b="1" u="sng" dirty="0">
                <a:solidFill>
                  <a:srgbClr val="FFFF00"/>
                </a:solidFill>
                <a:effectLst>
                  <a:outerShdw blurRad="38100" dist="38100" dir="2700000" algn="tl">
                    <a:srgbClr val="000000">
                      <a:alpha val="43137"/>
                    </a:srgbClr>
                  </a:outerShdw>
                </a:effectLst>
              </a:rPr>
              <a:t>aprendizaje asociativo</a:t>
            </a:r>
            <a:r>
              <a:rPr lang="es-EC" sz="3200" b="1" dirty="0">
                <a:solidFill>
                  <a:schemeClr val="tx1"/>
                </a:solidFill>
              </a:rPr>
              <a:t>, aprendemos a relacionar dos estímulos (como en el condicionamiento clásico) o una respuesta y sus consecuencias (como en el </a:t>
            </a:r>
            <a:r>
              <a:rPr lang="es-EC" sz="3200" b="1" u="sng" dirty="0">
                <a:solidFill>
                  <a:srgbClr val="FFFF00"/>
                </a:solidFill>
              </a:rPr>
              <a:t>condicionamiento operante</a:t>
            </a:r>
            <a:r>
              <a:rPr lang="es-EC" sz="3200" b="1" dirty="0">
                <a:solidFill>
                  <a:schemeClr val="tx1"/>
                </a:solidFill>
              </a:rPr>
              <a:t>). En el aprendizaje mediante la observación, aprendemos observando los ejemplos y experiencias de los otros. </a:t>
            </a:r>
          </a:p>
        </p:txBody>
      </p:sp>
    </p:spTree>
    <p:extLst>
      <p:ext uri="{BB962C8B-B14F-4D97-AF65-F5344CB8AC3E}">
        <p14:creationId xmlns:p14="http://schemas.microsoft.com/office/powerpoint/2010/main" val="21734892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BE2771-1E16-4D8C-9D92-92224B40208D}"/>
              </a:ext>
            </a:extLst>
          </p:cNvPr>
          <p:cNvSpPr>
            <a:spLocks noGrp="1"/>
          </p:cNvSpPr>
          <p:nvPr>
            <p:ph type="title"/>
          </p:nvPr>
        </p:nvSpPr>
        <p:spPr>
          <a:xfrm>
            <a:off x="1311964" y="583097"/>
            <a:ext cx="8121063" cy="839303"/>
          </a:xfrm>
        </p:spPr>
        <p:txBody>
          <a:bodyPr>
            <a:normAutofit fontScale="90000"/>
          </a:bodyPr>
          <a:lstStyle/>
          <a:p>
            <a:pPr algn="ctr"/>
            <a:r>
              <a:rPr lang="es-EC" sz="4000" b="1" dirty="0">
                <a:effectLst>
                  <a:outerShdw blurRad="38100" dist="38100" dir="2700000" algn="tl">
                    <a:srgbClr val="000000">
                      <a:alpha val="43137"/>
                    </a:srgbClr>
                  </a:outerShdw>
                </a:effectLst>
              </a:rPr>
              <a:t>APRENDIZAJE</a:t>
            </a:r>
            <a:br>
              <a:rPr lang="es-EC" sz="4000" b="1" dirty="0">
                <a:effectLst>
                  <a:outerShdw blurRad="38100" dist="38100" dir="2700000" algn="tl">
                    <a:srgbClr val="000000">
                      <a:alpha val="43137"/>
                    </a:srgbClr>
                  </a:outerShdw>
                </a:effectLst>
              </a:rPr>
            </a:br>
            <a:endParaRPr lang="es-EC" sz="4000" b="1" dirty="0">
              <a:effectLst>
                <a:outerShdw blurRad="38100" dist="38100" dir="2700000" algn="tl">
                  <a:srgbClr val="000000">
                    <a:alpha val="43137"/>
                  </a:srgbClr>
                </a:outerShdw>
              </a:effectLst>
            </a:endParaRPr>
          </a:p>
        </p:txBody>
      </p:sp>
      <p:sp>
        <p:nvSpPr>
          <p:cNvPr id="5" name="Marcador de contenido 4">
            <a:extLst>
              <a:ext uri="{FF2B5EF4-FFF2-40B4-BE49-F238E27FC236}">
                <a16:creationId xmlns:a16="http://schemas.microsoft.com/office/drawing/2014/main" id="{18D8137E-85AC-42F1-B1F8-7960258B22AC}"/>
              </a:ext>
            </a:extLst>
          </p:cNvPr>
          <p:cNvSpPr>
            <a:spLocks noGrp="1"/>
          </p:cNvSpPr>
          <p:nvPr>
            <p:ph idx="1"/>
          </p:nvPr>
        </p:nvSpPr>
        <p:spPr>
          <a:xfrm>
            <a:off x="464459" y="1630016"/>
            <a:ext cx="9013372" cy="5227983"/>
          </a:xfrm>
        </p:spPr>
        <p:txBody>
          <a:bodyPr>
            <a:normAutofit fontScale="92500" lnSpcReduction="20000"/>
          </a:bodyPr>
          <a:lstStyle/>
          <a:p>
            <a:pPr marL="0" indent="0" algn="just">
              <a:buNone/>
            </a:pPr>
            <a:r>
              <a:rPr lang="es-EC" sz="3600" b="1" dirty="0">
                <a:solidFill>
                  <a:srgbClr val="FFFF00"/>
                </a:solidFill>
                <a:effectLst>
                  <a:outerShdw blurRad="38100" dist="38100" dir="2700000" algn="tl">
                    <a:srgbClr val="000000">
                      <a:alpha val="43137"/>
                    </a:srgbClr>
                  </a:outerShdw>
                </a:effectLst>
              </a:rPr>
              <a:t>Condicionamiento clásico.</a:t>
            </a:r>
          </a:p>
          <a:p>
            <a:pPr marL="0" indent="0" algn="just">
              <a:buNone/>
            </a:pPr>
            <a:endParaRPr lang="es-EC" sz="1000" b="1" dirty="0">
              <a:solidFill>
                <a:srgbClr val="FFFF00"/>
              </a:solidFill>
            </a:endParaRPr>
          </a:p>
          <a:p>
            <a:pPr marL="0" indent="0" algn="just">
              <a:buNone/>
            </a:pPr>
            <a:r>
              <a:rPr lang="es-EC" sz="3100" b="1" i="1" dirty="0">
                <a:solidFill>
                  <a:schemeClr val="tx1"/>
                </a:solidFill>
              </a:rPr>
              <a:t>2: ¿Qué es el condicionamiento clásico y cómo influenció el trabajo de </a:t>
            </a:r>
            <a:r>
              <a:rPr lang="es-EC" sz="3100" b="1" i="1" dirty="0" err="1">
                <a:solidFill>
                  <a:schemeClr val="tx1"/>
                </a:solidFill>
              </a:rPr>
              <a:t>Pavlov</a:t>
            </a:r>
            <a:r>
              <a:rPr lang="es-EC" sz="3100" b="1" i="1" dirty="0">
                <a:solidFill>
                  <a:schemeClr val="tx1"/>
                </a:solidFill>
              </a:rPr>
              <a:t> al conductismo?</a:t>
            </a:r>
          </a:p>
          <a:p>
            <a:pPr marL="0" indent="0" algn="just">
              <a:buNone/>
            </a:pPr>
            <a:endParaRPr lang="es-EC" sz="3100" b="1" i="1" dirty="0">
              <a:solidFill>
                <a:schemeClr val="tx1"/>
              </a:solidFill>
            </a:endParaRPr>
          </a:p>
          <a:p>
            <a:pPr marL="0" indent="0" algn="just">
              <a:buNone/>
            </a:pPr>
            <a:r>
              <a:rPr lang="es-EC" sz="3100" b="1" dirty="0">
                <a:solidFill>
                  <a:schemeClr val="tx1"/>
                </a:solidFill>
              </a:rPr>
              <a:t>El </a:t>
            </a:r>
            <a:r>
              <a:rPr lang="es-EC" sz="3100" b="1" u="sng" dirty="0">
                <a:solidFill>
                  <a:srgbClr val="FFFF00"/>
                </a:solidFill>
              </a:rPr>
              <a:t>condicionamiento clásico</a:t>
            </a:r>
            <a:r>
              <a:rPr lang="es-EC" sz="3100" b="1" dirty="0">
                <a:solidFill>
                  <a:srgbClr val="FFFF00"/>
                </a:solidFill>
              </a:rPr>
              <a:t> </a:t>
            </a:r>
            <a:r>
              <a:rPr lang="es-EC" sz="3100" b="1" dirty="0">
                <a:solidFill>
                  <a:schemeClr val="tx1"/>
                </a:solidFill>
              </a:rPr>
              <a:t>es un tipo de aprendizaje en el cual el organismo asocia estímulos. El trabajo de </a:t>
            </a:r>
            <a:r>
              <a:rPr lang="es-EC" sz="3100" b="1" dirty="0" err="1">
                <a:solidFill>
                  <a:schemeClr val="tx1"/>
                </a:solidFill>
              </a:rPr>
              <a:t>Pavlov</a:t>
            </a:r>
            <a:r>
              <a:rPr lang="es-EC" sz="3100" b="1" dirty="0">
                <a:solidFill>
                  <a:schemeClr val="tx1"/>
                </a:solidFill>
              </a:rPr>
              <a:t> en el condicionamiento clásico sentó las bases para el </a:t>
            </a:r>
            <a:r>
              <a:rPr lang="es-EC" sz="3100" b="1" u="sng" dirty="0">
                <a:solidFill>
                  <a:srgbClr val="FFFF00"/>
                </a:solidFill>
              </a:rPr>
              <a:t>conductismo</a:t>
            </a:r>
            <a:r>
              <a:rPr lang="es-EC" sz="3100" b="1" dirty="0">
                <a:solidFill>
                  <a:schemeClr val="tx1"/>
                </a:solidFill>
              </a:rPr>
              <a:t>, la visión de que la psicología debería ser una ciencia objetiva que estudia el comportamiento sin referencia a los procesos mentales. </a:t>
            </a:r>
          </a:p>
        </p:txBody>
      </p:sp>
    </p:spTree>
    <p:extLst>
      <p:ext uri="{BB962C8B-B14F-4D97-AF65-F5344CB8AC3E}">
        <p14:creationId xmlns:p14="http://schemas.microsoft.com/office/powerpoint/2010/main" val="33080040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BE2771-1E16-4D8C-9D92-92224B40208D}"/>
              </a:ext>
            </a:extLst>
          </p:cNvPr>
          <p:cNvSpPr>
            <a:spLocks noGrp="1"/>
          </p:cNvSpPr>
          <p:nvPr>
            <p:ph type="title"/>
          </p:nvPr>
        </p:nvSpPr>
        <p:spPr>
          <a:xfrm>
            <a:off x="1311964" y="583097"/>
            <a:ext cx="8121063" cy="839303"/>
          </a:xfrm>
        </p:spPr>
        <p:txBody>
          <a:bodyPr>
            <a:normAutofit fontScale="90000"/>
          </a:bodyPr>
          <a:lstStyle/>
          <a:p>
            <a:pPr algn="ctr"/>
            <a:r>
              <a:rPr lang="es-EC" sz="4000" b="1" dirty="0">
                <a:effectLst>
                  <a:outerShdw blurRad="38100" dist="38100" dir="2700000" algn="tl">
                    <a:srgbClr val="000000">
                      <a:alpha val="43137"/>
                    </a:srgbClr>
                  </a:outerShdw>
                </a:effectLst>
              </a:rPr>
              <a:t>PENSAMIENTO Y LENGUAJE</a:t>
            </a:r>
            <a:br>
              <a:rPr lang="es-EC" sz="4000" b="1" dirty="0">
                <a:effectLst>
                  <a:outerShdw blurRad="38100" dist="38100" dir="2700000" algn="tl">
                    <a:srgbClr val="000000">
                      <a:alpha val="43137"/>
                    </a:srgbClr>
                  </a:outerShdw>
                </a:effectLst>
              </a:rPr>
            </a:br>
            <a:endParaRPr lang="es-EC" sz="4000" b="1" dirty="0">
              <a:effectLst>
                <a:outerShdw blurRad="38100" dist="38100" dir="2700000" algn="tl">
                  <a:srgbClr val="000000">
                    <a:alpha val="43137"/>
                  </a:srgbClr>
                </a:outerShdw>
              </a:effectLst>
            </a:endParaRPr>
          </a:p>
        </p:txBody>
      </p:sp>
      <p:sp>
        <p:nvSpPr>
          <p:cNvPr id="5" name="Marcador de contenido 4">
            <a:extLst>
              <a:ext uri="{FF2B5EF4-FFF2-40B4-BE49-F238E27FC236}">
                <a16:creationId xmlns:a16="http://schemas.microsoft.com/office/drawing/2014/main" id="{18D8137E-85AC-42F1-B1F8-7960258B22AC}"/>
              </a:ext>
            </a:extLst>
          </p:cNvPr>
          <p:cNvSpPr>
            <a:spLocks noGrp="1"/>
          </p:cNvSpPr>
          <p:nvPr>
            <p:ph idx="1"/>
          </p:nvPr>
        </p:nvSpPr>
        <p:spPr>
          <a:xfrm>
            <a:off x="464459" y="1630016"/>
            <a:ext cx="8824684" cy="5032041"/>
          </a:xfrm>
        </p:spPr>
        <p:txBody>
          <a:bodyPr>
            <a:normAutofit/>
          </a:bodyPr>
          <a:lstStyle/>
          <a:p>
            <a:pPr marL="0" indent="0" algn="just">
              <a:buNone/>
            </a:pPr>
            <a:r>
              <a:rPr lang="es-EC" sz="3400" b="1" dirty="0">
                <a:solidFill>
                  <a:srgbClr val="FFFF00"/>
                </a:solidFill>
                <a:effectLst>
                  <a:outerShdw blurRad="38100" dist="38100" dir="2700000" algn="tl">
                    <a:srgbClr val="000000">
                      <a:alpha val="43137"/>
                    </a:srgbClr>
                  </a:outerShdw>
                </a:effectLst>
              </a:rPr>
              <a:t>EL PENSAMIENTO</a:t>
            </a:r>
            <a:r>
              <a:rPr lang="es-EC" sz="3400" b="1" dirty="0">
                <a:solidFill>
                  <a:schemeClr val="tx1"/>
                </a:solidFill>
                <a:effectLst>
                  <a:outerShdw blurRad="38100" dist="38100" dir="2700000" algn="tl">
                    <a:srgbClr val="000000">
                      <a:alpha val="43137"/>
                    </a:srgbClr>
                  </a:outerShdw>
                </a:effectLst>
              </a:rPr>
              <a:t> o cognición se refiere a las actividades mentales asociadas al pensar, al conocimiento, a los recuerdos y a la comunicación. La </a:t>
            </a:r>
            <a:r>
              <a:rPr lang="es-EC" sz="3400" b="1" i="1" dirty="0">
                <a:solidFill>
                  <a:srgbClr val="FFFF00"/>
                </a:solidFill>
                <a:effectLst>
                  <a:outerShdw blurRad="38100" dist="38100" dir="2700000" algn="tl">
                    <a:srgbClr val="000000">
                      <a:alpha val="43137"/>
                    </a:srgbClr>
                  </a:outerShdw>
                </a:effectLst>
              </a:rPr>
              <a:t>psicología cognitiva</a:t>
            </a:r>
            <a:r>
              <a:rPr lang="es-EC" sz="3400" b="1" dirty="0">
                <a:solidFill>
                  <a:schemeClr val="tx1"/>
                </a:solidFill>
                <a:effectLst>
                  <a:outerShdw blurRad="38100" dist="38100" dir="2700000" algn="tl">
                    <a:srgbClr val="000000">
                      <a:alpha val="43137"/>
                    </a:srgbClr>
                  </a:outerShdw>
                </a:effectLst>
              </a:rPr>
              <a:t> estudia estas actividades y además incluye las formas lógicas e ilógicas que utilizamos para crear conceptos, resolver problemas, tomar decisiones y crear juicios. </a:t>
            </a:r>
            <a:endParaRPr lang="es-EC" sz="3400" b="1" dirty="0">
              <a:solidFill>
                <a:schemeClr val="tx1"/>
              </a:solidFill>
            </a:endParaRPr>
          </a:p>
        </p:txBody>
      </p:sp>
    </p:spTree>
    <p:extLst>
      <p:ext uri="{BB962C8B-B14F-4D97-AF65-F5344CB8AC3E}">
        <p14:creationId xmlns:p14="http://schemas.microsoft.com/office/powerpoint/2010/main" val="14243007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BE2771-1E16-4D8C-9D92-92224B40208D}"/>
              </a:ext>
            </a:extLst>
          </p:cNvPr>
          <p:cNvSpPr>
            <a:spLocks noGrp="1"/>
          </p:cNvSpPr>
          <p:nvPr>
            <p:ph type="title"/>
          </p:nvPr>
        </p:nvSpPr>
        <p:spPr>
          <a:xfrm>
            <a:off x="1311964" y="583097"/>
            <a:ext cx="8121063" cy="839303"/>
          </a:xfrm>
        </p:spPr>
        <p:txBody>
          <a:bodyPr>
            <a:normAutofit fontScale="90000"/>
          </a:bodyPr>
          <a:lstStyle/>
          <a:p>
            <a:pPr algn="ctr"/>
            <a:r>
              <a:rPr lang="es-EC" sz="4000" b="1" dirty="0">
                <a:effectLst>
                  <a:outerShdw blurRad="38100" dist="38100" dir="2700000" algn="tl">
                    <a:srgbClr val="000000">
                      <a:alpha val="43137"/>
                    </a:srgbClr>
                  </a:outerShdw>
                </a:effectLst>
              </a:rPr>
              <a:t>PENSAMIENTO Y LENGUAJE</a:t>
            </a:r>
            <a:br>
              <a:rPr lang="es-EC" sz="4000" b="1" dirty="0">
                <a:effectLst>
                  <a:outerShdw blurRad="38100" dist="38100" dir="2700000" algn="tl">
                    <a:srgbClr val="000000">
                      <a:alpha val="43137"/>
                    </a:srgbClr>
                  </a:outerShdw>
                </a:effectLst>
              </a:rPr>
            </a:br>
            <a:endParaRPr lang="es-EC" sz="4000" b="1" dirty="0">
              <a:effectLst>
                <a:outerShdw blurRad="38100" dist="38100" dir="2700000" algn="tl">
                  <a:srgbClr val="000000">
                    <a:alpha val="43137"/>
                  </a:srgbClr>
                </a:outerShdw>
              </a:effectLst>
            </a:endParaRPr>
          </a:p>
        </p:txBody>
      </p:sp>
      <p:sp>
        <p:nvSpPr>
          <p:cNvPr id="5" name="Marcador de contenido 4">
            <a:extLst>
              <a:ext uri="{FF2B5EF4-FFF2-40B4-BE49-F238E27FC236}">
                <a16:creationId xmlns:a16="http://schemas.microsoft.com/office/drawing/2014/main" id="{18D8137E-85AC-42F1-B1F8-7960258B22AC}"/>
              </a:ext>
            </a:extLst>
          </p:cNvPr>
          <p:cNvSpPr>
            <a:spLocks noGrp="1"/>
          </p:cNvSpPr>
          <p:nvPr>
            <p:ph idx="1"/>
          </p:nvPr>
        </p:nvSpPr>
        <p:spPr>
          <a:xfrm>
            <a:off x="464459" y="1630016"/>
            <a:ext cx="8824684" cy="5032041"/>
          </a:xfrm>
        </p:spPr>
        <p:txBody>
          <a:bodyPr>
            <a:normAutofit/>
          </a:bodyPr>
          <a:lstStyle/>
          <a:p>
            <a:pPr marL="0" indent="0" algn="just">
              <a:buNone/>
            </a:pPr>
            <a:r>
              <a:rPr lang="es-EC" sz="3400" b="1" dirty="0">
                <a:solidFill>
                  <a:srgbClr val="FFFF00"/>
                </a:solidFill>
                <a:effectLst>
                  <a:outerShdw blurRad="38100" dist="38100" dir="2700000" algn="tl">
                    <a:srgbClr val="000000">
                      <a:alpha val="43137"/>
                    </a:srgbClr>
                  </a:outerShdw>
                </a:effectLst>
              </a:rPr>
              <a:t>Los poderosos efectos del enmarcamiento </a:t>
            </a:r>
            <a:r>
              <a:rPr lang="es-EC" sz="3400" b="1" dirty="0">
                <a:solidFill>
                  <a:schemeClr val="tx1"/>
                </a:solidFill>
                <a:effectLst>
                  <a:outerShdw blurRad="38100" dist="38100" dir="2700000" algn="tl">
                    <a:srgbClr val="000000">
                      <a:alpha val="43137"/>
                    </a:srgbClr>
                  </a:outerShdw>
                </a:effectLst>
              </a:rPr>
              <a:t>ilustran el poder del </a:t>
            </a:r>
            <a:r>
              <a:rPr lang="es-EC" sz="3400" b="1" u="sng" dirty="0">
                <a:solidFill>
                  <a:srgbClr val="FFFF00"/>
                </a:solidFill>
                <a:effectLst>
                  <a:outerShdw blurRad="38100" dist="38100" dir="2700000" algn="tl">
                    <a:srgbClr val="000000">
                      <a:alpha val="43137"/>
                    </a:srgbClr>
                  </a:outerShdw>
                </a:effectLst>
              </a:rPr>
              <a:t>lenguaje:</a:t>
            </a:r>
            <a:r>
              <a:rPr lang="es-EC" sz="3400" b="1" dirty="0">
                <a:solidFill>
                  <a:srgbClr val="FFFF00"/>
                </a:solidFill>
                <a:effectLst>
                  <a:outerShdw blurRad="38100" dist="38100" dir="2700000" algn="tl">
                    <a:srgbClr val="000000">
                      <a:alpha val="43137"/>
                    </a:srgbClr>
                  </a:outerShdw>
                </a:effectLst>
              </a:rPr>
              <a:t> </a:t>
            </a:r>
            <a:r>
              <a:rPr lang="es-EC" sz="3400" b="1" dirty="0">
                <a:solidFill>
                  <a:schemeClr val="tx1"/>
                </a:solidFill>
                <a:effectLst>
                  <a:outerShdw blurRad="38100" dist="38100" dir="2700000" algn="tl">
                    <a:srgbClr val="000000">
                      <a:alpha val="43137"/>
                    </a:srgbClr>
                  </a:outerShdw>
                </a:effectLst>
              </a:rPr>
              <a:t>las palabras habladas, escritas o gesticuladas y la forma en que las combinamos cuando hablamos y nos comunicamos. Los seres humanos afirmamos durante mucho tiempo que el lenguaje es la característica que nos diferencia de los animales. </a:t>
            </a:r>
            <a:endParaRPr lang="es-EC" sz="3400" b="1" u="sng" dirty="0">
              <a:solidFill>
                <a:srgbClr val="FFFF00"/>
              </a:solidFill>
            </a:endParaRPr>
          </a:p>
        </p:txBody>
      </p:sp>
    </p:spTree>
    <p:extLst>
      <p:ext uri="{BB962C8B-B14F-4D97-AF65-F5344CB8AC3E}">
        <p14:creationId xmlns:p14="http://schemas.microsoft.com/office/powerpoint/2010/main" val="19714128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BE2771-1E16-4D8C-9D92-92224B40208D}"/>
              </a:ext>
            </a:extLst>
          </p:cNvPr>
          <p:cNvSpPr>
            <a:spLocks noGrp="1"/>
          </p:cNvSpPr>
          <p:nvPr>
            <p:ph type="title"/>
          </p:nvPr>
        </p:nvSpPr>
        <p:spPr>
          <a:xfrm>
            <a:off x="1311964" y="583097"/>
            <a:ext cx="8121063" cy="839303"/>
          </a:xfrm>
        </p:spPr>
        <p:txBody>
          <a:bodyPr>
            <a:normAutofit fontScale="90000"/>
          </a:bodyPr>
          <a:lstStyle/>
          <a:p>
            <a:pPr algn="ctr"/>
            <a:r>
              <a:rPr lang="es-EC" sz="4000" b="1" dirty="0">
                <a:effectLst>
                  <a:outerShdw blurRad="38100" dist="38100" dir="2700000" algn="tl">
                    <a:srgbClr val="000000">
                      <a:alpha val="43137"/>
                    </a:srgbClr>
                  </a:outerShdw>
                </a:effectLst>
              </a:rPr>
              <a:t>PENSAMIENTO Y LENGUAJE</a:t>
            </a:r>
            <a:br>
              <a:rPr lang="es-EC" sz="4000" b="1" dirty="0">
                <a:effectLst>
                  <a:outerShdw blurRad="38100" dist="38100" dir="2700000" algn="tl">
                    <a:srgbClr val="000000">
                      <a:alpha val="43137"/>
                    </a:srgbClr>
                  </a:outerShdw>
                </a:effectLst>
              </a:rPr>
            </a:br>
            <a:endParaRPr lang="es-EC" sz="4000" b="1" dirty="0">
              <a:effectLst>
                <a:outerShdw blurRad="38100" dist="38100" dir="2700000" algn="tl">
                  <a:srgbClr val="000000">
                    <a:alpha val="43137"/>
                  </a:srgbClr>
                </a:outerShdw>
              </a:effectLst>
            </a:endParaRPr>
          </a:p>
        </p:txBody>
      </p:sp>
      <p:sp>
        <p:nvSpPr>
          <p:cNvPr id="5" name="Marcador de contenido 4">
            <a:extLst>
              <a:ext uri="{FF2B5EF4-FFF2-40B4-BE49-F238E27FC236}">
                <a16:creationId xmlns:a16="http://schemas.microsoft.com/office/drawing/2014/main" id="{18D8137E-85AC-42F1-B1F8-7960258B22AC}"/>
              </a:ext>
            </a:extLst>
          </p:cNvPr>
          <p:cNvSpPr>
            <a:spLocks noGrp="1"/>
          </p:cNvSpPr>
          <p:nvPr>
            <p:ph idx="1"/>
          </p:nvPr>
        </p:nvSpPr>
        <p:spPr>
          <a:xfrm>
            <a:off x="464459" y="1630016"/>
            <a:ext cx="8824684" cy="5032041"/>
          </a:xfrm>
        </p:spPr>
        <p:txBody>
          <a:bodyPr>
            <a:normAutofit/>
          </a:bodyPr>
          <a:lstStyle/>
          <a:p>
            <a:pPr marL="0" indent="0" algn="just">
              <a:buNone/>
            </a:pPr>
            <a:r>
              <a:rPr lang="es-EC" sz="3400" b="1" dirty="0">
                <a:solidFill>
                  <a:schemeClr val="tx1"/>
                </a:solidFill>
                <a:effectLst>
                  <a:outerShdw blurRad="38100" dist="38100" dir="2700000" algn="tl">
                    <a:srgbClr val="000000">
                      <a:alpha val="43137"/>
                    </a:srgbClr>
                  </a:outerShdw>
                </a:effectLst>
              </a:rPr>
              <a:t>Según afirmó el lingüista Noam Chomsky (1972): “Cuando estudiamos el lenguaje humano, nos acercamos a lo que algunos llaman </a:t>
            </a:r>
            <a:r>
              <a:rPr lang="es-EC" sz="3400" b="1" i="1" dirty="0">
                <a:solidFill>
                  <a:schemeClr val="tx1"/>
                </a:solidFill>
                <a:effectLst>
                  <a:outerShdw blurRad="38100" dist="38100" dir="2700000" algn="tl">
                    <a:srgbClr val="000000">
                      <a:alpha val="43137"/>
                    </a:srgbClr>
                  </a:outerShdw>
                </a:effectLst>
              </a:rPr>
              <a:t>la esencia del ser humano</a:t>
            </a:r>
            <a:r>
              <a:rPr lang="es-EC" sz="3400" b="1" dirty="0">
                <a:solidFill>
                  <a:schemeClr val="tx1"/>
                </a:solidFill>
                <a:effectLst>
                  <a:outerShdw blurRad="38100" dist="38100" dir="2700000" algn="tl">
                    <a:srgbClr val="000000">
                      <a:alpha val="43137"/>
                    </a:srgbClr>
                  </a:outerShdw>
                </a:effectLst>
              </a:rPr>
              <a:t>, las características que, hasta donde sabemos, son únicas del ser humano”. </a:t>
            </a:r>
          </a:p>
          <a:p>
            <a:pPr marL="0" indent="0" algn="just">
              <a:buNone/>
            </a:pPr>
            <a:r>
              <a:rPr lang="es-EC" sz="3400" b="1" dirty="0">
                <a:solidFill>
                  <a:schemeClr val="tx1"/>
                </a:solidFill>
                <a:effectLst>
                  <a:outerShdw blurRad="38100" dist="38100" dir="2700000" algn="tl">
                    <a:srgbClr val="000000">
                      <a:alpha val="43137"/>
                    </a:srgbClr>
                  </a:outerShdw>
                </a:effectLst>
              </a:rPr>
              <a:t>Según el científico cognitivo Steven Pinker (1990), el lenguaje es “la joya en la corona de la cognición”.</a:t>
            </a:r>
            <a:endParaRPr lang="es-EC" sz="3400" b="1" u="sng" dirty="0">
              <a:solidFill>
                <a:schemeClr val="tx1"/>
              </a:solidFill>
            </a:endParaRPr>
          </a:p>
        </p:txBody>
      </p:sp>
    </p:spTree>
    <p:extLst>
      <p:ext uri="{BB962C8B-B14F-4D97-AF65-F5344CB8AC3E}">
        <p14:creationId xmlns:p14="http://schemas.microsoft.com/office/powerpoint/2010/main" val="29512413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BE2771-1E16-4D8C-9D92-92224B40208D}"/>
              </a:ext>
            </a:extLst>
          </p:cNvPr>
          <p:cNvSpPr>
            <a:spLocks noGrp="1"/>
          </p:cNvSpPr>
          <p:nvPr>
            <p:ph type="title"/>
          </p:nvPr>
        </p:nvSpPr>
        <p:spPr>
          <a:xfrm>
            <a:off x="1311964" y="583097"/>
            <a:ext cx="8121063" cy="839303"/>
          </a:xfrm>
        </p:spPr>
        <p:txBody>
          <a:bodyPr>
            <a:normAutofit fontScale="90000"/>
          </a:bodyPr>
          <a:lstStyle/>
          <a:p>
            <a:pPr algn="ctr"/>
            <a:r>
              <a:rPr lang="es-EC" sz="4000" b="1" dirty="0">
                <a:effectLst>
                  <a:outerShdw blurRad="38100" dist="38100" dir="2700000" algn="tl">
                    <a:srgbClr val="000000">
                      <a:alpha val="43137"/>
                    </a:srgbClr>
                  </a:outerShdw>
                </a:effectLst>
              </a:rPr>
              <a:t>PENSAMIENTO Y LENGUAJE</a:t>
            </a:r>
            <a:br>
              <a:rPr lang="es-EC" sz="4000" b="1" dirty="0">
                <a:effectLst>
                  <a:outerShdw blurRad="38100" dist="38100" dir="2700000" algn="tl">
                    <a:srgbClr val="000000">
                      <a:alpha val="43137"/>
                    </a:srgbClr>
                  </a:outerShdw>
                </a:effectLst>
              </a:rPr>
            </a:br>
            <a:endParaRPr lang="es-EC" sz="4000" b="1" dirty="0">
              <a:effectLst>
                <a:outerShdw blurRad="38100" dist="38100" dir="2700000" algn="tl">
                  <a:srgbClr val="000000">
                    <a:alpha val="43137"/>
                  </a:srgbClr>
                </a:outerShdw>
              </a:effectLst>
            </a:endParaRPr>
          </a:p>
        </p:txBody>
      </p:sp>
      <p:sp>
        <p:nvSpPr>
          <p:cNvPr id="5" name="Marcador de contenido 4">
            <a:extLst>
              <a:ext uri="{FF2B5EF4-FFF2-40B4-BE49-F238E27FC236}">
                <a16:creationId xmlns:a16="http://schemas.microsoft.com/office/drawing/2014/main" id="{18D8137E-85AC-42F1-B1F8-7960258B22AC}"/>
              </a:ext>
            </a:extLst>
          </p:cNvPr>
          <p:cNvSpPr>
            <a:spLocks noGrp="1"/>
          </p:cNvSpPr>
          <p:nvPr>
            <p:ph idx="1"/>
          </p:nvPr>
        </p:nvSpPr>
        <p:spPr>
          <a:xfrm>
            <a:off x="464459" y="1630016"/>
            <a:ext cx="9231084" cy="5032041"/>
          </a:xfrm>
        </p:spPr>
        <p:txBody>
          <a:bodyPr>
            <a:normAutofit/>
          </a:bodyPr>
          <a:lstStyle/>
          <a:p>
            <a:pPr marL="0" indent="0" algn="just">
              <a:buNone/>
            </a:pPr>
            <a:r>
              <a:rPr lang="es-EC" sz="3400" b="1" dirty="0">
                <a:solidFill>
                  <a:srgbClr val="FFFF00"/>
                </a:solidFill>
              </a:rPr>
              <a:t>La estructura del lenguaje.</a:t>
            </a:r>
          </a:p>
          <a:p>
            <a:pPr marL="0" indent="0" algn="just">
              <a:buNone/>
            </a:pPr>
            <a:r>
              <a:rPr lang="es-EC" sz="2800" b="1" i="1" dirty="0">
                <a:solidFill>
                  <a:schemeClr val="tx1"/>
                </a:solidFill>
                <a:effectLst>
                  <a:outerShdw blurRad="38100" dist="38100" dir="2700000" algn="tl">
                    <a:srgbClr val="000000">
                      <a:alpha val="43137"/>
                    </a:srgbClr>
                  </a:outerShdw>
                </a:effectLst>
              </a:rPr>
              <a:t>¿Cuáles son los componentes estructurales del lenguaje? ¿Cómo haríamos para inventar un lenguaje? </a:t>
            </a:r>
            <a:r>
              <a:rPr lang="es-EC" sz="2800" b="1" dirty="0">
                <a:solidFill>
                  <a:schemeClr val="tx1"/>
                </a:solidFill>
              </a:rPr>
              <a:t>Si se trata de un lenguaje oral, necesitaríamos tres bloques de elementos: </a:t>
            </a:r>
          </a:p>
          <a:p>
            <a:pPr algn="just"/>
            <a:r>
              <a:rPr lang="es-EC" sz="2400" b="1" u="sng" dirty="0">
                <a:solidFill>
                  <a:schemeClr val="tx1"/>
                </a:solidFill>
              </a:rPr>
              <a:t>Fonemas.</a:t>
            </a:r>
            <a:r>
              <a:rPr lang="es-EC" sz="2400" b="1" dirty="0">
                <a:solidFill>
                  <a:schemeClr val="tx1"/>
                </a:solidFill>
              </a:rPr>
              <a:t> En primer lugar, necesitamos un grupo de sonidos básicos, que los lingüistas llaman fonemas. Para pronunciar la palabra bate necesitamos los fonemas </a:t>
            </a:r>
            <a:r>
              <a:rPr lang="es-EC" sz="2400" b="1" dirty="0">
                <a:solidFill>
                  <a:srgbClr val="FFFF00"/>
                </a:solidFill>
              </a:rPr>
              <a:t>b, a, t </a:t>
            </a:r>
            <a:r>
              <a:rPr lang="es-EC" sz="2400" b="1" dirty="0">
                <a:solidFill>
                  <a:schemeClr val="tx1"/>
                </a:solidFill>
              </a:rPr>
              <a:t>y </a:t>
            </a:r>
            <a:r>
              <a:rPr lang="es-EC" sz="2400" b="1" dirty="0">
                <a:solidFill>
                  <a:srgbClr val="FFFF00"/>
                </a:solidFill>
              </a:rPr>
              <a:t>e.</a:t>
            </a:r>
          </a:p>
          <a:p>
            <a:pPr algn="just"/>
            <a:r>
              <a:rPr lang="es-EC" sz="2400" b="1" u="sng" dirty="0">
                <a:solidFill>
                  <a:schemeClr val="tx1"/>
                </a:solidFill>
              </a:rPr>
              <a:t>Morfemas.</a:t>
            </a:r>
          </a:p>
          <a:p>
            <a:pPr algn="just"/>
            <a:r>
              <a:rPr lang="es-EC" sz="2400" b="1" u="sng" dirty="0">
                <a:solidFill>
                  <a:schemeClr val="tx1"/>
                </a:solidFill>
              </a:rPr>
              <a:t>Gramática.</a:t>
            </a:r>
          </a:p>
        </p:txBody>
      </p:sp>
    </p:spTree>
    <p:extLst>
      <p:ext uri="{BB962C8B-B14F-4D97-AF65-F5344CB8AC3E}">
        <p14:creationId xmlns:p14="http://schemas.microsoft.com/office/powerpoint/2010/main" val="18865450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BE2771-1E16-4D8C-9D92-92224B40208D}"/>
              </a:ext>
            </a:extLst>
          </p:cNvPr>
          <p:cNvSpPr>
            <a:spLocks noGrp="1"/>
          </p:cNvSpPr>
          <p:nvPr>
            <p:ph type="title"/>
          </p:nvPr>
        </p:nvSpPr>
        <p:spPr>
          <a:xfrm>
            <a:off x="1311964" y="583097"/>
            <a:ext cx="8121063" cy="839303"/>
          </a:xfrm>
        </p:spPr>
        <p:txBody>
          <a:bodyPr>
            <a:normAutofit/>
          </a:bodyPr>
          <a:lstStyle/>
          <a:p>
            <a:pPr algn="ctr"/>
            <a:r>
              <a:rPr lang="es-EC" sz="4000" b="1" dirty="0">
                <a:effectLst>
                  <a:outerShdw blurRad="38100" dist="38100" dir="2700000" algn="tl">
                    <a:srgbClr val="000000">
                      <a:alpha val="43137"/>
                    </a:srgbClr>
                  </a:outerShdw>
                </a:effectLst>
              </a:rPr>
              <a:t>INTELIGENCIA</a:t>
            </a:r>
          </a:p>
        </p:txBody>
      </p:sp>
      <p:sp>
        <p:nvSpPr>
          <p:cNvPr id="5" name="Marcador de contenido 4">
            <a:extLst>
              <a:ext uri="{FF2B5EF4-FFF2-40B4-BE49-F238E27FC236}">
                <a16:creationId xmlns:a16="http://schemas.microsoft.com/office/drawing/2014/main" id="{18D8137E-85AC-42F1-B1F8-7960258B22AC}"/>
              </a:ext>
            </a:extLst>
          </p:cNvPr>
          <p:cNvSpPr>
            <a:spLocks noGrp="1"/>
          </p:cNvSpPr>
          <p:nvPr>
            <p:ph idx="1"/>
          </p:nvPr>
        </p:nvSpPr>
        <p:spPr>
          <a:xfrm>
            <a:off x="464459" y="1630016"/>
            <a:ext cx="9231084" cy="5032041"/>
          </a:xfrm>
        </p:spPr>
        <p:txBody>
          <a:bodyPr>
            <a:normAutofit/>
          </a:bodyPr>
          <a:lstStyle/>
          <a:p>
            <a:pPr marL="0" indent="0" algn="just">
              <a:buNone/>
            </a:pPr>
            <a:r>
              <a:rPr lang="es-EC" sz="3200" b="1" dirty="0">
                <a:solidFill>
                  <a:srgbClr val="FFFF00"/>
                </a:solidFill>
              </a:rPr>
              <a:t>¿Qué es la inteligencia?</a:t>
            </a:r>
          </a:p>
          <a:p>
            <a:pPr marL="0" indent="0" algn="just">
              <a:buNone/>
            </a:pPr>
            <a:r>
              <a:rPr lang="es-EC" sz="3200" b="1" dirty="0">
                <a:solidFill>
                  <a:srgbClr val="FFFF00"/>
                </a:solidFill>
              </a:rPr>
              <a:t>¿Cómo podemos alcanzarla?</a:t>
            </a:r>
          </a:p>
          <a:p>
            <a:pPr marL="0" indent="0" algn="just">
              <a:buNone/>
            </a:pPr>
            <a:r>
              <a:rPr lang="es-EC" sz="3200" b="1" dirty="0">
                <a:solidFill>
                  <a:srgbClr val="FFFF00"/>
                </a:solidFill>
              </a:rPr>
              <a:t>¿En qué proporción proviene de la herencia y no del ambiente?</a:t>
            </a:r>
          </a:p>
          <a:p>
            <a:pPr marL="0" indent="0" algn="just">
              <a:buNone/>
            </a:pPr>
            <a:r>
              <a:rPr lang="es-EC" sz="3200" b="1" dirty="0">
                <a:solidFill>
                  <a:srgbClr val="FFFF00"/>
                </a:solidFill>
              </a:rPr>
              <a:t>¿Qué significan realmente las diferencias en las puntuaciones de las pruebas entre las personas y los grupos?</a:t>
            </a:r>
          </a:p>
          <a:p>
            <a:pPr marL="0" indent="0" algn="just">
              <a:buNone/>
            </a:pPr>
            <a:endParaRPr lang="es-EC" sz="3200" b="1" dirty="0">
              <a:solidFill>
                <a:srgbClr val="FFFF00"/>
              </a:solidFill>
            </a:endParaRPr>
          </a:p>
        </p:txBody>
      </p:sp>
    </p:spTree>
    <p:extLst>
      <p:ext uri="{BB962C8B-B14F-4D97-AF65-F5344CB8AC3E}">
        <p14:creationId xmlns:p14="http://schemas.microsoft.com/office/powerpoint/2010/main" val="6826495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BE2771-1E16-4D8C-9D92-92224B40208D}"/>
              </a:ext>
            </a:extLst>
          </p:cNvPr>
          <p:cNvSpPr>
            <a:spLocks noGrp="1"/>
          </p:cNvSpPr>
          <p:nvPr>
            <p:ph type="title"/>
          </p:nvPr>
        </p:nvSpPr>
        <p:spPr>
          <a:xfrm>
            <a:off x="1311964" y="583097"/>
            <a:ext cx="8121063" cy="839303"/>
          </a:xfrm>
        </p:spPr>
        <p:txBody>
          <a:bodyPr>
            <a:normAutofit/>
          </a:bodyPr>
          <a:lstStyle/>
          <a:p>
            <a:pPr algn="ctr"/>
            <a:r>
              <a:rPr lang="es-EC" sz="4000" b="1" dirty="0">
                <a:effectLst>
                  <a:outerShdw blurRad="38100" dist="38100" dir="2700000" algn="tl">
                    <a:srgbClr val="000000">
                      <a:alpha val="43137"/>
                    </a:srgbClr>
                  </a:outerShdw>
                </a:effectLst>
              </a:rPr>
              <a:t>INTELIGENCIA</a:t>
            </a:r>
          </a:p>
        </p:txBody>
      </p:sp>
      <p:sp>
        <p:nvSpPr>
          <p:cNvPr id="5" name="Marcador de contenido 4">
            <a:extLst>
              <a:ext uri="{FF2B5EF4-FFF2-40B4-BE49-F238E27FC236}">
                <a16:creationId xmlns:a16="http://schemas.microsoft.com/office/drawing/2014/main" id="{18D8137E-85AC-42F1-B1F8-7960258B22AC}"/>
              </a:ext>
            </a:extLst>
          </p:cNvPr>
          <p:cNvSpPr>
            <a:spLocks noGrp="1"/>
          </p:cNvSpPr>
          <p:nvPr>
            <p:ph idx="1"/>
          </p:nvPr>
        </p:nvSpPr>
        <p:spPr>
          <a:xfrm>
            <a:off x="464459" y="1630016"/>
            <a:ext cx="9231084" cy="5032041"/>
          </a:xfrm>
        </p:spPr>
        <p:txBody>
          <a:bodyPr>
            <a:normAutofit fontScale="92500" lnSpcReduction="20000"/>
          </a:bodyPr>
          <a:lstStyle/>
          <a:p>
            <a:pPr marL="0" indent="0" algn="just">
              <a:buNone/>
            </a:pPr>
            <a:r>
              <a:rPr lang="es-EC" sz="3200" b="1" dirty="0">
                <a:solidFill>
                  <a:srgbClr val="FFFF00"/>
                </a:solidFill>
              </a:rPr>
              <a:t>¿Qué es la inteligencia?</a:t>
            </a:r>
          </a:p>
          <a:p>
            <a:pPr marL="0" indent="0" algn="just">
              <a:buNone/>
            </a:pPr>
            <a:r>
              <a:rPr lang="es-EC" sz="3200" b="1" dirty="0">
                <a:solidFill>
                  <a:schemeClr val="tx1"/>
                </a:solidFill>
              </a:rPr>
              <a:t>Los psicólogos debaten: ¿Deberíamos considerar que la inteligencia es una aptitud o la suma de muchas? ¿Algo vinculado a la velocidad cognitiva? ¿Algo que se puede evaluar neurológicamente? Aun así, los expertos en inteligencia creen que, aunque las personas cuentan con habilidades diferentes, la inteligencia no es “algo” sino un concepto. Cuando nos referimos al “CI” (siglas de Cociente Intelectual) de alguien como si fuera una característica fija y objetivamente real como puede serlo la altura…</a:t>
            </a:r>
          </a:p>
        </p:txBody>
      </p:sp>
    </p:spTree>
    <p:extLst>
      <p:ext uri="{BB962C8B-B14F-4D97-AF65-F5344CB8AC3E}">
        <p14:creationId xmlns:p14="http://schemas.microsoft.com/office/powerpoint/2010/main" val="23110469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BE2771-1E16-4D8C-9D92-92224B40208D}"/>
              </a:ext>
            </a:extLst>
          </p:cNvPr>
          <p:cNvSpPr>
            <a:spLocks noGrp="1"/>
          </p:cNvSpPr>
          <p:nvPr>
            <p:ph type="title"/>
          </p:nvPr>
        </p:nvSpPr>
        <p:spPr>
          <a:xfrm>
            <a:off x="1311964" y="583097"/>
            <a:ext cx="8121063" cy="839303"/>
          </a:xfrm>
        </p:spPr>
        <p:txBody>
          <a:bodyPr>
            <a:normAutofit fontScale="90000"/>
          </a:bodyPr>
          <a:lstStyle/>
          <a:p>
            <a:pPr algn="ctr"/>
            <a:r>
              <a:rPr lang="es-EC" sz="4000" b="1" dirty="0">
                <a:effectLst>
                  <a:outerShdw blurRad="38100" dist="38100" dir="2700000" algn="tl">
                    <a:srgbClr val="000000">
                      <a:alpha val="43137"/>
                    </a:srgbClr>
                  </a:outerShdw>
                </a:effectLst>
              </a:rPr>
              <a:t>SENSACIÓN Y PERCEPCIÓN</a:t>
            </a:r>
            <a:br>
              <a:rPr lang="es-EC" sz="4000" b="1" dirty="0">
                <a:effectLst>
                  <a:outerShdw blurRad="38100" dist="38100" dir="2700000" algn="tl">
                    <a:srgbClr val="000000">
                      <a:alpha val="43137"/>
                    </a:srgbClr>
                  </a:outerShdw>
                </a:effectLst>
              </a:rPr>
            </a:br>
            <a:endParaRPr lang="es-EC" sz="4000" b="1" dirty="0">
              <a:effectLst>
                <a:outerShdw blurRad="38100" dist="38100" dir="2700000" algn="tl">
                  <a:srgbClr val="000000">
                    <a:alpha val="43137"/>
                  </a:srgbClr>
                </a:outerShdw>
              </a:effectLst>
            </a:endParaRPr>
          </a:p>
        </p:txBody>
      </p:sp>
      <p:sp>
        <p:nvSpPr>
          <p:cNvPr id="5" name="Marcador de contenido 4">
            <a:extLst>
              <a:ext uri="{FF2B5EF4-FFF2-40B4-BE49-F238E27FC236}">
                <a16:creationId xmlns:a16="http://schemas.microsoft.com/office/drawing/2014/main" id="{18D8137E-85AC-42F1-B1F8-7960258B22AC}"/>
              </a:ext>
            </a:extLst>
          </p:cNvPr>
          <p:cNvSpPr>
            <a:spLocks noGrp="1"/>
          </p:cNvSpPr>
          <p:nvPr>
            <p:ph idx="1"/>
          </p:nvPr>
        </p:nvSpPr>
        <p:spPr>
          <a:xfrm>
            <a:off x="464459" y="1630017"/>
            <a:ext cx="9013372" cy="4886898"/>
          </a:xfrm>
        </p:spPr>
        <p:txBody>
          <a:bodyPr>
            <a:normAutofit lnSpcReduction="10000"/>
          </a:bodyPr>
          <a:lstStyle/>
          <a:p>
            <a:pPr marL="0" indent="0" algn="just">
              <a:buNone/>
            </a:pPr>
            <a:r>
              <a:rPr lang="es-EC" sz="3600" b="1" dirty="0">
                <a:solidFill>
                  <a:srgbClr val="FFFF00"/>
                </a:solidFill>
              </a:rPr>
              <a:t>La sensación y la percepción se mezclan en un proceso continuo. </a:t>
            </a:r>
          </a:p>
          <a:p>
            <a:pPr marL="0" indent="0" algn="just">
              <a:buNone/>
            </a:pPr>
            <a:endParaRPr lang="es-EC" sz="1000" b="1" dirty="0">
              <a:solidFill>
                <a:srgbClr val="FFFF00"/>
              </a:solidFill>
            </a:endParaRPr>
          </a:p>
          <a:p>
            <a:pPr marL="0" indent="0" algn="just">
              <a:buNone/>
            </a:pPr>
            <a:r>
              <a:rPr lang="es-EC" sz="3200" b="1" dirty="0">
                <a:solidFill>
                  <a:schemeClr val="tx1"/>
                </a:solidFill>
              </a:rPr>
              <a:t>Los sistemas sensoriales naturales permiten obtener toda la información que necesitan. Permiten a cada organismo obtener la información importante.</a:t>
            </a:r>
          </a:p>
          <a:p>
            <a:pPr marL="0" indent="0" algn="just">
              <a:buNone/>
            </a:pPr>
            <a:endParaRPr lang="es-EC" sz="1000" b="1" dirty="0">
              <a:solidFill>
                <a:schemeClr val="tx1"/>
              </a:solidFill>
            </a:endParaRPr>
          </a:p>
          <a:p>
            <a:pPr marL="0" indent="0" algn="just">
              <a:buNone/>
            </a:pPr>
            <a:r>
              <a:rPr lang="es-EC" sz="3200" b="1" dirty="0">
                <a:solidFill>
                  <a:srgbClr val="FFFF00"/>
                </a:solidFill>
              </a:rPr>
              <a:t>¿Qué estímulos atraviesan el umbral de la conciencia?</a:t>
            </a:r>
          </a:p>
        </p:txBody>
      </p:sp>
    </p:spTree>
    <p:extLst>
      <p:ext uri="{BB962C8B-B14F-4D97-AF65-F5344CB8AC3E}">
        <p14:creationId xmlns:p14="http://schemas.microsoft.com/office/powerpoint/2010/main" val="2376608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BE2771-1E16-4D8C-9D92-92224B40208D}"/>
              </a:ext>
            </a:extLst>
          </p:cNvPr>
          <p:cNvSpPr>
            <a:spLocks noGrp="1"/>
          </p:cNvSpPr>
          <p:nvPr>
            <p:ph type="title"/>
          </p:nvPr>
        </p:nvSpPr>
        <p:spPr>
          <a:xfrm>
            <a:off x="1311964" y="583097"/>
            <a:ext cx="8121063" cy="839303"/>
          </a:xfrm>
        </p:spPr>
        <p:txBody>
          <a:bodyPr>
            <a:normAutofit/>
          </a:bodyPr>
          <a:lstStyle/>
          <a:p>
            <a:pPr algn="ctr"/>
            <a:r>
              <a:rPr lang="es-EC" sz="4000" b="1" dirty="0">
                <a:effectLst>
                  <a:outerShdw blurRad="38100" dist="38100" dir="2700000" algn="tl">
                    <a:srgbClr val="000000">
                      <a:alpha val="43137"/>
                    </a:srgbClr>
                  </a:outerShdw>
                </a:effectLst>
              </a:rPr>
              <a:t>INTELIGENCIA</a:t>
            </a:r>
          </a:p>
        </p:txBody>
      </p:sp>
      <p:sp>
        <p:nvSpPr>
          <p:cNvPr id="5" name="Marcador de contenido 4">
            <a:extLst>
              <a:ext uri="{FF2B5EF4-FFF2-40B4-BE49-F238E27FC236}">
                <a16:creationId xmlns:a16="http://schemas.microsoft.com/office/drawing/2014/main" id="{18D8137E-85AC-42F1-B1F8-7960258B22AC}"/>
              </a:ext>
            </a:extLst>
          </p:cNvPr>
          <p:cNvSpPr>
            <a:spLocks noGrp="1"/>
          </p:cNvSpPr>
          <p:nvPr>
            <p:ph idx="1"/>
          </p:nvPr>
        </p:nvSpPr>
        <p:spPr>
          <a:xfrm>
            <a:off x="464459" y="1630016"/>
            <a:ext cx="9231084" cy="5032041"/>
          </a:xfrm>
        </p:spPr>
        <p:txBody>
          <a:bodyPr>
            <a:normAutofit lnSpcReduction="10000"/>
          </a:bodyPr>
          <a:lstStyle/>
          <a:p>
            <a:pPr marL="0" indent="0" algn="just">
              <a:buNone/>
            </a:pPr>
            <a:r>
              <a:rPr lang="es-EC" sz="3200" b="1" dirty="0">
                <a:solidFill>
                  <a:schemeClr val="tx1"/>
                </a:solidFill>
              </a:rPr>
              <a:t>La inteligencia es un constructo construido socialmente. Las culturas consideran “inteligentes” los atributos que favorecen el éxito dentro de esas culturas (Sternberg y Kaufman, 1998). En el bosque tropical del Amazonas, la inteligencia puede ser el don para discriminar cuáles son las hierbas naturales que sirven para curar enfermedades específicas.; en una escuela superior de Ontario, puede ser el rendimiento superior en las tareas cognitivas.</a:t>
            </a:r>
          </a:p>
        </p:txBody>
      </p:sp>
    </p:spTree>
    <p:extLst>
      <p:ext uri="{BB962C8B-B14F-4D97-AF65-F5344CB8AC3E}">
        <p14:creationId xmlns:p14="http://schemas.microsoft.com/office/powerpoint/2010/main" val="38755363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BE2771-1E16-4D8C-9D92-92224B40208D}"/>
              </a:ext>
            </a:extLst>
          </p:cNvPr>
          <p:cNvSpPr>
            <a:spLocks noGrp="1"/>
          </p:cNvSpPr>
          <p:nvPr>
            <p:ph type="title"/>
          </p:nvPr>
        </p:nvSpPr>
        <p:spPr>
          <a:xfrm>
            <a:off x="1311964" y="583097"/>
            <a:ext cx="8121063" cy="839303"/>
          </a:xfrm>
        </p:spPr>
        <p:txBody>
          <a:bodyPr>
            <a:normAutofit/>
          </a:bodyPr>
          <a:lstStyle/>
          <a:p>
            <a:pPr algn="ctr"/>
            <a:r>
              <a:rPr lang="es-EC" sz="4000" b="1" dirty="0">
                <a:effectLst>
                  <a:outerShdw blurRad="38100" dist="38100" dir="2700000" algn="tl">
                    <a:srgbClr val="000000">
                      <a:alpha val="43137"/>
                    </a:srgbClr>
                  </a:outerShdw>
                </a:effectLst>
              </a:rPr>
              <a:t>INTELIGENCIA</a:t>
            </a:r>
          </a:p>
        </p:txBody>
      </p:sp>
      <p:sp>
        <p:nvSpPr>
          <p:cNvPr id="5" name="Marcador de contenido 4">
            <a:extLst>
              <a:ext uri="{FF2B5EF4-FFF2-40B4-BE49-F238E27FC236}">
                <a16:creationId xmlns:a16="http://schemas.microsoft.com/office/drawing/2014/main" id="{18D8137E-85AC-42F1-B1F8-7960258B22AC}"/>
              </a:ext>
            </a:extLst>
          </p:cNvPr>
          <p:cNvSpPr>
            <a:spLocks noGrp="1"/>
          </p:cNvSpPr>
          <p:nvPr>
            <p:ph idx="1"/>
          </p:nvPr>
        </p:nvSpPr>
        <p:spPr>
          <a:xfrm>
            <a:off x="464459" y="1630016"/>
            <a:ext cx="9231084" cy="5032041"/>
          </a:xfrm>
        </p:spPr>
        <p:txBody>
          <a:bodyPr>
            <a:normAutofit/>
          </a:bodyPr>
          <a:lstStyle/>
          <a:p>
            <a:pPr marL="0" indent="0" algn="just">
              <a:buNone/>
            </a:pPr>
            <a:r>
              <a:rPr lang="es-EC" sz="3200" b="1" dirty="0">
                <a:solidFill>
                  <a:schemeClr val="tx1"/>
                </a:solidFill>
              </a:rPr>
              <a:t>En cada contexto, </a:t>
            </a:r>
            <a:r>
              <a:rPr lang="es-EC" sz="3200" b="1" u="sng" dirty="0">
                <a:solidFill>
                  <a:srgbClr val="FFFF00"/>
                </a:solidFill>
              </a:rPr>
              <a:t>la inteligencia</a:t>
            </a:r>
            <a:r>
              <a:rPr lang="es-EC" sz="3200" b="1" dirty="0">
                <a:solidFill>
                  <a:schemeClr val="tx1"/>
                </a:solidFill>
              </a:rPr>
              <a:t> es la capacidad de aprender a partir de la experiencia, de resolver problemas y de utilizar el conocimiento para adaptarse a las situaciones nuevas. En los estudios de investigación, la </a:t>
            </a:r>
            <a:r>
              <a:rPr lang="es-EC" sz="3200" b="1" i="1" dirty="0">
                <a:solidFill>
                  <a:schemeClr val="tx1"/>
                </a:solidFill>
              </a:rPr>
              <a:t>inteligencia</a:t>
            </a:r>
            <a:r>
              <a:rPr lang="es-EC" sz="3200" b="1" dirty="0">
                <a:solidFill>
                  <a:schemeClr val="tx1"/>
                </a:solidFill>
              </a:rPr>
              <a:t> es lo que miden las pruebas de inteligencia, que históricamente tendieron a ser lo que resolvieron los alumnos talentosos. </a:t>
            </a:r>
          </a:p>
        </p:txBody>
      </p:sp>
    </p:spTree>
    <p:extLst>
      <p:ext uri="{BB962C8B-B14F-4D97-AF65-F5344CB8AC3E}">
        <p14:creationId xmlns:p14="http://schemas.microsoft.com/office/powerpoint/2010/main" val="39988576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E3B03A-5E38-AD5B-1989-F9B9D1554996}"/>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F57B387F-B7FB-1A64-DAE4-2812A231C8E9}"/>
              </a:ext>
            </a:extLst>
          </p:cNvPr>
          <p:cNvSpPr>
            <a:spLocks noGrp="1"/>
          </p:cNvSpPr>
          <p:nvPr>
            <p:ph type="title"/>
          </p:nvPr>
        </p:nvSpPr>
        <p:spPr>
          <a:xfrm>
            <a:off x="341746" y="583097"/>
            <a:ext cx="9353798" cy="839303"/>
          </a:xfrm>
        </p:spPr>
        <p:txBody>
          <a:bodyPr>
            <a:normAutofit fontScale="90000"/>
          </a:bodyPr>
          <a:lstStyle/>
          <a:p>
            <a:pPr algn="ctr"/>
            <a:r>
              <a:rPr lang="es-EC" sz="4000" b="1" dirty="0">
                <a:effectLst>
                  <a:outerShdw blurRad="38100" dist="38100" dir="2700000" algn="tl">
                    <a:srgbClr val="000000">
                      <a:alpha val="43137"/>
                    </a:srgbClr>
                  </a:outerShdw>
                </a:effectLst>
              </a:rPr>
              <a:t>FACTORES QUE INFLUYEN EN LA INTELIGENCIA (CI)</a:t>
            </a:r>
          </a:p>
        </p:txBody>
      </p:sp>
      <p:sp>
        <p:nvSpPr>
          <p:cNvPr id="5" name="Marcador de contenido 4">
            <a:extLst>
              <a:ext uri="{FF2B5EF4-FFF2-40B4-BE49-F238E27FC236}">
                <a16:creationId xmlns:a16="http://schemas.microsoft.com/office/drawing/2014/main" id="{B57BD56D-C728-6426-FFA1-C8977B07A74D}"/>
              </a:ext>
            </a:extLst>
          </p:cNvPr>
          <p:cNvSpPr>
            <a:spLocks noGrp="1"/>
          </p:cNvSpPr>
          <p:nvPr>
            <p:ph idx="1"/>
          </p:nvPr>
        </p:nvSpPr>
        <p:spPr>
          <a:xfrm>
            <a:off x="464459" y="2179781"/>
            <a:ext cx="9231084" cy="4482275"/>
          </a:xfrm>
        </p:spPr>
        <p:txBody>
          <a:bodyPr>
            <a:normAutofit/>
          </a:bodyPr>
          <a:lstStyle/>
          <a:p>
            <a:pPr marL="0" indent="0" algn="just">
              <a:buNone/>
            </a:pPr>
            <a:r>
              <a:rPr lang="es-EC" sz="3200" b="1" dirty="0">
                <a:solidFill>
                  <a:schemeClr val="tx1"/>
                </a:solidFill>
              </a:rPr>
              <a:t>Tanto la herencia como el ambiente influyen en la inteligencia, tomando en cuenta la controversia relativa a si las pruebas de CI en realidad miden la inteligencia.</a:t>
            </a:r>
          </a:p>
          <a:p>
            <a:pPr marL="0" indent="0" algn="just">
              <a:buNone/>
            </a:pPr>
            <a:endParaRPr lang="es-EC" sz="3200" b="1" dirty="0">
              <a:solidFill>
                <a:schemeClr val="tx1"/>
              </a:solidFill>
            </a:endParaRPr>
          </a:p>
          <a:p>
            <a:pPr marL="0" indent="0" algn="just">
              <a:buNone/>
            </a:pPr>
            <a:endParaRPr lang="es-EC" sz="3200" b="1" dirty="0">
              <a:solidFill>
                <a:schemeClr val="tx1"/>
              </a:solidFill>
            </a:endParaRPr>
          </a:p>
          <a:p>
            <a:pPr marL="0" indent="0" algn="r">
              <a:buNone/>
            </a:pPr>
            <a:r>
              <a:rPr lang="es-EC" sz="3200" b="1" dirty="0">
                <a:solidFill>
                  <a:schemeClr val="tx1"/>
                </a:solidFill>
              </a:rPr>
              <a:t>(Papalia y Martorell, 2021, p. 274).</a:t>
            </a:r>
          </a:p>
        </p:txBody>
      </p:sp>
    </p:spTree>
    <p:extLst>
      <p:ext uri="{BB962C8B-B14F-4D97-AF65-F5344CB8AC3E}">
        <p14:creationId xmlns:p14="http://schemas.microsoft.com/office/powerpoint/2010/main" val="14490146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BE2771-1E16-4D8C-9D92-92224B40208D}"/>
              </a:ext>
            </a:extLst>
          </p:cNvPr>
          <p:cNvSpPr>
            <a:spLocks noGrp="1"/>
          </p:cNvSpPr>
          <p:nvPr>
            <p:ph type="title"/>
          </p:nvPr>
        </p:nvSpPr>
        <p:spPr>
          <a:xfrm>
            <a:off x="1311964" y="583097"/>
            <a:ext cx="8121063" cy="839303"/>
          </a:xfrm>
        </p:spPr>
        <p:txBody>
          <a:bodyPr>
            <a:normAutofit/>
          </a:bodyPr>
          <a:lstStyle/>
          <a:p>
            <a:pPr algn="ctr"/>
            <a:r>
              <a:rPr lang="es-EC" sz="4000" b="1" dirty="0">
                <a:effectLst>
                  <a:outerShdw blurRad="38100" dist="38100" dir="2700000" algn="tl">
                    <a:srgbClr val="000000">
                      <a:alpha val="43137"/>
                    </a:srgbClr>
                  </a:outerShdw>
                </a:effectLst>
              </a:rPr>
              <a:t>INTELIGENCIA</a:t>
            </a:r>
          </a:p>
        </p:txBody>
      </p:sp>
      <p:sp>
        <p:nvSpPr>
          <p:cNvPr id="5" name="Marcador de contenido 4">
            <a:extLst>
              <a:ext uri="{FF2B5EF4-FFF2-40B4-BE49-F238E27FC236}">
                <a16:creationId xmlns:a16="http://schemas.microsoft.com/office/drawing/2014/main" id="{18D8137E-85AC-42F1-B1F8-7960258B22AC}"/>
              </a:ext>
            </a:extLst>
          </p:cNvPr>
          <p:cNvSpPr>
            <a:spLocks noGrp="1"/>
          </p:cNvSpPr>
          <p:nvPr>
            <p:ph idx="1"/>
          </p:nvPr>
        </p:nvSpPr>
        <p:spPr>
          <a:xfrm>
            <a:off x="464459" y="1630016"/>
            <a:ext cx="9231084" cy="5032041"/>
          </a:xfrm>
        </p:spPr>
        <p:txBody>
          <a:bodyPr>
            <a:normAutofit/>
          </a:bodyPr>
          <a:lstStyle/>
          <a:p>
            <a:pPr marL="0" indent="0" algn="just">
              <a:buNone/>
            </a:pPr>
            <a:r>
              <a:rPr lang="es-EC" sz="3200" b="1" dirty="0">
                <a:solidFill>
                  <a:srgbClr val="FFFF00"/>
                </a:solidFill>
              </a:rPr>
              <a:t>LA TEORÍA DE LAS INTELIGENCIAS MÚLTIPLES.</a:t>
            </a:r>
          </a:p>
          <a:p>
            <a:pPr marL="0" indent="0" algn="just">
              <a:buNone/>
            </a:pPr>
            <a:endParaRPr lang="es-EC" sz="3200" b="1" dirty="0">
              <a:solidFill>
                <a:srgbClr val="FFFF00"/>
              </a:solidFill>
            </a:endParaRPr>
          </a:p>
          <a:p>
            <a:pPr marL="0" indent="0" algn="just">
              <a:buNone/>
            </a:pPr>
            <a:r>
              <a:rPr lang="es-EC" sz="3200" b="1" dirty="0">
                <a:solidFill>
                  <a:schemeClr val="tx1"/>
                </a:solidFill>
              </a:rPr>
              <a:t>Las 8 inteligencias de Gardner. </a:t>
            </a:r>
          </a:p>
        </p:txBody>
      </p:sp>
    </p:spTree>
    <p:extLst>
      <p:ext uri="{BB962C8B-B14F-4D97-AF65-F5344CB8AC3E}">
        <p14:creationId xmlns:p14="http://schemas.microsoft.com/office/powerpoint/2010/main" val="3612461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contenido 4">
            <a:extLst>
              <a:ext uri="{FF2B5EF4-FFF2-40B4-BE49-F238E27FC236}">
                <a16:creationId xmlns:a16="http://schemas.microsoft.com/office/drawing/2014/main" id="{18D8137E-85AC-42F1-B1F8-7960258B22AC}"/>
              </a:ext>
            </a:extLst>
          </p:cNvPr>
          <p:cNvSpPr>
            <a:spLocks noGrp="1"/>
          </p:cNvSpPr>
          <p:nvPr>
            <p:ph idx="1"/>
          </p:nvPr>
        </p:nvSpPr>
        <p:spPr>
          <a:xfrm>
            <a:off x="435429" y="1630017"/>
            <a:ext cx="9144000" cy="4888424"/>
          </a:xfrm>
        </p:spPr>
        <p:txBody>
          <a:bodyPr>
            <a:normAutofit fontScale="92500" lnSpcReduction="10000"/>
          </a:bodyPr>
          <a:lstStyle/>
          <a:p>
            <a:pPr algn="just"/>
            <a:r>
              <a:rPr lang="es-EC" sz="2800" b="1" dirty="0">
                <a:solidFill>
                  <a:schemeClr val="tx1"/>
                </a:solidFill>
              </a:rPr>
              <a:t>Una rana, que se alimenta de insectos voladores, posee en los ojos células receptoras que sólo se activan en respuesta a objetos móviles pequeños y oscuros. Una rana moriría de hambre rodeada de moscas inmóviles, pero ante el mínimo movimiento las células “detectoras de insectos” entran en acción. </a:t>
            </a:r>
            <a:endParaRPr lang="es-EC" sz="2800" b="1" dirty="0">
              <a:solidFill>
                <a:srgbClr val="FFFF00"/>
              </a:solidFill>
            </a:endParaRPr>
          </a:p>
          <a:p>
            <a:pPr marL="0" indent="0" algn="just">
              <a:buNone/>
            </a:pPr>
            <a:endParaRPr lang="es-EC" sz="1100" b="1" dirty="0">
              <a:solidFill>
                <a:schemeClr val="tx1"/>
              </a:solidFill>
            </a:endParaRPr>
          </a:p>
          <a:p>
            <a:pPr algn="just"/>
            <a:r>
              <a:rPr lang="es-EC" sz="2800" b="1" dirty="0">
                <a:solidFill>
                  <a:schemeClr val="tx1"/>
                </a:solidFill>
              </a:rPr>
              <a:t>Los seres humanos también fuimos creados de un modo similar para detectar lo que, para nosotros, son características importantes del ambiente. Nuestros oídos son más sensibles a la frecuencia del sonido que corresponde a las consonantes de la voz humana y al llanto del bebé.</a:t>
            </a:r>
          </a:p>
        </p:txBody>
      </p:sp>
      <p:sp>
        <p:nvSpPr>
          <p:cNvPr id="6" name="Título 1">
            <a:extLst>
              <a:ext uri="{FF2B5EF4-FFF2-40B4-BE49-F238E27FC236}">
                <a16:creationId xmlns:a16="http://schemas.microsoft.com/office/drawing/2014/main" id="{FD19A489-EA34-2CBD-4AD0-6DD02EF0AAED}"/>
              </a:ext>
            </a:extLst>
          </p:cNvPr>
          <p:cNvSpPr txBox="1">
            <a:spLocks/>
          </p:cNvSpPr>
          <p:nvPr/>
        </p:nvSpPr>
        <p:spPr>
          <a:xfrm>
            <a:off x="1311964" y="583097"/>
            <a:ext cx="8121063" cy="882846"/>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s-EC" sz="4000" b="1" dirty="0">
                <a:effectLst>
                  <a:outerShdw blurRad="38100" dist="38100" dir="2700000" algn="tl">
                    <a:srgbClr val="000000">
                      <a:alpha val="43137"/>
                    </a:srgbClr>
                  </a:outerShdw>
                </a:effectLst>
              </a:rPr>
              <a:t>SENSACIÓN Y PERCEPCIÓN</a:t>
            </a:r>
          </a:p>
        </p:txBody>
      </p:sp>
    </p:spTree>
    <p:extLst>
      <p:ext uri="{BB962C8B-B14F-4D97-AF65-F5344CB8AC3E}">
        <p14:creationId xmlns:p14="http://schemas.microsoft.com/office/powerpoint/2010/main" val="35674007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contenido 5">
            <a:extLst>
              <a:ext uri="{FF2B5EF4-FFF2-40B4-BE49-F238E27FC236}">
                <a16:creationId xmlns:a16="http://schemas.microsoft.com/office/drawing/2014/main" id="{3E523C64-1C60-C0B9-F329-B2FAA7279ACB}"/>
              </a:ext>
            </a:extLst>
          </p:cNvPr>
          <p:cNvSpPr>
            <a:spLocks noGrp="1"/>
          </p:cNvSpPr>
          <p:nvPr>
            <p:ph idx="1"/>
          </p:nvPr>
        </p:nvSpPr>
        <p:spPr>
          <a:xfrm>
            <a:off x="508000" y="1669142"/>
            <a:ext cx="9027885" cy="4736389"/>
          </a:xfrm>
        </p:spPr>
        <p:txBody>
          <a:bodyPr>
            <a:normAutofit/>
          </a:bodyPr>
          <a:lstStyle/>
          <a:p>
            <a:pPr algn="just"/>
            <a:r>
              <a:rPr lang="es-ES" sz="2800" dirty="0"/>
              <a:t>La </a:t>
            </a:r>
            <a:r>
              <a:rPr lang="es-ES" sz="2800" b="1" dirty="0">
                <a:solidFill>
                  <a:srgbClr val="FFFF00"/>
                </a:solidFill>
                <a:effectLst>
                  <a:outerShdw blurRad="38100" dist="38100" dir="2700000" algn="tl">
                    <a:srgbClr val="000000">
                      <a:alpha val="43137"/>
                    </a:srgbClr>
                  </a:outerShdw>
                </a:effectLst>
              </a:rPr>
              <a:t>pareidolia </a:t>
            </a:r>
            <a:r>
              <a:rPr lang="es-ES" sz="2800" dirty="0"/>
              <a:t>es definida como un fenómeno psicológico que le permite a los humanos ver rostros, caras o figuras humanas en cualquier superficie o área, tal como en las paredes, el cielo, una taza de café o una simple rebanada de tostada.</a:t>
            </a:r>
          </a:p>
          <a:p>
            <a:pPr marL="0" indent="0" algn="just">
              <a:buNone/>
            </a:pPr>
            <a:endParaRPr lang="es-ES" sz="1400" dirty="0"/>
          </a:p>
          <a:p>
            <a:pPr algn="just"/>
            <a:r>
              <a:rPr lang="es-ES" sz="2800" b="1" dirty="0"/>
              <a:t>Predispuesto a ver rostros</a:t>
            </a:r>
            <a:r>
              <a:rPr lang="es-ES" sz="2800" dirty="0"/>
              <a:t>. El cerebro humano, un detector hipersensible de rostros, puede hallar “el rostro de Dios” en una nube o …</a:t>
            </a:r>
            <a:endParaRPr lang="es-MX" sz="2800" dirty="0"/>
          </a:p>
        </p:txBody>
      </p:sp>
      <p:sp>
        <p:nvSpPr>
          <p:cNvPr id="9" name="Título 1">
            <a:extLst>
              <a:ext uri="{FF2B5EF4-FFF2-40B4-BE49-F238E27FC236}">
                <a16:creationId xmlns:a16="http://schemas.microsoft.com/office/drawing/2014/main" id="{C60FAEC6-97E7-74D0-FA0B-60152CBB05C9}"/>
              </a:ext>
            </a:extLst>
          </p:cNvPr>
          <p:cNvSpPr txBox="1">
            <a:spLocks/>
          </p:cNvSpPr>
          <p:nvPr/>
        </p:nvSpPr>
        <p:spPr>
          <a:xfrm>
            <a:off x="1311964" y="583097"/>
            <a:ext cx="8121063" cy="940903"/>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s-EC" sz="4500" b="1" dirty="0">
                <a:effectLst>
                  <a:outerShdw blurRad="38100" dist="38100" dir="2700000" algn="tl">
                    <a:srgbClr val="000000">
                      <a:alpha val="43137"/>
                    </a:srgbClr>
                  </a:outerShdw>
                </a:effectLst>
              </a:rPr>
              <a:t>SENSACIÓN Y PERCEPCIÓN</a:t>
            </a:r>
          </a:p>
        </p:txBody>
      </p:sp>
    </p:spTree>
    <p:extLst>
      <p:ext uri="{BB962C8B-B14F-4D97-AF65-F5344CB8AC3E}">
        <p14:creationId xmlns:p14="http://schemas.microsoft.com/office/powerpoint/2010/main" val="13109973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a:extLst>
              <a:ext uri="{FF2B5EF4-FFF2-40B4-BE49-F238E27FC236}">
                <a16:creationId xmlns:a16="http://schemas.microsoft.com/office/drawing/2014/main" id="{AF9414E3-00AD-BAD8-9079-C4F3DABA9ECA}"/>
              </a:ext>
            </a:extLst>
          </p:cNvPr>
          <p:cNvSpPr>
            <a:spLocks noGrp="1"/>
          </p:cNvSpPr>
          <p:nvPr>
            <p:ph idx="1"/>
          </p:nvPr>
        </p:nvSpPr>
        <p:spPr/>
        <p:txBody>
          <a:bodyPr/>
          <a:lstStyle/>
          <a:p>
            <a:endParaRPr lang="es-MX"/>
          </a:p>
        </p:txBody>
      </p:sp>
      <p:pic>
        <p:nvPicPr>
          <p:cNvPr id="2050" name="Picture 2" descr="Pareidolia, el fenómeno de ver una cara en un perchero - LA NACION">
            <a:extLst>
              <a:ext uri="{FF2B5EF4-FFF2-40B4-BE49-F238E27FC236}">
                <a16:creationId xmlns:a16="http://schemas.microsoft.com/office/drawing/2014/main" id="{A568C431-EDFF-45D9-BD40-BD7F17A7DE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4783" y="396491"/>
            <a:ext cx="9330417" cy="6126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96962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BE2771-1E16-4D8C-9D92-92224B40208D}"/>
              </a:ext>
            </a:extLst>
          </p:cNvPr>
          <p:cNvSpPr>
            <a:spLocks noGrp="1"/>
          </p:cNvSpPr>
          <p:nvPr>
            <p:ph type="title"/>
          </p:nvPr>
        </p:nvSpPr>
        <p:spPr>
          <a:xfrm>
            <a:off x="464457" y="583097"/>
            <a:ext cx="8505375" cy="2579756"/>
          </a:xfrm>
        </p:spPr>
        <p:txBody>
          <a:bodyPr>
            <a:normAutofit/>
          </a:bodyPr>
          <a:lstStyle/>
          <a:p>
            <a:pPr algn="ctr"/>
            <a:r>
              <a:rPr lang="es-EC" b="1" i="1" dirty="0"/>
              <a:t>¿Existe la percepción extrasensorial?</a:t>
            </a:r>
            <a:br>
              <a:rPr lang="es-EC" b="1" dirty="0"/>
            </a:br>
            <a:endParaRPr lang="es-EC" b="1" dirty="0"/>
          </a:p>
        </p:txBody>
      </p:sp>
      <p:sp>
        <p:nvSpPr>
          <p:cNvPr id="5" name="Marcador de contenido 4">
            <a:extLst>
              <a:ext uri="{FF2B5EF4-FFF2-40B4-BE49-F238E27FC236}">
                <a16:creationId xmlns:a16="http://schemas.microsoft.com/office/drawing/2014/main" id="{18D8137E-85AC-42F1-B1F8-7960258B22AC}"/>
              </a:ext>
            </a:extLst>
          </p:cNvPr>
          <p:cNvSpPr>
            <a:spLocks noGrp="1"/>
          </p:cNvSpPr>
          <p:nvPr>
            <p:ph idx="1"/>
          </p:nvPr>
        </p:nvSpPr>
        <p:spPr>
          <a:xfrm>
            <a:off x="464457" y="1630017"/>
            <a:ext cx="8968570" cy="4888424"/>
          </a:xfrm>
        </p:spPr>
        <p:txBody>
          <a:bodyPr>
            <a:normAutofit/>
          </a:bodyPr>
          <a:lstStyle/>
          <a:p>
            <a:pPr marL="0" indent="0" algn="just">
              <a:buNone/>
            </a:pPr>
            <a:endParaRPr lang="es-EC" sz="2800" b="1" dirty="0">
              <a:solidFill>
                <a:schemeClr val="tx1"/>
              </a:solidFill>
            </a:endParaRPr>
          </a:p>
          <a:p>
            <a:pPr marL="0" indent="0" algn="just">
              <a:buNone/>
            </a:pPr>
            <a:endParaRPr lang="es-EC" sz="1400" b="1" dirty="0">
              <a:solidFill>
                <a:schemeClr val="tx1"/>
              </a:solidFill>
            </a:endParaRPr>
          </a:p>
          <a:p>
            <a:pPr marL="0" indent="0" algn="just">
              <a:buNone/>
            </a:pPr>
            <a:r>
              <a:rPr lang="es-EC" sz="3200" b="1" dirty="0">
                <a:solidFill>
                  <a:schemeClr val="tx1"/>
                </a:solidFill>
                <a:effectLst>
                  <a:outerShdw blurRad="38100" dist="38100" dir="2700000" algn="tl">
                    <a:srgbClr val="000000">
                      <a:alpha val="43137"/>
                    </a:srgbClr>
                  </a:outerShdw>
                </a:effectLst>
              </a:rPr>
              <a:t>¿Cuáles son los alegatos a favor de la percepción extrasensorial, y a qué conclusión ha llegado la mayoría de los psicólogos en sus trabajos de investigación luego de poner a prueba estos alegatos?</a:t>
            </a:r>
          </a:p>
        </p:txBody>
      </p:sp>
    </p:spTree>
    <p:extLst>
      <p:ext uri="{BB962C8B-B14F-4D97-AF65-F5344CB8AC3E}">
        <p14:creationId xmlns:p14="http://schemas.microsoft.com/office/powerpoint/2010/main" val="28115214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BE2771-1E16-4D8C-9D92-92224B40208D}"/>
              </a:ext>
            </a:extLst>
          </p:cNvPr>
          <p:cNvSpPr>
            <a:spLocks noGrp="1"/>
          </p:cNvSpPr>
          <p:nvPr>
            <p:ph type="title"/>
          </p:nvPr>
        </p:nvSpPr>
        <p:spPr>
          <a:xfrm>
            <a:off x="1311964" y="583097"/>
            <a:ext cx="8121063" cy="839303"/>
          </a:xfrm>
        </p:spPr>
        <p:txBody>
          <a:bodyPr>
            <a:normAutofit fontScale="90000"/>
          </a:bodyPr>
          <a:lstStyle/>
          <a:p>
            <a:pPr algn="ctr"/>
            <a:r>
              <a:rPr lang="es-EC" sz="4000" b="1" dirty="0">
                <a:effectLst>
                  <a:outerShdw blurRad="38100" dist="38100" dir="2700000" algn="tl">
                    <a:srgbClr val="000000">
                      <a:alpha val="43137"/>
                    </a:srgbClr>
                  </a:outerShdw>
                </a:effectLst>
              </a:rPr>
              <a:t>SENSACIÓN Y PERCEPCIÓN</a:t>
            </a:r>
            <a:br>
              <a:rPr lang="es-EC" sz="4000" b="1" dirty="0">
                <a:effectLst>
                  <a:outerShdw blurRad="38100" dist="38100" dir="2700000" algn="tl">
                    <a:srgbClr val="000000">
                      <a:alpha val="43137"/>
                    </a:srgbClr>
                  </a:outerShdw>
                </a:effectLst>
              </a:rPr>
            </a:br>
            <a:endParaRPr lang="es-EC" sz="4000" b="1" dirty="0">
              <a:effectLst>
                <a:outerShdw blurRad="38100" dist="38100" dir="2700000" algn="tl">
                  <a:srgbClr val="000000">
                    <a:alpha val="43137"/>
                  </a:srgbClr>
                </a:outerShdw>
              </a:effectLst>
            </a:endParaRPr>
          </a:p>
        </p:txBody>
      </p:sp>
      <p:sp>
        <p:nvSpPr>
          <p:cNvPr id="5" name="Marcador de contenido 4">
            <a:extLst>
              <a:ext uri="{FF2B5EF4-FFF2-40B4-BE49-F238E27FC236}">
                <a16:creationId xmlns:a16="http://schemas.microsoft.com/office/drawing/2014/main" id="{18D8137E-85AC-42F1-B1F8-7960258B22AC}"/>
              </a:ext>
            </a:extLst>
          </p:cNvPr>
          <p:cNvSpPr>
            <a:spLocks noGrp="1"/>
          </p:cNvSpPr>
          <p:nvPr>
            <p:ph idx="1"/>
          </p:nvPr>
        </p:nvSpPr>
        <p:spPr>
          <a:xfrm>
            <a:off x="464459" y="1630017"/>
            <a:ext cx="9013372" cy="4886898"/>
          </a:xfrm>
        </p:spPr>
        <p:txBody>
          <a:bodyPr>
            <a:normAutofit lnSpcReduction="10000"/>
          </a:bodyPr>
          <a:lstStyle/>
          <a:p>
            <a:pPr marL="0" indent="0" algn="just">
              <a:buNone/>
            </a:pPr>
            <a:r>
              <a:rPr lang="es-EC" sz="2800" b="1" dirty="0">
                <a:solidFill>
                  <a:schemeClr val="tx1"/>
                </a:solidFill>
              </a:rPr>
              <a:t>La </a:t>
            </a:r>
            <a:r>
              <a:rPr lang="es-EC" sz="2800" b="1" u="sng" dirty="0">
                <a:solidFill>
                  <a:srgbClr val="FFFF00"/>
                </a:solidFill>
                <a:effectLst>
                  <a:outerShdw blurRad="38100" dist="38100" dir="2700000" algn="tl">
                    <a:srgbClr val="000000">
                      <a:alpha val="43137"/>
                    </a:srgbClr>
                  </a:outerShdw>
                </a:effectLst>
              </a:rPr>
              <a:t>sensación</a:t>
            </a:r>
            <a:r>
              <a:rPr lang="es-EC" sz="2800" b="1" dirty="0">
                <a:solidFill>
                  <a:schemeClr val="tx1"/>
                </a:solidFill>
              </a:rPr>
              <a:t> es el proceso por el cual nuestros receptores sensoriales y el sistema nervioso reciben y representan la energía que actúa como estímulo y proviene del ambiente. </a:t>
            </a:r>
          </a:p>
          <a:p>
            <a:pPr marL="0" indent="0" algn="just">
              <a:buNone/>
            </a:pPr>
            <a:endParaRPr lang="es-EC" sz="2800" b="1" dirty="0">
              <a:solidFill>
                <a:schemeClr val="tx1"/>
              </a:solidFill>
            </a:endParaRPr>
          </a:p>
          <a:p>
            <a:pPr marL="0" indent="0" algn="just">
              <a:buNone/>
            </a:pPr>
            <a:r>
              <a:rPr lang="es-EC" sz="2800" b="1" dirty="0">
                <a:solidFill>
                  <a:schemeClr val="tx1"/>
                </a:solidFill>
              </a:rPr>
              <a:t>La </a:t>
            </a:r>
            <a:r>
              <a:rPr lang="es-EC" sz="2800" b="1" u="sng" dirty="0">
                <a:solidFill>
                  <a:srgbClr val="FFFF00"/>
                </a:solidFill>
                <a:effectLst>
                  <a:outerShdw blurRad="38100" dist="38100" dir="2700000" algn="tl">
                    <a:srgbClr val="000000">
                      <a:alpha val="43137"/>
                    </a:srgbClr>
                  </a:outerShdw>
                </a:effectLst>
              </a:rPr>
              <a:t>percepción</a:t>
            </a:r>
            <a:r>
              <a:rPr lang="es-EC" sz="2800" b="1" dirty="0">
                <a:solidFill>
                  <a:schemeClr val="tx1"/>
                </a:solidFill>
              </a:rPr>
              <a:t> es el proceso de organización e interpretación de esta información. Aunque consideramos la sensación y la percepción de manera separada, para analizarlas y discutirlas, ambas son en realidad partes de un proceso continuo. </a:t>
            </a:r>
          </a:p>
        </p:txBody>
      </p:sp>
    </p:spTree>
    <p:extLst>
      <p:ext uri="{BB962C8B-B14F-4D97-AF65-F5344CB8AC3E}">
        <p14:creationId xmlns:p14="http://schemas.microsoft.com/office/powerpoint/2010/main" val="3356945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BE2771-1E16-4D8C-9D92-92224B40208D}"/>
              </a:ext>
            </a:extLst>
          </p:cNvPr>
          <p:cNvSpPr>
            <a:spLocks noGrp="1"/>
          </p:cNvSpPr>
          <p:nvPr>
            <p:ph type="title"/>
          </p:nvPr>
        </p:nvSpPr>
        <p:spPr>
          <a:xfrm>
            <a:off x="1311964" y="583097"/>
            <a:ext cx="8121063" cy="839303"/>
          </a:xfrm>
        </p:spPr>
        <p:txBody>
          <a:bodyPr>
            <a:normAutofit fontScale="90000"/>
          </a:bodyPr>
          <a:lstStyle/>
          <a:p>
            <a:pPr algn="ctr"/>
            <a:r>
              <a:rPr lang="es-EC" sz="4000" b="1" dirty="0">
                <a:effectLst>
                  <a:outerShdw blurRad="38100" dist="38100" dir="2700000" algn="tl">
                    <a:srgbClr val="000000">
                      <a:alpha val="43137"/>
                    </a:srgbClr>
                  </a:outerShdw>
                </a:effectLst>
              </a:rPr>
              <a:t>ATENCIÓN</a:t>
            </a:r>
            <a:br>
              <a:rPr lang="es-EC" sz="4000" b="1" dirty="0">
                <a:effectLst>
                  <a:outerShdw blurRad="38100" dist="38100" dir="2700000" algn="tl">
                    <a:srgbClr val="000000">
                      <a:alpha val="43137"/>
                    </a:srgbClr>
                  </a:outerShdw>
                </a:effectLst>
              </a:rPr>
            </a:br>
            <a:endParaRPr lang="es-EC" sz="4000" b="1" dirty="0">
              <a:effectLst>
                <a:outerShdw blurRad="38100" dist="38100" dir="2700000" algn="tl">
                  <a:srgbClr val="000000">
                    <a:alpha val="43137"/>
                  </a:srgbClr>
                </a:outerShdw>
              </a:effectLst>
            </a:endParaRPr>
          </a:p>
        </p:txBody>
      </p:sp>
      <p:sp>
        <p:nvSpPr>
          <p:cNvPr id="5" name="Marcador de contenido 4">
            <a:extLst>
              <a:ext uri="{FF2B5EF4-FFF2-40B4-BE49-F238E27FC236}">
                <a16:creationId xmlns:a16="http://schemas.microsoft.com/office/drawing/2014/main" id="{18D8137E-85AC-42F1-B1F8-7960258B22AC}"/>
              </a:ext>
            </a:extLst>
          </p:cNvPr>
          <p:cNvSpPr>
            <a:spLocks noGrp="1"/>
          </p:cNvSpPr>
          <p:nvPr>
            <p:ph idx="1"/>
          </p:nvPr>
        </p:nvSpPr>
        <p:spPr>
          <a:xfrm>
            <a:off x="333829" y="1567543"/>
            <a:ext cx="9260114" cy="4949372"/>
          </a:xfrm>
        </p:spPr>
        <p:txBody>
          <a:bodyPr>
            <a:normAutofit/>
          </a:bodyPr>
          <a:lstStyle/>
          <a:p>
            <a:pPr marL="0" indent="0" algn="just">
              <a:buNone/>
            </a:pPr>
            <a:r>
              <a:rPr lang="es-EC" sz="2800" b="1" dirty="0">
                <a:solidFill>
                  <a:schemeClr val="tx1"/>
                </a:solidFill>
                <a:effectLst>
                  <a:outerShdw blurRad="38100" dist="38100" dir="2700000" algn="tl">
                    <a:srgbClr val="000000">
                      <a:alpha val="43137"/>
                    </a:srgbClr>
                  </a:outerShdw>
                </a:effectLst>
              </a:rPr>
              <a:t>Estado de conciencia en que los sentidos se enfocan de manera selectiva en ciertos aspectos del ambiente y el sistema nervioso central se encuentra en un estado de preparación para responder a los estímulos. Dado que los seres humanos no cuentan con la capacidad infinita para atender a todo –enfocarse en ciertos elementos a expensas de otros- buena parte de la investigación en este campo se dedica a discernir qué factores influyen en la atención y a entender los mecanismos neurales involucrados en el procesamiento selectivo de la información. </a:t>
            </a:r>
          </a:p>
        </p:txBody>
      </p:sp>
    </p:spTree>
    <p:extLst>
      <p:ext uri="{BB962C8B-B14F-4D97-AF65-F5344CB8AC3E}">
        <p14:creationId xmlns:p14="http://schemas.microsoft.com/office/powerpoint/2010/main" val="11658195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BE2771-1E16-4D8C-9D92-92224B40208D}"/>
              </a:ext>
            </a:extLst>
          </p:cNvPr>
          <p:cNvSpPr>
            <a:spLocks noGrp="1"/>
          </p:cNvSpPr>
          <p:nvPr>
            <p:ph type="title"/>
          </p:nvPr>
        </p:nvSpPr>
        <p:spPr>
          <a:xfrm>
            <a:off x="1311964" y="583097"/>
            <a:ext cx="8121063" cy="839303"/>
          </a:xfrm>
        </p:spPr>
        <p:txBody>
          <a:bodyPr>
            <a:normAutofit fontScale="90000"/>
          </a:bodyPr>
          <a:lstStyle/>
          <a:p>
            <a:pPr algn="ctr"/>
            <a:r>
              <a:rPr lang="es-EC" sz="4000" b="1" dirty="0">
                <a:effectLst>
                  <a:outerShdw blurRad="38100" dist="38100" dir="2700000" algn="tl">
                    <a:srgbClr val="000000">
                      <a:alpha val="43137"/>
                    </a:srgbClr>
                  </a:outerShdw>
                </a:effectLst>
              </a:rPr>
              <a:t>ATENCIÓN</a:t>
            </a:r>
            <a:br>
              <a:rPr lang="es-EC" sz="4000" b="1" dirty="0">
                <a:effectLst>
                  <a:outerShdw blurRad="38100" dist="38100" dir="2700000" algn="tl">
                    <a:srgbClr val="000000">
                      <a:alpha val="43137"/>
                    </a:srgbClr>
                  </a:outerShdw>
                </a:effectLst>
              </a:rPr>
            </a:br>
            <a:endParaRPr lang="es-EC" sz="4000" b="1" dirty="0">
              <a:effectLst>
                <a:outerShdw blurRad="38100" dist="38100" dir="2700000" algn="tl">
                  <a:srgbClr val="000000">
                    <a:alpha val="43137"/>
                  </a:srgbClr>
                </a:outerShdw>
              </a:effectLst>
            </a:endParaRPr>
          </a:p>
        </p:txBody>
      </p:sp>
      <p:sp>
        <p:nvSpPr>
          <p:cNvPr id="5" name="Marcador de contenido 4">
            <a:extLst>
              <a:ext uri="{FF2B5EF4-FFF2-40B4-BE49-F238E27FC236}">
                <a16:creationId xmlns:a16="http://schemas.microsoft.com/office/drawing/2014/main" id="{18D8137E-85AC-42F1-B1F8-7960258B22AC}"/>
              </a:ext>
            </a:extLst>
          </p:cNvPr>
          <p:cNvSpPr>
            <a:spLocks noGrp="1"/>
          </p:cNvSpPr>
          <p:nvPr>
            <p:ph idx="1"/>
          </p:nvPr>
        </p:nvSpPr>
        <p:spPr>
          <a:xfrm>
            <a:off x="333829" y="1567543"/>
            <a:ext cx="9260114" cy="4949372"/>
          </a:xfrm>
        </p:spPr>
        <p:txBody>
          <a:bodyPr>
            <a:normAutofit/>
          </a:bodyPr>
          <a:lstStyle/>
          <a:p>
            <a:pPr marL="0" indent="0" algn="just">
              <a:buNone/>
            </a:pPr>
            <a:r>
              <a:rPr lang="es-EC" sz="3200" b="1" dirty="0">
                <a:solidFill>
                  <a:srgbClr val="FFFF00"/>
                </a:solidFill>
                <a:effectLst>
                  <a:outerShdw blurRad="38100" dist="38100" dir="2700000" algn="tl">
                    <a:srgbClr val="000000">
                      <a:alpha val="43137"/>
                    </a:srgbClr>
                  </a:outerShdw>
                </a:effectLst>
              </a:rPr>
              <a:t>Tipos de atención: </a:t>
            </a:r>
          </a:p>
          <a:p>
            <a:pPr marL="0" indent="0" algn="just">
              <a:buNone/>
            </a:pPr>
            <a:endParaRPr lang="es-EC" sz="2800" b="1" dirty="0">
              <a:solidFill>
                <a:srgbClr val="FFFF00"/>
              </a:solidFill>
              <a:effectLst>
                <a:outerShdw blurRad="38100" dist="38100" dir="2700000" algn="tl">
                  <a:srgbClr val="000000">
                    <a:alpha val="43137"/>
                  </a:srgbClr>
                </a:outerShdw>
              </a:effectLst>
            </a:endParaRPr>
          </a:p>
          <a:p>
            <a:pPr algn="just">
              <a:buFontTx/>
              <a:buChar char="-"/>
            </a:pPr>
            <a:r>
              <a:rPr lang="es-EC" sz="2800" b="1" dirty="0">
                <a:solidFill>
                  <a:schemeClr val="tx1"/>
                </a:solidFill>
                <a:effectLst>
                  <a:outerShdw blurRad="38100" dist="38100" dir="2700000" algn="tl">
                    <a:srgbClr val="000000">
                      <a:alpha val="43137"/>
                    </a:srgbClr>
                  </a:outerShdw>
                </a:effectLst>
              </a:rPr>
              <a:t>Atención encubierta.</a:t>
            </a:r>
          </a:p>
          <a:p>
            <a:pPr algn="just">
              <a:buFontTx/>
              <a:buChar char="-"/>
            </a:pPr>
            <a:r>
              <a:rPr lang="es-EC" sz="2800" b="1" dirty="0">
                <a:solidFill>
                  <a:schemeClr val="tx1"/>
                </a:solidFill>
                <a:effectLst>
                  <a:outerShdw blurRad="38100" dist="38100" dir="2700000" algn="tl">
                    <a:srgbClr val="000000">
                      <a:alpha val="43137"/>
                    </a:srgbClr>
                  </a:outerShdw>
                </a:effectLst>
              </a:rPr>
              <a:t>Atención espacial.</a:t>
            </a:r>
          </a:p>
          <a:p>
            <a:pPr algn="just">
              <a:buFontTx/>
              <a:buChar char="-"/>
            </a:pPr>
            <a:r>
              <a:rPr lang="es-EC" sz="2800" b="1" dirty="0">
                <a:solidFill>
                  <a:schemeClr val="tx1"/>
                </a:solidFill>
                <a:effectLst>
                  <a:outerShdw blurRad="38100" dist="38100" dir="2700000" algn="tl">
                    <a:srgbClr val="000000">
                      <a:alpha val="43137"/>
                    </a:srgbClr>
                  </a:outerShdw>
                </a:effectLst>
              </a:rPr>
              <a:t>Atención focalizada.</a:t>
            </a:r>
          </a:p>
          <a:p>
            <a:pPr algn="just">
              <a:buFontTx/>
              <a:buChar char="-"/>
            </a:pPr>
            <a:r>
              <a:rPr lang="es-EC" sz="2800" b="1" dirty="0">
                <a:solidFill>
                  <a:schemeClr val="tx1"/>
                </a:solidFill>
                <a:effectLst>
                  <a:outerShdw blurRad="38100" dist="38100" dir="2700000" algn="tl">
                    <a:srgbClr val="000000">
                      <a:alpha val="43137"/>
                    </a:srgbClr>
                  </a:outerShdw>
                </a:effectLst>
              </a:rPr>
              <a:t>Atención involuntaria.</a:t>
            </a:r>
          </a:p>
          <a:p>
            <a:pPr algn="just">
              <a:buFontTx/>
              <a:buChar char="-"/>
            </a:pPr>
            <a:r>
              <a:rPr lang="es-EC" sz="2800" b="1" dirty="0">
                <a:solidFill>
                  <a:schemeClr val="tx1"/>
                </a:solidFill>
                <a:effectLst>
                  <a:outerShdw blurRad="38100" dist="38100" dir="2700000" algn="tl">
                    <a:srgbClr val="000000">
                      <a:alpha val="43137"/>
                    </a:srgbClr>
                  </a:outerShdw>
                </a:effectLst>
              </a:rPr>
              <a:t>Atención selectiva.</a:t>
            </a:r>
          </a:p>
        </p:txBody>
      </p:sp>
    </p:spTree>
    <p:extLst>
      <p:ext uri="{BB962C8B-B14F-4D97-AF65-F5344CB8AC3E}">
        <p14:creationId xmlns:p14="http://schemas.microsoft.com/office/powerpoint/2010/main" val="3091012355"/>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722</TotalTime>
  <Words>1497</Words>
  <Application>Microsoft Office PowerPoint</Application>
  <PresentationFormat>Panorámica</PresentationFormat>
  <Paragraphs>94</Paragraphs>
  <Slides>23</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23</vt:i4>
      </vt:variant>
    </vt:vector>
  </HeadingPairs>
  <TitlesOfParts>
    <vt:vector size="27" baseType="lpstr">
      <vt:lpstr>Arial</vt:lpstr>
      <vt:lpstr>Trebuchet MS</vt:lpstr>
      <vt:lpstr>Wingdings 3</vt:lpstr>
      <vt:lpstr>Faceta</vt:lpstr>
      <vt:lpstr>UNIVERSIDAD NACIONAL DE CHIMBORAZO  FACULTAD DE CIENCIAS DE LA SALUD </vt:lpstr>
      <vt:lpstr>SENSACIÓN Y PERCEPCIÓN </vt:lpstr>
      <vt:lpstr>Presentación de PowerPoint</vt:lpstr>
      <vt:lpstr>Presentación de PowerPoint</vt:lpstr>
      <vt:lpstr>Presentación de PowerPoint</vt:lpstr>
      <vt:lpstr>¿Existe la percepción extrasensorial? </vt:lpstr>
      <vt:lpstr>SENSACIÓN Y PERCEPCIÓN </vt:lpstr>
      <vt:lpstr>ATENCIÓN </vt:lpstr>
      <vt:lpstr>ATENCIÓN </vt:lpstr>
      <vt:lpstr>MEMORIA </vt:lpstr>
      <vt:lpstr>CONCIENCIA</vt:lpstr>
      <vt:lpstr>APRENDIZAJE </vt:lpstr>
      <vt:lpstr>APRENDIZAJE </vt:lpstr>
      <vt:lpstr>PENSAMIENTO Y LENGUAJE </vt:lpstr>
      <vt:lpstr>PENSAMIENTO Y LENGUAJE </vt:lpstr>
      <vt:lpstr>PENSAMIENTO Y LENGUAJE </vt:lpstr>
      <vt:lpstr>PENSAMIENTO Y LENGUAJE </vt:lpstr>
      <vt:lpstr>INTELIGENCIA</vt:lpstr>
      <vt:lpstr>INTELIGENCIA</vt:lpstr>
      <vt:lpstr>INTELIGENCIA</vt:lpstr>
      <vt:lpstr>INTELIGENCIA</vt:lpstr>
      <vt:lpstr>FACTORES QUE INFLUYEN EN LA INTELIGENCIA (CI)</vt:lpstr>
      <vt:lpstr>INTELIGENCIA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TERAPIA SISTÉMICA II OCTAVO SEMESTRE</dc:title>
  <dc:creator>Byron Boada</dc:creator>
  <cp:lastModifiedBy>Byron Alejandro Boada Aldaz</cp:lastModifiedBy>
  <cp:revision>127</cp:revision>
  <dcterms:created xsi:type="dcterms:W3CDTF">2020-07-15T21:08:38Z</dcterms:created>
  <dcterms:modified xsi:type="dcterms:W3CDTF">2025-06-02T21:34:51Z</dcterms:modified>
</cp:coreProperties>
</file>