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69" r:id="rId2"/>
    <p:sldId id="365" r:id="rId3"/>
    <p:sldId id="366" r:id="rId4"/>
    <p:sldId id="370" r:id="rId5"/>
    <p:sldId id="371" r:id="rId6"/>
    <p:sldId id="372" r:id="rId7"/>
    <p:sldId id="37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9" autoAdjust="0"/>
    <p:restoredTop sz="94660"/>
  </p:normalViewPr>
  <p:slideViewPr>
    <p:cSldViewPr snapToGrid="0">
      <p:cViewPr varScale="1">
        <p:scale>
          <a:sx n="66" d="100"/>
          <a:sy n="66" d="100"/>
        </p:scale>
        <p:origin x="48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12/11/2023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12/11/2023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12/11/2023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12/11/2023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12/11/2023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2A1F80-2615-41E6-B9E0-05F74C44F2D9}"/>
              </a:ext>
            </a:extLst>
          </p:cNvPr>
          <p:cNvSpPr>
            <a:spLocks noGrp="1"/>
          </p:cNvSpPr>
          <p:nvPr>
            <p:ph type="ctrTitle"/>
          </p:nvPr>
        </p:nvSpPr>
        <p:spPr>
          <a:xfrm>
            <a:off x="752192" y="1914525"/>
            <a:ext cx="10359715" cy="2548165"/>
          </a:xfrm>
        </p:spPr>
        <p:txBody>
          <a:bodyPr/>
          <a:lstStyle/>
          <a:p>
            <a:r>
              <a:rPr lang="es-EC" sz="6600" dirty="0">
                <a:latin typeface="Book Antiqua" panose="02040602050305030304" pitchFamily="18" charset="0"/>
              </a:rPr>
              <a:t>Funciones del lenguaje </a:t>
            </a:r>
          </a:p>
        </p:txBody>
      </p:sp>
      <p:pic>
        <p:nvPicPr>
          <p:cNvPr id="4" name="Imagen 3">
            <a:extLst>
              <a:ext uri="{FF2B5EF4-FFF2-40B4-BE49-F238E27FC236}">
                <a16:creationId xmlns:a16="http://schemas.microsoft.com/office/drawing/2014/main" id="{CF3BA346-BC1A-4535-B09F-E1949AB37023}"/>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11907" y="110669"/>
            <a:ext cx="953685" cy="957943"/>
          </a:xfrm>
          <a:prstGeom prst="rect">
            <a:avLst/>
          </a:prstGeom>
        </p:spPr>
      </p:pic>
    </p:spTree>
    <p:extLst>
      <p:ext uri="{BB962C8B-B14F-4D97-AF65-F5344CB8AC3E}">
        <p14:creationId xmlns:p14="http://schemas.microsoft.com/office/powerpoint/2010/main" val="412240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1A068-39CC-473B-AC68-BE40BC47E975}"/>
              </a:ext>
            </a:extLst>
          </p:cNvPr>
          <p:cNvSpPr>
            <a:spLocks noGrp="1"/>
          </p:cNvSpPr>
          <p:nvPr>
            <p:ph type="title"/>
          </p:nvPr>
        </p:nvSpPr>
        <p:spPr>
          <a:xfrm>
            <a:off x="1371600" y="470651"/>
            <a:ext cx="9601200" cy="846786"/>
          </a:xfrm>
        </p:spPr>
        <p:txBody>
          <a:bodyPr/>
          <a:lstStyle/>
          <a:p>
            <a:pPr algn="ctr"/>
            <a:r>
              <a:rPr lang="es-ES" b="1" dirty="0"/>
              <a:t>¿Qué es el lenguaje?</a:t>
            </a:r>
            <a:endParaRPr lang="es-EC" b="1" dirty="0"/>
          </a:p>
        </p:txBody>
      </p:sp>
      <p:sp>
        <p:nvSpPr>
          <p:cNvPr id="3" name="Marcador de contenido 2">
            <a:extLst>
              <a:ext uri="{FF2B5EF4-FFF2-40B4-BE49-F238E27FC236}">
                <a16:creationId xmlns:a16="http://schemas.microsoft.com/office/drawing/2014/main" id="{6290BE73-006B-4979-8AE2-2CE877D60D7A}"/>
              </a:ext>
            </a:extLst>
          </p:cNvPr>
          <p:cNvSpPr>
            <a:spLocks noGrp="1"/>
          </p:cNvSpPr>
          <p:nvPr>
            <p:ph idx="1"/>
          </p:nvPr>
        </p:nvSpPr>
        <p:spPr>
          <a:xfrm>
            <a:off x="1371600" y="1641428"/>
            <a:ext cx="9601200" cy="1490730"/>
          </a:xfrm>
        </p:spPr>
        <p:txBody>
          <a:bodyPr/>
          <a:lstStyle/>
          <a:p>
            <a:pPr marL="0" indent="0" algn="just">
              <a:buNone/>
            </a:pPr>
            <a:r>
              <a:rPr lang="es-ES" b="1" i="0" dirty="0">
                <a:solidFill>
                  <a:srgbClr val="000000"/>
                </a:solidFill>
                <a:effectLst/>
                <a:latin typeface="Garamond" panose="02020404030301010803" pitchFamily="18" charset="0"/>
              </a:rPr>
              <a:t>Definición. </a:t>
            </a:r>
            <a:r>
              <a:rPr lang="es-ES" b="0" i="0" dirty="0">
                <a:solidFill>
                  <a:srgbClr val="000000"/>
                </a:solidFill>
                <a:effectLst/>
                <a:latin typeface="Garamond" panose="02020404030301010803" pitchFamily="18" charset="0"/>
              </a:rPr>
              <a:t>El lenguaje es el instrumento a través del cual se transmite una </a:t>
            </a:r>
            <a:r>
              <a:rPr lang="es-ES" b="0" i="0" dirty="0">
                <a:solidFill>
                  <a:srgbClr val="000000"/>
                </a:solidFill>
                <a:effectLst/>
                <a:highlight>
                  <a:srgbClr val="FFFF00"/>
                </a:highlight>
                <a:latin typeface="Garamond" panose="02020404030301010803" pitchFamily="18" charset="0"/>
              </a:rPr>
              <a:t>comunicación simbólica</a:t>
            </a:r>
            <a:r>
              <a:rPr lang="es-ES" b="0" i="0" dirty="0">
                <a:solidFill>
                  <a:srgbClr val="000000"/>
                </a:solidFill>
                <a:effectLst/>
                <a:latin typeface="Garamond" panose="02020404030301010803" pitchFamily="18" charset="0"/>
              </a:rPr>
              <a:t>. Supone la unión de una serie de conceptos y palabras. Su relación con la realidad es arbitraria (responde a nuestro criterio). Surge ante </a:t>
            </a:r>
            <a:r>
              <a:rPr lang="es-ES" b="0" i="0" dirty="0">
                <a:solidFill>
                  <a:srgbClr val="000000"/>
                </a:solidFill>
                <a:effectLst/>
                <a:highlight>
                  <a:srgbClr val="FFFF00"/>
                </a:highlight>
                <a:latin typeface="Garamond" panose="02020404030301010803" pitchFamily="18" charset="0"/>
              </a:rPr>
              <a:t>la necesidad </a:t>
            </a:r>
            <a:r>
              <a:rPr lang="es-ES" b="0" i="0" dirty="0">
                <a:solidFill>
                  <a:srgbClr val="000000"/>
                </a:solidFill>
                <a:effectLst/>
                <a:latin typeface="Garamond" panose="02020404030301010803" pitchFamily="18" charset="0"/>
              </a:rPr>
              <a:t>del ser humano de expresar lo que le rodea: el intercambio de experiencias, concepciones y todo aquello que somos.</a:t>
            </a:r>
            <a:endParaRPr lang="es-ES" b="0" i="0" dirty="0">
              <a:solidFill>
                <a:srgbClr val="000000"/>
              </a:solidFill>
              <a:effectLst/>
              <a:latin typeface="Times New Roman" panose="02020603050405020304" pitchFamily="18" charset="0"/>
            </a:endParaRPr>
          </a:p>
          <a:p>
            <a:endParaRPr lang="es-EC" dirty="0"/>
          </a:p>
        </p:txBody>
      </p:sp>
      <p:sp>
        <p:nvSpPr>
          <p:cNvPr id="4" name="CuadroTexto 3">
            <a:extLst>
              <a:ext uri="{FF2B5EF4-FFF2-40B4-BE49-F238E27FC236}">
                <a16:creationId xmlns:a16="http://schemas.microsoft.com/office/drawing/2014/main" id="{58164499-6394-4546-BB51-903210816A7F}"/>
              </a:ext>
            </a:extLst>
          </p:cNvPr>
          <p:cNvSpPr txBox="1"/>
          <p:nvPr/>
        </p:nvSpPr>
        <p:spPr>
          <a:xfrm>
            <a:off x="1371600" y="3505161"/>
            <a:ext cx="227956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400" dirty="0"/>
              <a:t>INSTRUMENTO</a:t>
            </a:r>
            <a:endParaRPr lang="es-EC" sz="2400" dirty="0"/>
          </a:p>
        </p:txBody>
      </p:sp>
      <p:sp>
        <p:nvSpPr>
          <p:cNvPr id="5" name="Flecha: a la derecha 4">
            <a:extLst>
              <a:ext uri="{FF2B5EF4-FFF2-40B4-BE49-F238E27FC236}">
                <a16:creationId xmlns:a16="http://schemas.microsoft.com/office/drawing/2014/main" id="{BD0DA11E-7839-48A1-9095-A7F7CFBBA565}"/>
              </a:ext>
            </a:extLst>
          </p:cNvPr>
          <p:cNvSpPr/>
          <p:nvPr/>
        </p:nvSpPr>
        <p:spPr>
          <a:xfrm rot="16200000" flipH="1">
            <a:off x="2229522" y="4233866"/>
            <a:ext cx="351791" cy="211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AE6CD4B2-465D-402C-BD3F-CB1106D53FC4}"/>
              </a:ext>
            </a:extLst>
          </p:cNvPr>
          <p:cNvSpPr txBox="1"/>
          <p:nvPr/>
        </p:nvSpPr>
        <p:spPr>
          <a:xfrm>
            <a:off x="1371600" y="4688020"/>
            <a:ext cx="227956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400" dirty="0"/>
              <a:t>COMUNICACIÓN SIMBÓLICA</a:t>
            </a:r>
            <a:endParaRPr lang="es-EC" sz="2400" dirty="0"/>
          </a:p>
        </p:txBody>
      </p:sp>
      <p:pic>
        <p:nvPicPr>
          <p:cNvPr id="7" name="Imagen 6">
            <a:extLst>
              <a:ext uri="{FF2B5EF4-FFF2-40B4-BE49-F238E27FC236}">
                <a16:creationId xmlns:a16="http://schemas.microsoft.com/office/drawing/2014/main" id="{52B8E72B-F38B-4500-9502-CCEE6984D1D5}"/>
              </a:ext>
            </a:extLst>
          </p:cNvPr>
          <p:cNvPicPr>
            <a:picLocks noChangeAspect="1"/>
          </p:cNvPicPr>
          <p:nvPr/>
        </p:nvPicPr>
        <p:blipFill>
          <a:blip r:embed="rId2"/>
          <a:stretch>
            <a:fillRect/>
          </a:stretch>
        </p:blipFill>
        <p:spPr>
          <a:xfrm>
            <a:off x="7106346" y="3230031"/>
            <a:ext cx="1441460" cy="1319490"/>
          </a:xfrm>
          <a:prstGeom prst="rect">
            <a:avLst/>
          </a:prstGeom>
        </p:spPr>
      </p:pic>
      <p:pic>
        <p:nvPicPr>
          <p:cNvPr id="8" name="Imagen 7">
            <a:extLst>
              <a:ext uri="{FF2B5EF4-FFF2-40B4-BE49-F238E27FC236}">
                <a16:creationId xmlns:a16="http://schemas.microsoft.com/office/drawing/2014/main" id="{2DA0BF92-3A3C-4DAE-8685-139418CFC609}"/>
              </a:ext>
            </a:extLst>
          </p:cNvPr>
          <p:cNvPicPr>
            <a:picLocks noChangeAspect="1"/>
          </p:cNvPicPr>
          <p:nvPr/>
        </p:nvPicPr>
        <p:blipFill>
          <a:blip r:embed="rId3"/>
          <a:stretch>
            <a:fillRect/>
          </a:stretch>
        </p:blipFill>
        <p:spPr>
          <a:xfrm>
            <a:off x="7106346" y="4780353"/>
            <a:ext cx="1715461" cy="1223500"/>
          </a:xfrm>
          <a:prstGeom prst="rect">
            <a:avLst/>
          </a:prstGeom>
        </p:spPr>
      </p:pic>
      <p:sp>
        <p:nvSpPr>
          <p:cNvPr id="9" name="CuadroTexto 8">
            <a:extLst>
              <a:ext uri="{FF2B5EF4-FFF2-40B4-BE49-F238E27FC236}">
                <a16:creationId xmlns:a16="http://schemas.microsoft.com/office/drawing/2014/main" id="{EB3BB624-E12C-4016-9282-1445F964B27A}"/>
              </a:ext>
            </a:extLst>
          </p:cNvPr>
          <p:cNvSpPr txBox="1"/>
          <p:nvPr/>
        </p:nvSpPr>
        <p:spPr>
          <a:xfrm>
            <a:off x="4493729" y="3324552"/>
            <a:ext cx="22795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t>Período prehistórico neolítico.</a:t>
            </a:r>
            <a:endParaRPr lang="es-EC" dirty="0"/>
          </a:p>
        </p:txBody>
      </p:sp>
      <p:sp>
        <p:nvSpPr>
          <p:cNvPr id="10" name="CuadroTexto 9">
            <a:extLst>
              <a:ext uri="{FF2B5EF4-FFF2-40B4-BE49-F238E27FC236}">
                <a16:creationId xmlns:a16="http://schemas.microsoft.com/office/drawing/2014/main" id="{7E7802D4-1CBA-4A22-8CDC-D8CE48CE9C61}"/>
              </a:ext>
            </a:extLst>
          </p:cNvPr>
          <p:cNvSpPr txBox="1"/>
          <p:nvPr/>
        </p:nvSpPr>
        <p:spPr>
          <a:xfrm>
            <a:off x="4517165" y="4872686"/>
            <a:ext cx="22795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t>Período prehistoria de Egipto</a:t>
            </a:r>
          </a:p>
        </p:txBody>
      </p:sp>
      <p:pic>
        <p:nvPicPr>
          <p:cNvPr id="13" name="Imagen 12">
            <a:extLst>
              <a:ext uri="{FF2B5EF4-FFF2-40B4-BE49-F238E27FC236}">
                <a16:creationId xmlns:a16="http://schemas.microsoft.com/office/drawing/2014/main" id="{7A4D5959-9D0B-477E-A391-3B20EBF1B4C2}"/>
              </a:ext>
            </a:extLst>
          </p:cNvPr>
          <p:cNvPicPr>
            <a:picLocks noChangeAspect="1"/>
          </p:cNvPicPr>
          <p:nvPr/>
        </p:nvPicPr>
        <p:blipFill rotWithShape="1">
          <a:blip r:embed="rId4"/>
          <a:srcRect b="41335"/>
          <a:stretch/>
        </p:blipFill>
        <p:spPr>
          <a:xfrm>
            <a:off x="8763869" y="3174939"/>
            <a:ext cx="3122313" cy="1374582"/>
          </a:xfrm>
          <a:prstGeom prst="rect">
            <a:avLst/>
          </a:prstGeom>
        </p:spPr>
      </p:pic>
      <p:pic>
        <p:nvPicPr>
          <p:cNvPr id="14" name="Imagen 13">
            <a:extLst>
              <a:ext uri="{FF2B5EF4-FFF2-40B4-BE49-F238E27FC236}">
                <a16:creationId xmlns:a16="http://schemas.microsoft.com/office/drawing/2014/main" id="{F8E25DBB-114A-48CE-AA18-8B3981434AB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629548" y="4688020"/>
            <a:ext cx="1715462" cy="1416819"/>
          </a:xfrm>
          <a:prstGeom prst="rect">
            <a:avLst/>
          </a:prstGeom>
        </p:spPr>
      </p:pic>
      <p:cxnSp>
        <p:nvCxnSpPr>
          <p:cNvPr id="16" name="Conector recto 15">
            <a:extLst>
              <a:ext uri="{FF2B5EF4-FFF2-40B4-BE49-F238E27FC236}">
                <a16:creationId xmlns:a16="http://schemas.microsoft.com/office/drawing/2014/main" id="{16D3B014-6B51-47B5-954D-57938373D790}"/>
              </a:ext>
            </a:extLst>
          </p:cNvPr>
          <p:cNvCxnSpPr/>
          <p:nvPr/>
        </p:nvCxnSpPr>
        <p:spPr>
          <a:xfrm>
            <a:off x="4146997" y="2977832"/>
            <a:ext cx="0" cy="3616151"/>
          </a:xfrm>
          <a:prstGeom prst="line">
            <a:avLst/>
          </a:prstGeom>
        </p:spPr>
        <p:style>
          <a:lnRef idx="2">
            <a:schemeClr val="accent2"/>
          </a:lnRef>
          <a:fillRef idx="0">
            <a:schemeClr val="accent2"/>
          </a:fillRef>
          <a:effectRef idx="1">
            <a:schemeClr val="accent2"/>
          </a:effectRef>
          <a:fontRef idx="minor">
            <a:schemeClr val="tx1"/>
          </a:fontRef>
        </p:style>
      </p:cxnSp>
      <p:sp>
        <p:nvSpPr>
          <p:cNvPr id="17" name="CuadroTexto 16">
            <a:extLst>
              <a:ext uri="{FF2B5EF4-FFF2-40B4-BE49-F238E27FC236}">
                <a16:creationId xmlns:a16="http://schemas.microsoft.com/office/drawing/2014/main" id="{415EA166-F462-4577-9A11-14FF829DF21D}"/>
              </a:ext>
            </a:extLst>
          </p:cNvPr>
          <p:cNvSpPr txBox="1"/>
          <p:nvPr/>
        </p:nvSpPr>
        <p:spPr>
          <a:xfrm>
            <a:off x="4819815" y="4163933"/>
            <a:ext cx="1689886" cy="369332"/>
          </a:xfrm>
          <a:prstGeom prst="rect">
            <a:avLst/>
          </a:prstGeom>
          <a:noFill/>
        </p:spPr>
        <p:txBody>
          <a:bodyPr wrap="none" rtlCol="0">
            <a:spAutoFit/>
          </a:bodyPr>
          <a:lstStyle/>
          <a:p>
            <a:r>
              <a:rPr lang="es-ES" dirty="0"/>
              <a:t>5000-6000 </a:t>
            </a:r>
            <a:r>
              <a:rPr lang="es-ES" dirty="0" err="1"/>
              <a:t>a.C</a:t>
            </a:r>
            <a:endParaRPr lang="es-EC" dirty="0"/>
          </a:p>
        </p:txBody>
      </p:sp>
      <p:sp>
        <p:nvSpPr>
          <p:cNvPr id="18" name="CuadroTexto 17">
            <a:extLst>
              <a:ext uri="{FF2B5EF4-FFF2-40B4-BE49-F238E27FC236}">
                <a16:creationId xmlns:a16="http://schemas.microsoft.com/office/drawing/2014/main" id="{41320B15-9B11-4450-8C66-BAB96844D513}"/>
              </a:ext>
            </a:extLst>
          </p:cNvPr>
          <p:cNvSpPr txBox="1"/>
          <p:nvPr/>
        </p:nvSpPr>
        <p:spPr>
          <a:xfrm>
            <a:off x="5141175" y="5634521"/>
            <a:ext cx="1075103" cy="369332"/>
          </a:xfrm>
          <a:prstGeom prst="rect">
            <a:avLst/>
          </a:prstGeom>
          <a:noFill/>
        </p:spPr>
        <p:txBody>
          <a:bodyPr wrap="none" rtlCol="0">
            <a:spAutoFit/>
          </a:bodyPr>
          <a:lstStyle/>
          <a:p>
            <a:r>
              <a:rPr lang="es-ES" dirty="0"/>
              <a:t>3100 </a:t>
            </a:r>
            <a:r>
              <a:rPr lang="es-ES" dirty="0" err="1"/>
              <a:t>a.C</a:t>
            </a:r>
            <a:endParaRPr lang="es-EC" dirty="0"/>
          </a:p>
        </p:txBody>
      </p:sp>
    </p:spTree>
    <p:extLst>
      <p:ext uri="{BB962C8B-B14F-4D97-AF65-F5344CB8AC3E}">
        <p14:creationId xmlns:p14="http://schemas.microsoft.com/office/powerpoint/2010/main" val="80481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2F59B1-8290-473C-9560-275BC54CE139}"/>
              </a:ext>
            </a:extLst>
          </p:cNvPr>
          <p:cNvSpPr>
            <a:spLocks noGrp="1"/>
          </p:cNvSpPr>
          <p:nvPr>
            <p:ph type="title"/>
          </p:nvPr>
        </p:nvSpPr>
        <p:spPr>
          <a:xfrm>
            <a:off x="1371600" y="685800"/>
            <a:ext cx="9601200" cy="808149"/>
          </a:xfrm>
        </p:spPr>
        <p:txBody>
          <a:bodyPr/>
          <a:lstStyle/>
          <a:p>
            <a:pPr algn="ctr"/>
            <a:r>
              <a:rPr lang="es-ES" b="1" dirty="0"/>
              <a:t>Funciones del lenguaje:</a:t>
            </a:r>
            <a:endParaRPr lang="es-EC" b="1" dirty="0"/>
          </a:p>
        </p:txBody>
      </p:sp>
      <p:sp>
        <p:nvSpPr>
          <p:cNvPr id="3" name="Marcador de contenido 2">
            <a:extLst>
              <a:ext uri="{FF2B5EF4-FFF2-40B4-BE49-F238E27FC236}">
                <a16:creationId xmlns:a16="http://schemas.microsoft.com/office/drawing/2014/main" id="{DC812488-3828-4BDA-B9E2-A4BB9F7BE153}"/>
              </a:ext>
            </a:extLst>
          </p:cNvPr>
          <p:cNvSpPr>
            <a:spLocks noGrp="1"/>
          </p:cNvSpPr>
          <p:nvPr>
            <p:ph idx="1"/>
          </p:nvPr>
        </p:nvSpPr>
        <p:spPr>
          <a:xfrm>
            <a:off x="1295400" y="1638301"/>
            <a:ext cx="9601200" cy="2276876"/>
          </a:xfrm>
        </p:spPr>
        <p:txBody>
          <a:bodyPr>
            <a:normAutofit fontScale="85000" lnSpcReduction="20000"/>
          </a:bodyPr>
          <a:lstStyle/>
          <a:p>
            <a:pPr algn="ctr"/>
            <a:r>
              <a:rPr lang="es-ES" b="1" dirty="0"/>
              <a:t>Función referencial (representativa). </a:t>
            </a:r>
          </a:p>
          <a:p>
            <a:pPr algn="just"/>
            <a:r>
              <a:rPr lang="es-ES" dirty="0"/>
              <a:t>Cumple la función de comunicar contenidos. Es la función característica de la exposición del conocimiento, la función específica del lenguaje humano. </a:t>
            </a:r>
          </a:p>
          <a:p>
            <a:pPr algn="just"/>
            <a:r>
              <a:rPr lang="es-ES" dirty="0"/>
              <a:t>El hablante transmite al oyente unos conocimientos, le informa de algo objetivamente sin que el hablante deje translucir su reacción subjetiva. Los recursos lingüísticos característicos de esta función serían: entonación neutra, el modo indicativo, la adjetivación específica y un léxico exclusivamente denotativo. </a:t>
            </a:r>
          </a:p>
          <a:p>
            <a:pPr marL="0" indent="0" algn="ctr">
              <a:buNone/>
            </a:pPr>
            <a:r>
              <a:rPr lang="es-ES" b="1" dirty="0"/>
              <a:t>Ejemplos.</a:t>
            </a:r>
          </a:p>
        </p:txBody>
      </p:sp>
      <p:sp>
        <p:nvSpPr>
          <p:cNvPr id="4" name="CuadroTexto 3">
            <a:extLst>
              <a:ext uri="{FF2B5EF4-FFF2-40B4-BE49-F238E27FC236}">
                <a16:creationId xmlns:a16="http://schemas.microsoft.com/office/drawing/2014/main" id="{C0F02D5A-6196-4575-803E-133B9D2B33C8}"/>
              </a:ext>
            </a:extLst>
          </p:cNvPr>
          <p:cNvSpPr txBox="1"/>
          <p:nvPr/>
        </p:nvSpPr>
        <p:spPr>
          <a:xfrm>
            <a:off x="1295400" y="3776195"/>
            <a:ext cx="3843270" cy="369332"/>
          </a:xfrm>
          <a:prstGeom prst="rect">
            <a:avLst/>
          </a:prstGeom>
          <a:noFill/>
        </p:spPr>
        <p:txBody>
          <a:bodyPr wrap="square" rtlCol="0">
            <a:spAutoFit/>
          </a:bodyPr>
          <a:lstStyle/>
          <a:p>
            <a:r>
              <a:rPr lang="es-ES" b="1" dirty="0"/>
              <a:t>1</a:t>
            </a:r>
            <a:r>
              <a:rPr lang="es-ES" dirty="0"/>
              <a:t>. La casa es roja </a:t>
            </a:r>
            <a:endParaRPr lang="es-EC" dirty="0"/>
          </a:p>
        </p:txBody>
      </p:sp>
      <p:sp>
        <p:nvSpPr>
          <p:cNvPr id="5" name="CuadroTexto 4">
            <a:extLst>
              <a:ext uri="{FF2B5EF4-FFF2-40B4-BE49-F238E27FC236}">
                <a16:creationId xmlns:a16="http://schemas.microsoft.com/office/drawing/2014/main" id="{0F0B048D-0C99-454B-BCCB-16B125476D41}"/>
              </a:ext>
            </a:extLst>
          </p:cNvPr>
          <p:cNvSpPr txBox="1"/>
          <p:nvPr/>
        </p:nvSpPr>
        <p:spPr>
          <a:xfrm>
            <a:off x="9306596" y="3776195"/>
            <a:ext cx="2116965" cy="369332"/>
          </a:xfrm>
          <a:prstGeom prst="rect">
            <a:avLst/>
          </a:prstGeom>
          <a:noFill/>
        </p:spPr>
        <p:txBody>
          <a:bodyPr wrap="square" rtlCol="0">
            <a:spAutoFit/>
          </a:bodyPr>
          <a:lstStyle/>
          <a:p>
            <a:r>
              <a:rPr lang="es-ES" b="1" dirty="0"/>
              <a:t>3. </a:t>
            </a:r>
            <a:r>
              <a:rPr lang="es-ES" dirty="0"/>
              <a:t>El cielo es azul. </a:t>
            </a:r>
            <a:endParaRPr lang="es-EC" dirty="0"/>
          </a:p>
        </p:txBody>
      </p:sp>
      <p:sp>
        <p:nvSpPr>
          <p:cNvPr id="6" name="CuadroTexto 5">
            <a:extLst>
              <a:ext uri="{FF2B5EF4-FFF2-40B4-BE49-F238E27FC236}">
                <a16:creationId xmlns:a16="http://schemas.microsoft.com/office/drawing/2014/main" id="{81B63CB5-1D45-4E24-AFD1-015797D74D88}"/>
              </a:ext>
            </a:extLst>
          </p:cNvPr>
          <p:cNvSpPr txBox="1"/>
          <p:nvPr/>
        </p:nvSpPr>
        <p:spPr>
          <a:xfrm>
            <a:off x="3694626" y="4429726"/>
            <a:ext cx="4955147" cy="369332"/>
          </a:xfrm>
          <a:prstGeom prst="rect">
            <a:avLst/>
          </a:prstGeom>
          <a:noFill/>
        </p:spPr>
        <p:txBody>
          <a:bodyPr wrap="square" rtlCol="0">
            <a:spAutoFit/>
          </a:bodyPr>
          <a:lstStyle/>
          <a:p>
            <a:r>
              <a:rPr lang="es-ES" b="1" dirty="0"/>
              <a:t>2</a:t>
            </a:r>
            <a:r>
              <a:rPr lang="es-ES" dirty="0"/>
              <a:t>. Materia son los cuerpos que vemos, tocamos</a:t>
            </a:r>
            <a:endParaRPr lang="es-EC" dirty="0"/>
          </a:p>
        </p:txBody>
      </p:sp>
      <p:pic>
        <p:nvPicPr>
          <p:cNvPr id="7" name="Imagen 6">
            <a:extLst>
              <a:ext uri="{FF2B5EF4-FFF2-40B4-BE49-F238E27FC236}">
                <a16:creationId xmlns:a16="http://schemas.microsoft.com/office/drawing/2014/main" id="{E837D8BB-49F3-46E8-ADC5-7B1E9CFD0542}"/>
              </a:ext>
            </a:extLst>
          </p:cNvPr>
          <p:cNvPicPr>
            <a:picLocks noChangeAspect="1"/>
          </p:cNvPicPr>
          <p:nvPr/>
        </p:nvPicPr>
        <p:blipFill>
          <a:blip r:embed="rId2"/>
          <a:stretch>
            <a:fillRect/>
          </a:stretch>
        </p:blipFill>
        <p:spPr>
          <a:xfrm>
            <a:off x="1475705" y="4289879"/>
            <a:ext cx="1653862" cy="1643958"/>
          </a:xfrm>
          <a:prstGeom prst="rect">
            <a:avLst/>
          </a:prstGeom>
        </p:spPr>
      </p:pic>
      <p:pic>
        <p:nvPicPr>
          <p:cNvPr id="8" name="Imagen 7">
            <a:extLst>
              <a:ext uri="{FF2B5EF4-FFF2-40B4-BE49-F238E27FC236}">
                <a16:creationId xmlns:a16="http://schemas.microsoft.com/office/drawing/2014/main" id="{B5C667F6-375A-4EC8-9E10-739E0DABD3C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58300" y="4859241"/>
            <a:ext cx="1475400" cy="1475400"/>
          </a:xfrm>
          <a:prstGeom prst="rect">
            <a:avLst/>
          </a:prstGeom>
        </p:spPr>
      </p:pic>
      <p:pic>
        <p:nvPicPr>
          <p:cNvPr id="9" name="Imagen 8">
            <a:extLst>
              <a:ext uri="{FF2B5EF4-FFF2-40B4-BE49-F238E27FC236}">
                <a16:creationId xmlns:a16="http://schemas.microsoft.com/office/drawing/2014/main" id="{1378A392-DECE-4585-BCDF-D31B3C39D862}"/>
              </a:ext>
            </a:extLst>
          </p:cNvPr>
          <p:cNvPicPr>
            <a:picLocks noChangeAspect="1"/>
          </p:cNvPicPr>
          <p:nvPr/>
        </p:nvPicPr>
        <p:blipFill>
          <a:blip r:embed="rId4"/>
          <a:stretch>
            <a:fillRect/>
          </a:stretch>
        </p:blipFill>
        <p:spPr>
          <a:xfrm>
            <a:off x="9104154" y="4289879"/>
            <a:ext cx="2319407" cy="1427327"/>
          </a:xfrm>
          <a:prstGeom prst="rect">
            <a:avLst/>
          </a:prstGeom>
        </p:spPr>
      </p:pic>
    </p:spTree>
    <p:extLst>
      <p:ext uri="{BB962C8B-B14F-4D97-AF65-F5344CB8AC3E}">
        <p14:creationId xmlns:p14="http://schemas.microsoft.com/office/powerpoint/2010/main" val="119894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812488-3828-4BDA-B9E2-A4BB9F7BE153}"/>
              </a:ext>
            </a:extLst>
          </p:cNvPr>
          <p:cNvSpPr>
            <a:spLocks noGrp="1"/>
          </p:cNvSpPr>
          <p:nvPr>
            <p:ph idx="1"/>
          </p:nvPr>
        </p:nvSpPr>
        <p:spPr>
          <a:xfrm>
            <a:off x="1371599" y="526787"/>
            <a:ext cx="9601200" cy="2965209"/>
          </a:xfrm>
        </p:spPr>
        <p:txBody>
          <a:bodyPr>
            <a:normAutofit fontScale="85000" lnSpcReduction="10000"/>
          </a:bodyPr>
          <a:lstStyle/>
          <a:p>
            <a:pPr marL="0" indent="0" algn="ctr">
              <a:buNone/>
            </a:pPr>
            <a:r>
              <a:rPr lang="es-ES" b="1" dirty="0"/>
              <a:t>Función emotiva (expresiva).- </a:t>
            </a:r>
          </a:p>
          <a:p>
            <a:pPr marL="0" indent="0" algn="ctr">
              <a:buNone/>
            </a:pPr>
            <a:r>
              <a:rPr lang="es-ES" dirty="0"/>
              <a:t>El emisor muestra, a través de su mensaje, no sólo lo que está diciendo, sino también su ánimo, intención, etc. Permite inferir elementos de la subjetividad del hablante, expresados más o menos voluntariamente. Informa, por tanto, al oyente sobre el emisor. El lenguaje familiar que empleamos en la vida cotidiana está impregnado de función expresiva. es la base de toda comunicación; define las relaciones entre el mensaje y la idea u objeto al cual se refiere. La función expresiva o emotiva: es la orientada al emisor; define las relaciones entre el emisor y el mensaje. Expresan la actitud del emisor ante el objeto; a través del mensaje captamos la interioridad del emisor, se utiliza para transmitir emociones, sentimientos, opiniones del que habla. Los recursos lingüísticos son: Adjetivación explicativa, términos denotativos, modo subjuntivo. </a:t>
            </a:r>
          </a:p>
          <a:p>
            <a:pPr marL="0" indent="0" algn="ctr">
              <a:buNone/>
            </a:pPr>
            <a:r>
              <a:rPr lang="es-ES" b="1" dirty="0"/>
              <a:t>Ejemplos.</a:t>
            </a:r>
          </a:p>
        </p:txBody>
      </p:sp>
      <p:sp>
        <p:nvSpPr>
          <p:cNvPr id="4" name="CuadroTexto 3">
            <a:extLst>
              <a:ext uri="{FF2B5EF4-FFF2-40B4-BE49-F238E27FC236}">
                <a16:creationId xmlns:a16="http://schemas.microsoft.com/office/drawing/2014/main" id="{C0F02D5A-6196-4575-803E-133B9D2B33C8}"/>
              </a:ext>
            </a:extLst>
          </p:cNvPr>
          <p:cNvSpPr txBox="1"/>
          <p:nvPr/>
        </p:nvSpPr>
        <p:spPr>
          <a:xfrm>
            <a:off x="6585543" y="4076878"/>
            <a:ext cx="384327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s-ES" dirty="0"/>
              <a:t>Me alegra que hayas encontrado trabajo.</a:t>
            </a:r>
          </a:p>
          <a:p>
            <a:pPr marL="342900" indent="-342900">
              <a:buAutoNum type="arabicPeriod"/>
            </a:pPr>
            <a:r>
              <a:rPr lang="es-ES" dirty="0"/>
              <a:t>No puedo creer lo que me estas diciendo.</a:t>
            </a:r>
          </a:p>
          <a:p>
            <a:pPr marL="342900" indent="-342900">
              <a:buAutoNum type="arabicPeriod"/>
            </a:pPr>
            <a:r>
              <a:rPr lang="es-ES" dirty="0"/>
              <a:t>Tu perro es gracioso.</a:t>
            </a:r>
          </a:p>
          <a:p>
            <a:pPr marL="342900" indent="-342900">
              <a:buAutoNum type="arabicPeriod"/>
            </a:pPr>
            <a:r>
              <a:rPr lang="es-ES" dirty="0"/>
              <a:t>Tu casa es bellísima. </a:t>
            </a:r>
            <a:endParaRPr lang="es-EC" dirty="0"/>
          </a:p>
        </p:txBody>
      </p:sp>
      <p:pic>
        <p:nvPicPr>
          <p:cNvPr id="12" name="Imagen 11">
            <a:extLst>
              <a:ext uri="{FF2B5EF4-FFF2-40B4-BE49-F238E27FC236}">
                <a16:creationId xmlns:a16="http://schemas.microsoft.com/office/drawing/2014/main" id="{A0BF4FB5-EC81-4FAC-A438-28DBD4F0D2CA}"/>
              </a:ext>
            </a:extLst>
          </p:cNvPr>
          <p:cNvPicPr>
            <a:picLocks noChangeAspect="1"/>
          </p:cNvPicPr>
          <p:nvPr/>
        </p:nvPicPr>
        <p:blipFill>
          <a:blip r:embed="rId2"/>
          <a:stretch>
            <a:fillRect/>
          </a:stretch>
        </p:blipFill>
        <p:spPr>
          <a:xfrm>
            <a:off x="1581806" y="3576869"/>
            <a:ext cx="3843270" cy="2754344"/>
          </a:xfrm>
          <a:prstGeom prst="rect">
            <a:avLst/>
          </a:prstGeom>
        </p:spPr>
        <p:style>
          <a:lnRef idx="2">
            <a:schemeClr val="accent2"/>
          </a:lnRef>
          <a:fillRef idx="1">
            <a:schemeClr val="lt1"/>
          </a:fillRef>
          <a:effectRef idx="0">
            <a:schemeClr val="accent2"/>
          </a:effectRef>
          <a:fontRef idx="minor">
            <a:schemeClr val="dk1"/>
          </a:fontRef>
        </p:style>
      </p:pic>
      <p:sp>
        <p:nvSpPr>
          <p:cNvPr id="13" name="Flecha: a la derecha 12">
            <a:extLst>
              <a:ext uri="{FF2B5EF4-FFF2-40B4-BE49-F238E27FC236}">
                <a16:creationId xmlns:a16="http://schemas.microsoft.com/office/drawing/2014/main" id="{F37AEEAA-1228-4CED-A02C-B302ABD69614}"/>
              </a:ext>
            </a:extLst>
          </p:cNvPr>
          <p:cNvSpPr/>
          <p:nvPr/>
        </p:nvSpPr>
        <p:spPr>
          <a:xfrm>
            <a:off x="5537915" y="4765183"/>
            <a:ext cx="909033" cy="296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5526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812488-3828-4BDA-B9E2-A4BB9F7BE153}"/>
              </a:ext>
            </a:extLst>
          </p:cNvPr>
          <p:cNvSpPr>
            <a:spLocks noGrp="1"/>
          </p:cNvSpPr>
          <p:nvPr>
            <p:ph idx="1"/>
          </p:nvPr>
        </p:nvSpPr>
        <p:spPr>
          <a:xfrm>
            <a:off x="1371599" y="526787"/>
            <a:ext cx="9601200" cy="2965209"/>
          </a:xfrm>
        </p:spPr>
        <p:txBody>
          <a:bodyPr>
            <a:normAutofit fontScale="92500" lnSpcReduction="20000"/>
          </a:bodyPr>
          <a:lstStyle/>
          <a:p>
            <a:pPr marL="0" indent="0" algn="ctr">
              <a:buNone/>
            </a:pPr>
            <a:r>
              <a:rPr lang="es-ES" b="1" dirty="0"/>
              <a:t>Función conminativa (apelativa).</a:t>
            </a:r>
          </a:p>
          <a:p>
            <a:pPr marL="0" indent="0" algn="ctr">
              <a:buNone/>
            </a:pPr>
            <a:r>
              <a:rPr lang="es-ES" dirty="0"/>
              <a:t>Es la capacidad del lenguaje de actuar sobre el interlocutor. Busca influir en el oyente y provocar en él una reacción de cualquier tipo: una acción, una respuesta lingüística, un sentimiento o una actitud. Este lenguaje vertebra todo el lenguaje de la propaganda ideológica y política, así como el del periodismo y la publicidad. Se produce cuando la comunicación pretende obtener una relación del receptor intentando modificar su conducta interna o externa. Es la función del mandato y de la pregunta. Los recursos lingüísticos son: Vocativos, imperativa, oraciones interrogativas (utilización deliberada de elementos adjetivos valorativos, términos connotativos, pero siempre que todo esto este destinado a llamar la atención del oyente).</a:t>
            </a:r>
          </a:p>
          <a:p>
            <a:pPr marL="0" indent="0" algn="ctr">
              <a:buNone/>
            </a:pPr>
            <a:r>
              <a:rPr lang="es-ES" b="1" dirty="0"/>
              <a:t>Ejemplos.</a:t>
            </a:r>
          </a:p>
        </p:txBody>
      </p:sp>
      <p:sp>
        <p:nvSpPr>
          <p:cNvPr id="4" name="CuadroTexto 3">
            <a:extLst>
              <a:ext uri="{FF2B5EF4-FFF2-40B4-BE49-F238E27FC236}">
                <a16:creationId xmlns:a16="http://schemas.microsoft.com/office/drawing/2014/main" id="{C0F02D5A-6196-4575-803E-133B9D2B33C8}"/>
              </a:ext>
            </a:extLst>
          </p:cNvPr>
          <p:cNvSpPr txBox="1"/>
          <p:nvPr/>
        </p:nvSpPr>
        <p:spPr>
          <a:xfrm>
            <a:off x="3967911" y="3923476"/>
            <a:ext cx="338592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s-ES" dirty="0"/>
              <a:t>¡Acércate, hijo, y escucha¡.</a:t>
            </a:r>
          </a:p>
        </p:txBody>
      </p:sp>
      <p:sp>
        <p:nvSpPr>
          <p:cNvPr id="13" name="Flecha: a la derecha 12">
            <a:extLst>
              <a:ext uri="{FF2B5EF4-FFF2-40B4-BE49-F238E27FC236}">
                <a16:creationId xmlns:a16="http://schemas.microsoft.com/office/drawing/2014/main" id="{F37AEEAA-1228-4CED-A02C-B302ABD69614}"/>
              </a:ext>
            </a:extLst>
          </p:cNvPr>
          <p:cNvSpPr/>
          <p:nvPr/>
        </p:nvSpPr>
        <p:spPr>
          <a:xfrm>
            <a:off x="2875353" y="4025507"/>
            <a:ext cx="909033" cy="296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 name="Imagen 1">
            <a:extLst>
              <a:ext uri="{FF2B5EF4-FFF2-40B4-BE49-F238E27FC236}">
                <a16:creationId xmlns:a16="http://schemas.microsoft.com/office/drawing/2014/main" id="{00C450E3-2B08-42A5-841A-F76F2ABB28F9}"/>
              </a:ext>
            </a:extLst>
          </p:cNvPr>
          <p:cNvPicPr>
            <a:picLocks noChangeAspect="1"/>
          </p:cNvPicPr>
          <p:nvPr/>
        </p:nvPicPr>
        <p:blipFill rotWithShape="1">
          <a:blip r:embed="rId2">
            <a:clrChange>
              <a:clrFrom>
                <a:srgbClr val="FFFFFF"/>
              </a:clrFrom>
              <a:clrTo>
                <a:srgbClr val="FFFFFF">
                  <a:alpha val="0"/>
                </a:srgbClr>
              </a:clrTo>
            </a:clrChange>
          </a:blip>
          <a:srcRect b="7681"/>
          <a:stretch/>
        </p:blipFill>
        <p:spPr>
          <a:xfrm>
            <a:off x="646089" y="3159745"/>
            <a:ext cx="2518105" cy="2455443"/>
          </a:xfrm>
          <a:prstGeom prst="rect">
            <a:avLst/>
          </a:prstGeom>
        </p:spPr>
      </p:pic>
      <p:cxnSp>
        <p:nvCxnSpPr>
          <p:cNvPr id="6" name="Conector recto 5">
            <a:extLst>
              <a:ext uri="{FF2B5EF4-FFF2-40B4-BE49-F238E27FC236}">
                <a16:creationId xmlns:a16="http://schemas.microsoft.com/office/drawing/2014/main" id="{23DACAC3-5C2A-4E63-8FC8-3CEB74B0E5B6}"/>
              </a:ext>
            </a:extLst>
          </p:cNvPr>
          <p:cNvCxnSpPr/>
          <p:nvPr/>
        </p:nvCxnSpPr>
        <p:spPr>
          <a:xfrm flipH="1">
            <a:off x="1532585" y="3367280"/>
            <a:ext cx="9440214" cy="3268014"/>
          </a:xfrm>
          <a:prstGeom prst="line">
            <a:avLst/>
          </a:prstGeom>
        </p:spPr>
        <p:style>
          <a:lnRef idx="2">
            <a:schemeClr val="accent2"/>
          </a:lnRef>
          <a:fillRef idx="0">
            <a:schemeClr val="accent2"/>
          </a:fillRef>
          <a:effectRef idx="1">
            <a:schemeClr val="accent2"/>
          </a:effectRef>
          <a:fontRef idx="minor">
            <a:schemeClr val="tx1"/>
          </a:fontRef>
        </p:style>
      </p:cxnSp>
      <p:pic>
        <p:nvPicPr>
          <p:cNvPr id="8" name="Imagen 7">
            <a:extLst>
              <a:ext uri="{FF2B5EF4-FFF2-40B4-BE49-F238E27FC236}">
                <a16:creationId xmlns:a16="http://schemas.microsoft.com/office/drawing/2014/main" id="{00A78447-D6BF-45D4-96BB-6162F5857B28}"/>
              </a:ext>
            </a:extLst>
          </p:cNvPr>
          <p:cNvPicPr>
            <a:picLocks noChangeAspect="1"/>
          </p:cNvPicPr>
          <p:nvPr/>
        </p:nvPicPr>
        <p:blipFill>
          <a:blip r:embed="rId3"/>
          <a:stretch>
            <a:fillRect/>
          </a:stretch>
        </p:blipFill>
        <p:spPr>
          <a:xfrm>
            <a:off x="10176360" y="3903962"/>
            <a:ext cx="2005003" cy="2954038"/>
          </a:xfrm>
          <a:prstGeom prst="rect">
            <a:avLst/>
          </a:prstGeom>
        </p:spPr>
      </p:pic>
      <p:sp>
        <p:nvSpPr>
          <p:cNvPr id="11" name="CuadroTexto 10">
            <a:extLst>
              <a:ext uri="{FF2B5EF4-FFF2-40B4-BE49-F238E27FC236}">
                <a16:creationId xmlns:a16="http://schemas.microsoft.com/office/drawing/2014/main" id="{635587E4-3FB1-4939-A37F-7FD2DB249B6B}"/>
              </a:ext>
            </a:extLst>
          </p:cNvPr>
          <p:cNvSpPr txBox="1"/>
          <p:nvPr/>
        </p:nvSpPr>
        <p:spPr>
          <a:xfrm>
            <a:off x="7088748" y="5001287"/>
            <a:ext cx="245235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eriod"/>
            </a:pPr>
            <a:r>
              <a:rPr lang="es-ES" dirty="0"/>
              <a:t>Mira estas ofertas, ¿Quieres promocionarte?</a:t>
            </a:r>
            <a:endParaRPr lang="es-EC" dirty="0"/>
          </a:p>
        </p:txBody>
      </p:sp>
      <p:sp>
        <p:nvSpPr>
          <p:cNvPr id="14" name="Flecha: a la derecha 13">
            <a:extLst>
              <a:ext uri="{FF2B5EF4-FFF2-40B4-BE49-F238E27FC236}">
                <a16:creationId xmlns:a16="http://schemas.microsoft.com/office/drawing/2014/main" id="{888622AC-6B1B-4D6F-BB9B-DFA230A865E8}"/>
              </a:ext>
            </a:extLst>
          </p:cNvPr>
          <p:cNvSpPr/>
          <p:nvPr/>
        </p:nvSpPr>
        <p:spPr>
          <a:xfrm rot="10800000">
            <a:off x="9544319" y="5380981"/>
            <a:ext cx="909033" cy="296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55615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812488-3828-4BDA-B9E2-A4BB9F7BE153}"/>
              </a:ext>
            </a:extLst>
          </p:cNvPr>
          <p:cNvSpPr>
            <a:spLocks noGrp="1"/>
          </p:cNvSpPr>
          <p:nvPr>
            <p:ph idx="1"/>
          </p:nvPr>
        </p:nvSpPr>
        <p:spPr>
          <a:xfrm>
            <a:off x="1371599" y="526787"/>
            <a:ext cx="9601200" cy="2965209"/>
          </a:xfrm>
        </p:spPr>
        <p:txBody>
          <a:bodyPr>
            <a:normAutofit/>
          </a:bodyPr>
          <a:lstStyle/>
          <a:p>
            <a:pPr marL="0" indent="0" algn="ctr">
              <a:buNone/>
            </a:pPr>
            <a:r>
              <a:rPr lang="es-ES" b="1" dirty="0"/>
              <a:t>Función poética (estética).</a:t>
            </a:r>
          </a:p>
          <a:p>
            <a:pPr marL="0" indent="0" algn="ctr">
              <a:buNone/>
            </a:pPr>
            <a:r>
              <a:rPr lang="es-ES" dirty="0"/>
              <a:t>Es la relación de un mensaje consigo mismo. Determina si el mensaje se establece de una forma adecuada, si está bien formulado estéticamente, etc. Se da cuando la expresión lingüística atrae la atención sobre su propia forma. La publicidad la utiliza como recurso sistemático para atraer la atención sobre el mensaje publicitario. Recursos lingüísticos: Los de literatura (metáforas, hipérboles..</a:t>
            </a:r>
          </a:p>
          <a:p>
            <a:pPr marL="0" indent="0" algn="ctr">
              <a:buNone/>
            </a:pPr>
            <a:r>
              <a:rPr lang="es-ES" b="1" dirty="0"/>
              <a:t>Ejemplos.</a:t>
            </a:r>
          </a:p>
        </p:txBody>
      </p:sp>
      <p:pic>
        <p:nvPicPr>
          <p:cNvPr id="5" name="Imagen 4">
            <a:extLst>
              <a:ext uri="{FF2B5EF4-FFF2-40B4-BE49-F238E27FC236}">
                <a16:creationId xmlns:a16="http://schemas.microsoft.com/office/drawing/2014/main" id="{796E5565-981E-4842-8B7E-13E162301AFF}"/>
              </a:ext>
            </a:extLst>
          </p:cNvPr>
          <p:cNvPicPr>
            <a:picLocks noChangeAspect="1"/>
          </p:cNvPicPr>
          <p:nvPr/>
        </p:nvPicPr>
        <p:blipFill rotWithShape="1">
          <a:blip r:embed="rId2"/>
          <a:srcRect l="4600" t="8788" r="4898" b="8021"/>
          <a:stretch/>
        </p:blipFill>
        <p:spPr>
          <a:xfrm>
            <a:off x="1518366" y="3491996"/>
            <a:ext cx="4687910" cy="2421228"/>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C1CF5352-819F-48D2-9537-AA2F4D5843BA}"/>
              </a:ext>
            </a:extLst>
          </p:cNvPr>
          <p:cNvPicPr>
            <a:picLocks noChangeAspect="1"/>
          </p:cNvPicPr>
          <p:nvPr/>
        </p:nvPicPr>
        <p:blipFill rotWithShape="1">
          <a:blip r:embed="rId3"/>
          <a:srcRect t="46851"/>
          <a:stretch/>
        </p:blipFill>
        <p:spPr>
          <a:xfrm>
            <a:off x="7640123" y="2740622"/>
            <a:ext cx="2688733" cy="1429022"/>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9" name="Imagen 8">
            <a:extLst>
              <a:ext uri="{FF2B5EF4-FFF2-40B4-BE49-F238E27FC236}">
                <a16:creationId xmlns:a16="http://schemas.microsoft.com/office/drawing/2014/main" id="{2169B6BC-615B-47D3-9615-23C2B2BCA5CA}"/>
              </a:ext>
            </a:extLst>
          </p:cNvPr>
          <p:cNvPicPr>
            <a:picLocks noChangeAspect="1"/>
          </p:cNvPicPr>
          <p:nvPr/>
        </p:nvPicPr>
        <p:blipFill>
          <a:blip r:embed="rId4"/>
          <a:stretch>
            <a:fillRect/>
          </a:stretch>
        </p:blipFill>
        <p:spPr>
          <a:xfrm>
            <a:off x="7134895" y="4468968"/>
            <a:ext cx="3685042" cy="2173315"/>
          </a:xfrm>
          <a:prstGeom prst="rect">
            <a:avLst/>
          </a:prstGeom>
          <a:ln w="88900" cap="sq" cmpd="thickThin">
            <a:solidFill>
              <a:schemeClr val="accent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97218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812488-3828-4BDA-B9E2-A4BB9F7BE153}"/>
              </a:ext>
            </a:extLst>
          </p:cNvPr>
          <p:cNvSpPr>
            <a:spLocks noGrp="1"/>
          </p:cNvSpPr>
          <p:nvPr>
            <p:ph idx="1"/>
          </p:nvPr>
        </p:nvSpPr>
        <p:spPr>
          <a:xfrm>
            <a:off x="1371599" y="526786"/>
            <a:ext cx="3947376" cy="3800515"/>
          </a:xfrm>
        </p:spPr>
        <p:txBody>
          <a:bodyPr>
            <a:noAutofit/>
          </a:bodyPr>
          <a:lstStyle/>
          <a:p>
            <a:pPr marL="0" indent="0" algn="ctr">
              <a:buNone/>
            </a:pPr>
            <a:r>
              <a:rPr lang="es-ES" sz="1600" b="1" dirty="0"/>
              <a:t>Función fática</a:t>
            </a:r>
          </a:p>
          <a:p>
            <a:pPr marL="0" indent="0" algn="just">
              <a:buNone/>
            </a:pPr>
            <a:r>
              <a:rPr lang="es-ES" sz="1600" dirty="0"/>
              <a:t>Se da en mensajes cuya única finalidad es establecer, prolongar o interrumpir la comunicación o, simplemente, comprobar que funciona. Su contenido informativo es nulo o muy escaso. Son expresiones fáticas todas aquellas que se utilizan no tanto para comunicar un contenido sino para confirmar la existencia de contacto entre el hablante y el oyente. Constituye esta función todas las unidades que utilizamos para iniciar, mantener o finalizar la conversación. </a:t>
            </a:r>
          </a:p>
          <a:p>
            <a:pPr marL="0" indent="0" algn="ctr">
              <a:buNone/>
            </a:pPr>
            <a:r>
              <a:rPr lang="es-ES" sz="1600" b="1" dirty="0"/>
              <a:t>Ejemplos:</a:t>
            </a:r>
          </a:p>
          <a:p>
            <a:pPr marL="0" indent="0" algn="just">
              <a:buNone/>
            </a:pPr>
            <a:r>
              <a:rPr lang="es-ES" sz="1600" dirty="0"/>
              <a:t>: Palabras típicas como Si, No, Afirmativo, Negativo, Claro, Denegado.</a:t>
            </a:r>
          </a:p>
          <a:p>
            <a:pPr marL="0" indent="0" algn="ctr">
              <a:buNone/>
            </a:pPr>
            <a:endParaRPr lang="es-ES" sz="1600" b="1" dirty="0"/>
          </a:p>
        </p:txBody>
      </p:sp>
      <p:sp>
        <p:nvSpPr>
          <p:cNvPr id="6" name="Marcador de contenido 2">
            <a:extLst>
              <a:ext uri="{FF2B5EF4-FFF2-40B4-BE49-F238E27FC236}">
                <a16:creationId xmlns:a16="http://schemas.microsoft.com/office/drawing/2014/main" id="{DD870E2E-614B-43A5-A7D5-6A3B32D58C04}"/>
              </a:ext>
            </a:extLst>
          </p:cNvPr>
          <p:cNvSpPr txBox="1">
            <a:spLocks/>
          </p:cNvSpPr>
          <p:nvPr/>
        </p:nvSpPr>
        <p:spPr>
          <a:xfrm>
            <a:off x="6976056" y="551296"/>
            <a:ext cx="3844345" cy="3478542"/>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s-ES" sz="1600" b="1" dirty="0"/>
              <a:t>Función metalingüística..</a:t>
            </a:r>
          </a:p>
          <a:p>
            <a:pPr marL="0" indent="0" algn="just">
              <a:buFont typeface="Franklin Gothic Book" panose="020B0503020102020204" pitchFamily="34" charset="0"/>
              <a:buNone/>
            </a:pPr>
            <a:r>
              <a:rPr lang="es-ES" sz="1600" dirty="0"/>
              <a:t>Cuando utilizamos el código para hablar del código. En realidad, es una función referencial cuyo referente es la lengua misma, bien para asegurar que hablante y oyente manejan el mismo código, bien como análisis del sistema. Todos somos capaces de comunicar, pero no de explicar cómo nos comunicamos. La gramática, los diccionarios, la lingüística utilizan la función meta lingüística. </a:t>
            </a:r>
          </a:p>
          <a:p>
            <a:pPr marL="0" indent="0" algn="ctr">
              <a:buFont typeface="Franklin Gothic Book" panose="020B0503020102020204" pitchFamily="34" charset="0"/>
              <a:buNone/>
            </a:pPr>
            <a:r>
              <a:rPr lang="es-ES" sz="1600" b="1" dirty="0"/>
              <a:t>Ejemplos:</a:t>
            </a:r>
          </a:p>
          <a:p>
            <a:pPr marL="0" indent="0" algn="just">
              <a:buFont typeface="Franklin Gothic Book" panose="020B0503020102020204" pitchFamily="34" charset="0"/>
              <a:buNone/>
            </a:pPr>
            <a:r>
              <a:rPr lang="es-ES" sz="1600" dirty="0"/>
              <a:t>: Las clases de lengua, Buscar una palabra en un diccionario. Palabras de cortesía, Hola, Adiós, Buenos días..."</a:t>
            </a:r>
          </a:p>
          <a:p>
            <a:pPr marL="0" indent="0" algn="ctr">
              <a:buFont typeface="Franklin Gothic Book" panose="020B0503020102020204" pitchFamily="34" charset="0"/>
              <a:buNone/>
            </a:pPr>
            <a:endParaRPr lang="es-ES" sz="1600" b="1" dirty="0"/>
          </a:p>
        </p:txBody>
      </p:sp>
      <p:pic>
        <p:nvPicPr>
          <p:cNvPr id="2" name="Imagen 1">
            <a:extLst>
              <a:ext uri="{FF2B5EF4-FFF2-40B4-BE49-F238E27FC236}">
                <a16:creationId xmlns:a16="http://schemas.microsoft.com/office/drawing/2014/main" id="{30C76F77-3219-4683-83C8-5C1E706697B2}"/>
              </a:ext>
            </a:extLst>
          </p:cNvPr>
          <p:cNvPicPr>
            <a:picLocks noChangeAspect="1"/>
          </p:cNvPicPr>
          <p:nvPr/>
        </p:nvPicPr>
        <p:blipFill>
          <a:blip r:embed="rId2"/>
          <a:stretch>
            <a:fillRect/>
          </a:stretch>
        </p:blipFill>
        <p:spPr>
          <a:xfrm>
            <a:off x="7746443" y="4649274"/>
            <a:ext cx="2749840" cy="1825750"/>
          </a:xfrm>
          <a:prstGeom prst="rect">
            <a:avLst/>
          </a:prstGeom>
        </p:spPr>
      </p:pic>
      <p:pic>
        <p:nvPicPr>
          <p:cNvPr id="8" name="Imagen 7">
            <a:extLst>
              <a:ext uri="{FF2B5EF4-FFF2-40B4-BE49-F238E27FC236}">
                <a16:creationId xmlns:a16="http://schemas.microsoft.com/office/drawing/2014/main" id="{02FFC2F3-A3F7-4578-937C-F5B759C268F5}"/>
              </a:ext>
            </a:extLst>
          </p:cNvPr>
          <p:cNvPicPr>
            <a:picLocks noChangeAspect="1"/>
          </p:cNvPicPr>
          <p:nvPr/>
        </p:nvPicPr>
        <p:blipFill>
          <a:blip r:embed="rId3"/>
          <a:stretch>
            <a:fillRect/>
          </a:stretch>
        </p:blipFill>
        <p:spPr>
          <a:xfrm>
            <a:off x="1081937" y="4895649"/>
            <a:ext cx="2100970" cy="1579375"/>
          </a:xfrm>
          <a:prstGeom prst="rect">
            <a:avLst/>
          </a:prstGeom>
        </p:spPr>
      </p:pic>
      <p:pic>
        <p:nvPicPr>
          <p:cNvPr id="10" name="Imagen 9">
            <a:extLst>
              <a:ext uri="{FF2B5EF4-FFF2-40B4-BE49-F238E27FC236}">
                <a16:creationId xmlns:a16="http://schemas.microsoft.com/office/drawing/2014/main" id="{4CE6D7D6-98AC-46E8-ACC0-DDAC455FA4C8}"/>
              </a:ext>
            </a:extLst>
          </p:cNvPr>
          <p:cNvPicPr>
            <a:picLocks noChangeAspect="1"/>
          </p:cNvPicPr>
          <p:nvPr/>
        </p:nvPicPr>
        <p:blipFill>
          <a:blip r:embed="rId4"/>
          <a:stretch>
            <a:fillRect/>
          </a:stretch>
        </p:blipFill>
        <p:spPr>
          <a:xfrm>
            <a:off x="2997699" y="4483364"/>
            <a:ext cx="2658969" cy="1991660"/>
          </a:xfrm>
          <a:prstGeom prst="rect">
            <a:avLst/>
          </a:prstGeom>
        </p:spPr>
      </p:pic>
    </p:spTree>
    <p:extLst>
      <p:ext uri="{BB962C8B-B14F-4D97-AF65-F5344CB8AC3E}">
        <p14:creationId xmlns:p14="http://schemas.microsoft.com/office/powerpoint/2010/main" val="3804864904"/>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1975</TotalTime>
  <Words>812</Words>
  <Application>Microsoft Office PowerPoint</Application>
  <PresentationFormat>Panorámica</PresentationFormat>
  <Paragraphs>40</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Book Antiqua</vt:lpstr>
      <vt:lpstr>Franklin Gothic Book</vt:lpstr>
      <vt:lpstr>Garamond</vt:lpstr>
      <vt:lpstr>Times New Roman</vt:lpstr>
      <vt:lpstr>Recorte</vt:lpstr>
      <vt:lpstr>Funciones del lenguaje </vt:lpstr>
      <vt:lpstr>¿Qué es el lenguaje?</vt:lpstr>
      <vt:lpstr>Funciones del lenguaje: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conferencias</dc:title>
  <dc:creator>User</dc:creator>
  <cp:lastModifiedBy>Cristian Rafael Guffantte Noriega</cp:lastModifiedBy>
  <cp:revision>151</cp:revision>
  <cp:lastPrinted>2020-08-24T05:44:40Z</cp:lastPrinted>
  <dcterms:created xsi:type="dcterms:W3CDTF">2020-08-17T04:29:40Z</dcterms:created>
  <dcterms:modified xsi:type="dcterms:W3CDTF">2023-12-11T05:50:57Z</dcterms:modified>
</cp:coreProperties>
</file>