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Open Sauce Semi-Bold" charset="1" panose="00000700000000000000"/>
      <p:regular r:id="rId14"/>
    </p:embeddedFont>
    <p:embeddedFont>
      <p:font typeface="Clear Sans" charset="1" panose="020B0503030202020304"/>
      <p:regular r:id="rId15"/>
    </p:embeddedFont>
    <p:embeddedFont>
      <p:font typeface="Clear Sans Bold" charset="1" panose="020B0803030202020304"/>
      <p:regular r:id="rId16"/>
    </p:embeddedFont>
    <p:embeddedFont>
      <p:font typeface="Open Sauce Heavy" charset="1" panose="00000A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VAEY6GqOM4Y.mp4" Type="http://schemas.openxmlformats.org/officeDocument/2006/relationships/video"/><Relationship Id="rId4" Target="../media/VAEY6GqOM4Y.mp4" Type="http://schemas.microsoft.com/office/2007/relationships/media"/><Relationship Id="rId5" Target="../media/image19.png" Type="http://schemas.openxmlformats.org/officeDocument/2006/relationships/image"/><Relationship Id="rId6" Target="../media/image2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450343" y="-143380"/>
            <a:ext cx="10859124" cy="9404002"/>
            <a:chOff x="0" y="0"/>
            <a:chExt cx="6350000" cy="54991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3175000" y="0"/>
                  </a:moveTo>
                  <a:lnTo>
                    <a:pt x="0" y="0"/>
                  </a:lnTo>
                  <a:lnTo>
                    <a:pt x="1587500" y="2749550"/>
                  </a:lnTo>
                  <a:lnTo>
                    <a:pt x="3175000" y="5499100"/>
                  </a:lnTo>
                  <a:lnTo>
                    <a:pt x="4762500" y="274955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2"/>
              <a:stretch>
                <a:fillRect l="-25964" t="0" r="-25964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9504219" y="5532295"/>
            <a:ext cx="5671863" cy="4962880"/>
            <a:chOff x="0" y="0"/>
            <a:chExt cx="812800" cy="7112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26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10800000">
            <a:off x="8450343" y="6655354"/>
            <a:ext cx="3889808" cy="3403582"/>
            <a:chOff x="0" y="0"/>
            <a:chExt cx="812800" cy="7112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8780662" y="3894867"/>
            <a:ext cx="2897205" cy="2535054"/>
            <a:chOff x="0" y="0"/>
            <a:chExt cx="812800" cy="7112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26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614452" y="0"/>
            <a:ext cx="3347096" cy="2928709"/>
            <a:chOff x="0" y="0"/>
            <a:chExt cx="812800" cy="7112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-10800000">
            <a:off x="15898716" y="3151273"/>
            <a:ext cx="1721161" cy="1506016"/>
            <a:chOff x="0" y="0"/>
            <a:chExt cx="812800" cy="7112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269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6643027" y="4191376"/>
            <a:ext cx="1347422" cy="1178994"/>
            <a:chOff x="0" y="0"/>
            <a:chExt cx="812800" cy="7112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-10800000">
            <a:off x="11235931" y="5143500"/>
            <a:ext cx="1055322" cy="923407"/>
            <a:chOff x="0" y="0"/>
            <a:chExt cx="812800" cy="7112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-10800000">
            <a:off x="16311536" y="5614728"/>
            <a:ext cx="1055322" cy="923407"/>
            <a:chOff x="0" y="0"/>
            <a:chExt cx="812800" cy="7112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269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479136" y="3693970"/>
            <a:ext cx="7971207" cy="366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1"/>
              </a:lnSpc>
            </a:pPr>
            <a:r>
              <a:rPr lang="en-US" b="true" sz="8001">
                <a:solidFill>
                  <a:srgbClr val="DB793D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ACTORES EN EL PROCESO EDUCATIVO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16787" y="1696949"/>
            <a:ext cx="5666728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800"/>
              </a:lnSpc>
            </a:pPr>
            <a:r>
              <a:rPr lang="en-US" b="true" sz="6500" spc="-162">
                <a:solidFill>
                  <a:srgbClr val="DB793D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Introducción</a:t>
            </a:r>
          </a:p>
        </p:txBody>
      </p:sp>
      <p:grpSp>
        <p:nvGrpSpPr>
          <p:cNvPr name="Group 3" id="3"/>
          <p:cNvGrpSpPr/>
          <p:nvPr/>
        </p:nvGrpSpPr>
        <p:grpSpPr>
          <a:xfrm rot="-5400000">
            <a:off x="2280152" y="6137298"/>
            <a:ext cx="699506" cy="5542497"/>
            <a:chOff x="0" y="0"/>
            <a:chExt cx="660400" cy="523264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60400" cy="5232644"/>
            </a:xfrm>
            <a:custGeom>
              <a:avLst/>
              <a:gdLst/>
              <a:ahLst/>
              <a:cxnLst/>
              <a:rect r="r" b="b" t="t" l="l"/>
              <a:pathLst>
                <a:path h="5232644" w="660400">
                  <a:moveTo>
                    <a:pt x="220252" y="5213575"/>
                  </a:moveTo>
                  <a:cubicBezTo>
                    <a:pt x="254109" y="5225088"/>
                    <a:pt x="292600" y="5232644"/>
                    <a:pt x="330378" y="5232644"/>
                  </a:cubicBezTo>
                  <a:cubicBezTo>
                    <a:pt x="368157" y="5232644"/>
                    <a:pt x="404509" y="5226167"/>
                    <a:pt x="438009" y="5214653"/>
                  </a:cubicBezTo>
                  <a:cubicBezTo>
                    <a:pt x="438723" y="5214293"/>
                    <a:pt x="439435" y="5214293"/>
                    <a:pt x="440148" y="5213934"/>
                  </a:cubicBezTo>
                  <a:cubicBezTo>
                    <a:pt x="565955" y="5167879"/>
                    <a:pt x="658618" y="5046265"/>
                    <a:pt x="660400" y="4805965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802398"/>
                  </a:lnTo>
                  <a:cubicBezTo>
                    <a:pt x="1782" y="5046984"/>
                    <a:pt x="93019" y="5168599"/>
                    <a:pt x="220252" y="5213575"/>
                  </a:cubicBezTo>
                  <a:close/>
                </a:path>
              </a:pathLst>
            </a:custGeom>
            <a:solidFill>
              <a:srgbClr val="FFA26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660400" cy="51818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66192" y="1145083"/>
            <a:ext cx="1590099" cy="1391336"/>
            <a:chOff x="0" y="0"/>
            <a:chExt cx="812800" cy="711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26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10800000">
            <a:off x="1561242" y="810438"/>
            <a:ext cx="1590099" cy="1391336"/>
            <a:chOff x="0" y="0"/>
            <a:chExt cx="812800" cy="7112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872281" y="678903"/>
            <a:ext cx="1065554" cy="932359"/>
            <a:chOff x="0" y="0"/>
            <a:chExt cx="812800" cy="7112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269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8833314" y="5090947"/>
            <a:ext cx="4975221" cy="5196053"/>
          </a:xfrm>
          <a:custGeom>
            <a:avLst/>
            <a:gdLst/>
            <a:ahLst/>
            <a:cxnLst/>
            <a:rect r="r" b="b" t="t" l="l"/>
            <a:pathLst>
              <a:path h="5196053" w="4975221">
                <a:moveTo>
                  <a:pt x="0" y="0"/>
                </a:moveTo>
                <a:lnTo>
                  <a:pt x="4975222" y="0"/>
                </a:lnTo>
                <a:lnTo>
                  <a:pt x="4975222" y="5196053"/>
                </a:lnTo>
                <a:lnTo>
                  <a:pt x="0" y="51960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627314" y="810438"/>
            <a:ext cx="4846124" cy="4114800"/>
          </a:xfrm>
          <a:custGeom>
            <a:avLst/>
            <a:gdLst/>
            <a:ahLst/>
            <a:cxnLst/>
            <a:rect r="r" b="b" t="t" l="l"/>
            <a:pathLst>
              <a:path h="4114800" w="4846124">
                <a:moveTo>
                  <a:pt x="0" y="0"/>
                </a:moveTo>
                <a:lnTo>
                  <a:pt x="4846124" y="0"/>
                </a:lnTo>
                <a:lnTo>
                  <a:pt x="48461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121211" y="7252671"/>
            <a:ext cx="3630620" cy="2977108"/>
          </a:xfrm>
          <a:custGeom>
            <a:avLst/>
            <a:gdLst/>
            <a:ahLst/>
            <a:cxnLst/>
            <a:rect r="r" b="b" t="t" l="l"/>
            <a:pathLst>
              <a:path h="2977108" w="3630620">
                <a:moveTo>
                  <a:pt x="0" y="0"/>
                </a:moveTo>
                <a:lnTo>
                  <a:pt x="3630620" y="0"/>
                </a:lnTo>
                <a:lnTo>
                  <a:pt x="3630620" y="2977108"/>
                </a:lnTo>
                <a:lnTo>
                  <a:pt x="0" y="2977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099190" y="4594982"/>
            <a:ext cx="2652641" cy="2657688"/>
          </a:xfrm>
          <a:custGeom>
            <a:avLst/>
            <a:gdLst/>
            <a:ahLst/>
            <a:cxnLst/>
            <a:rect r="r" b="b" t="t" l="l"/>
            <a:pathLst>
              <a:path h="2657688" w="2652641">
                <a:moveTo>
                  <a:pt x="0" y="0"/>
                </a:moveTo>
                <a:lnTo>
                  <a:pt x="2652641" y="0"/>
                </a:lnTo>
                <a:lnTo>
                  <a:pt x="2652641" y="2657689"/>
                </a:lnTo>
                <a:lnTo>
                  <a:pt x="0" y="26576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8700" y="3156187"/>
            <a:ext cx="7804614" cy="1934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4"/>
              </a:lnSpc>
            </a:pPr>
            <a:r>
              <a:rPr lang="en-US" sz="2203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El proceso educativo en Ecuador involucra a diversos actores que desempeñan roles cruciales para garantizar una educación de calidad. Estos actores incluyen estudiantes, docentes, padres de familia, autoridades educativas y la comunidad en general.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5557672"/>
            <a:ext cx="7804614" cy="232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4"/>
              </a:lnSpc>
            </a:pPr>
            <a:r>
              <a:rPr lang="en-US" sz="2203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Cada uno de ellos contribuye de manera significativa al desarrollo integral del sistema educativo, promoviendo un entorno de aprendizaje inclusivo y participativo. La colaboración entre estos actores es fundamental para enfrentar los desafíos educativos y mejorar los resultados de aprendizaje en el país.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688837"/>
            <a:ext cx="1630609" cy="1630609"/>
          </a:xfrm>
          <a:custGeom>
            <a:avLst/>
            <a:gdLst/>
            <a:ahLst/>
            <a:cxnLst/>
            <a:rect r="r" b="b" t="t" l="l"/>
            <a:pathLst>
              <a:path h="1630609" w="1630609">
                <a:moveTo>
                  <a:pt x="0" y="0"/>
                </a:moveTo>
                <a:lnTo>
                  <a:pt x="1630609" y="0"/>
                </a:lnTo>
                <a:lnTo>
                  <a:pt x="1630609" y="1630609"/>
                </a:lnTo>
                <a:lnTo>
                  <a:pt x="0" y="16306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030525" y="1028700"/>
            <a:ext cx="9361170" cy="9361170"/>
            <a:chOff x="0" y="0"/>
            <a:chExt cx="3331210" cy="333121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31210" cy="3331210"/>
            </a:xfrm>
            <a:custGeom>
              <a:avLst/>
              <a:gdLst/>
              <a:ahLst/>
              <a:cxnLst/>
              <a:rect r="r" b="b" t="t" l="l"/>
              <a:pathLst>
                <a:path h="3331210" w="3331210">
                  <a:moveTo>
                    <a:pt x="3331210" y="3331210"/>
                  </a:moveTo>
                  <a:lnTo>
                    <a:pt x="0" y="3331210"/>
                  </a:lnTo>
                  <a:cubicBezTo>
                    <a:pt x="0" y="1490980"/>
                    <a:pt x="1490980" y="0"/>
                    <a:pt x="3331210" y="0"/>
                  </a:cubicBezTo>
                  <a:lnTo>
                    <a:pt x="3331210" y="3331210"/>
                  </a:lnTo>
                  <a:close/>
                </a:path>
              </a:pathLst>
            </a:custGeom>
            <a:blipFill>
              <a:blip r:embed="rId4"/>
              <a:stretch>
                <a:fillRect l="-37719" t="0" r="-37719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7845114" y="7725701"/>
            <a:ext cx="3086100" cy="2700338"/>
            <a:chOff x="0" y="0"/>
            <a:chExt cx="812800" cy="711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10800000">
            <a:off x="9030525" y="6626077"/>
            <a:ext cx="1715060" cy="1500678"/>
            <a:chOff x="0" y="0"/>
            <a:chExt cx="812800" cy="7112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26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650284" y="5176376"/>
            <a:ext cx="1466569" cy="1283248"/>
            <a:chOff x="0" y="0"/>
            <a:chExt cx="812800" cy="7112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030525" y="4575329"/>
            <a:ext cx="1037418" cy="907741"/>
            <a:chOff x="0" y="0"/>
            <a:chExt cx="812800" cy="7112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26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3201385" y="441820"/>
            <a:ext cx="1543050" cy="1543050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262169" y="879970"/>
            <a:ext cx="666749" cy="666749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26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4953985" y="441820"/>
            <a:ext cx="2716810" cy="2716810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269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2867638" y="603112"/>
            <a:ext cx="9394531" cy="1801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b="true">
                <a:solidFill>
                  <a:srgbClr val="DB793D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Estudiantes, socialización y roles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28700" y="2804017"/>
            <a:ext cx="9716885" cy="193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0"/>
              </a:lnSpc>
              <a:spcBef>
                <a:spcPct val="0"/>
              </a:spcBef>
            </a:pPr>
            <a:r>
              <a:rPr lang="en-US" b="true" sz="2200">
                <a:solidFill>
                  <a:srgbClr val="6E90A1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La socialización de los estudiantes en el contexto educativo de Ecuador se centra en el proceso mediante el cual los alumnos adquieren valores, normas y roles sociales que son esenciales para su desarrollo integral. En el sistema educativo ecuatoriano, la escuela es vista como un espacio clave para la formación de identidades y la transmisión de la cultura.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28700" y="4855284"/>
            <a:ext cx="6536203" cy="2715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0"/>
              </a:lnSpc>
              <a:spcBef>
                <a:spcPct val="0"/>
              </a:spcBef>
            </a:pPr>
            <a:r>
              <a:rPr lang="en-US" b="true" sz="2200">
                <a:solidFill>
                  <a:srgbClr val="98198E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Los roles que asumen los estudiantes dentro del aula son influenciados por diversos factores, incluyendo las expectativas de los docentes, la dinámica familiar y el entorno social. La interacción con sus pares es crucial, ya que facilita el aprendizaje colaborativo y el desarrollo de habilidades sociales.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28700" y="7687601"/>
            <a:ext cx="6536203" cy="193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0"/>
              </a:lnSpc>
              <a:spcBef>
                <a:spcPct val="0"/>
              </a:spcBef>
            </a:pPr>
            <a:r>
              <a:rPr lang="en-US" b="true" sz="2200">
                <a:solidFill>
                  <a:srgbClr val="004AAD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Además, la educación en Ecuador enfatiza la inclusión y el respeto por la diversidad, promoviendo un ambiente donde los estudiantes aprenden a convivir y a valorar diferentes perspectivas culturales.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550564"/>
            <a:ext cx="1043728" cy="1043728"/>
          </a:xfrm>
          <a:custGeom>
            <a:avLst/>
            <a:gdLst/>
            <a:ahLst/>
            <a:cxnLst/>
            <a:rect r="r" b="b" t="t" l="l"/>
            <a:pathLst>
              <a:path h="1043728" w="1043728">
                <a:moveTo>
                  <a:pt x="0" y="0"/>
                </a:moveTo>
                <a:lnTo>
                  <a:pt x="1043728" y="0"/>
                </a:lnTo>
                <a:lnTo>
                  <a:pt x="1043728" y="1043729"/>
                </a:lnTo>
                <a:lnTo>
                  <a:pt x="0" y="10437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7820288"/>
            <a:ext cx="1438012" cy="1438012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5638625"/>
            <a:ext cx="1438012" cy="143801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806420" y="3874343"/>
            <a:ext cx="1438012" cy="143801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3456963"/>
            <a:ext cx="1438012" cy="1438012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10800000">
            <a:off x="15657724" y="1028496"/>
            <a:ext cx="2386132" cy="2087866"/>
            <a:chOff x="0" y="0"/>
            <a:chExt cx="812800" cy="7112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4476135" y="0"/>
            <a:ext cx="1590099" cy="1391336"/>
            <a:chOff x="0" y="0"/>
            <a:chExt cx="812800" cy="7112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269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-10800000">
            <a:off x="16998676" y="2946647"/>
            <a:ext cx="1045180" cy="914532"/>
            <a:chOff x="0" y="0"/>
            <a:chExt cx="812800" cy="7112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5483016" y="2436331"/>
            <a:ext cx="1166436" cy="1020632"/>
            <a:chOff x="0" y="0"/>
            <a:chExt cx="812800" cy="7112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269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231829" y="8161468"/>
            <a:ext cx="1031754" cy="67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3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708781" y="7943347"/>
            <a:ext cx="6656385" cy="193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La socialización en las escuelas ecuatorianas está influenciada por varios factores, incluyendo el currículo educativo, las políticas de inclusión, la diversidad cultural y la interacción entre estudiantes y docentes.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31829" y="5979806"/>
            <a:ext cx="1031754" cy="67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2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708781" y="5761684"/>
            <a:ext cx="6656385" cy="1544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En Ecuador, la escuela actúa como un microcosmos de la comunidad, donde los estudiantes no solo adquieren conocimientos académicos, sino también habilidades sociales y culturales.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009549" y="4188668"/>
            <a:ext cx="1031754" cy="67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4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482557" y="4137869"/>
            <a:ext cx="6199128" cy="310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Las escuelas implementan programas que promueven la convivencia pacífica, el respeto a la diversidad étnica y cultural, y la participación activa en actividades comunitarias. Además, se fomenta la colaboración entre estudiantes a través de trabajos en grupo y proyectos que desarrollan habilidades de liderazgo y cooperación.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231829" y="3798143"/>
            <a:ext cx="1031754" cy="67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1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708781" y="3580021"/>
            <a:ext cx="6656385" cy="1934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Los procesos de socialización en el entorno escolar ecuatoriano se centran en cómo los estudiantes internalizan las normas, valores y comportamientos que son esenciales para su integración en la sociedad. 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263583" y="1524095"/>
            <a:ext cx="12496413" cy="770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28"/>
              </a:lnSpc>
            </a:pPr>
            <a:r>
              <a:rPr lang="en-US" sz="4091" b="true">
                <a:solidFill>
                  <a:srgbClr val="DB793D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Procesos de socialización en el entorno escolar</a:t>
            </a:r>
          </a:p>
          <a:p>
            <a:pPr algn="ctr">
              <a:lnSpc>
                <a:spcPts val="88"/>
              </a:lnSpc>
            </a:pPr>
          </a:p>
        </p:txBody>
      </p:sp>
      <p:grpSp>
        <p:nvGrpSpPr>
          <p:cNvPr name="Group 36" id="36"/>
          <p:cNvGrpSpPr/>
          <p:nvPr/>
        </p:nvGrpSpPr>
        <p:grpSpPr>
          <a:xfrm rot="0">
            <a:off x="9812841" y="7564066"/>
            <a:ext cx="1438012" cy="1438012"/>
            <a:chOff x="0" y="0"/>
            <a:chExt cx="812800" cy="8128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10009549" y="7905247"/>
            <a:ext cx="1031754" cy="67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5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1482557" y="7552822"/>
            <a:ext cx="6554878" cy="2325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El papel de los docentes es fundamental en este proceso, ya que actúan como modelos a seguir y facilitadores del aprendizaje social. La interacción con pares también juega un papel crucial, ya que permite a los estudiantes aprender a negociar, resolver conflictos y formar amistades duraderas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72637" y="3298974"/>
            <a:ext cx="4301152" cy="232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4"/>
              </a:lnSpc>
            </a:pPr>
            <a:r>
              <a:rPr lang="en-US" sz="2203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La identidad y los roles de los estudiantes en el contexto educativo de Ecuador están profundamente influenciados por factores culturales, sociales y escolares.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872637" y="6524679"/>
            <a:ext cx="4976088" cy="3106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4"/>
              </a:lnSpc>
            </a:pPr>
            <a:r>
              <a:rPr lang="en-US" sz="2203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La identidad estudiantil se forma a través de la interacción con el entorno escolar y se ve afectada por la diversidad cultural presente en el país. Las escuelas en Ecuador desempeñan un papel clave en la construcción de esta identidad al promover valores de inclusión, diversidad y respeto.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023109" y="6736453"/>
            <a:ext cx="5593212" cy="3106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4"/>
              </a:lnSpc>
            </a:pPr>
            <a:r>
              <a:rPr lang="en-US" sz="2203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La interacción con docentes y compañeros de clase ayuda a los estudiantes a desarrollar un sentido de pertenencia y a definir su propia identidad dentro del marco escolar. Las actividades extracurriculares, como clubes y deportes, también contribuyen a la formación de la identidad y los roles sociales.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3161409"/>
            <a:ext cx="2843937" cy="2462849"/>
            <a:chOff x="0" y="0"/>
            <a:chExt cx="6350000" cy="54991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3175000" y="0"/>
                  </a:moveTo>
                  <a:lnTo>
                    <a:pt x="0" y="0"/>
                  </a:lnTo>
                  <a:lnTo>
                    <a:pt x="1587500" y="2749550"/>
                  </a:lnTo>
                  <a:lnTo>
                    <a:pt x="3175000" y="5499100"/>
                  </a:lnTo>
                  <a:lnTo>
                    <a:pt x="4762500" y="274955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2"/>
              <a:stretch>
                <a:fillRect l="0" t="-61413" r="0" b="-11796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9144000" y="3161409"/>
            <a:ext cx="2843937" cy="2462849"/>
            <a:chOff x="0" y="0"/>
            <a:chExt cx="6350000" cy="54991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3175000" y="0"/>
                  </a:moveTo>
                  <a:lnTo>
                    <a:pt x="0" y="0"/>
                  </a:lnTo>
                  <a:lnTo>
                    <a:pt x="1587500" y="2749550"/>
                  </a:lnTo>
                  <a:lnTo>
                    <a:pt x="3175000" y="5499100"/>
                  </a:lnTo>
                  <a:lnTo>
                    <a:pt x="4762500" y="274955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3"/>
              <a:stretch>
                <a:fillRect l="-64560" t="-7355" r="-16801" b="-10445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28700" y="6625917"/>
            <a:ext cx="2843937" cy="2462849"/>
            <a:chOff x="0" y="0"/>
            <a:chExt cx="6350000" cy="54991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3175000" y="0"/>
                  </a:moveTo>
                  <a:lnTo>
                    <a:pt x="0" y="0"/>
                  </a:lnTo>
                  <a:lnTo>
                    <a:pt x="1587500" y="2749550"/>
                  </a:lnTo>
                  <a:lnTo>
                    <a:pt x="3175000" y="5499100"/>
                  </a:lnTo>
                  <a:lnTo>
                    <a:pt x="4762500" y="274955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4"/>
              <a:stretch>
                <a:fillRect l="0" t="-36605" r="0" b="-36605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9144000" y="6625917"/>
            <a:ext cx="2843937" cy="2462849"/>
            <a:chOff x="0" y="0"/>
            <a:chExt cx="6350000" cy="54991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3175000" y="0"/>
                  </a:moveTo>
                  <a:lnTo>
                    <a:pt x="0" y="0"/>
                  </a:lnTo>
                  <a:lnTo>
                    <a:pt x="1587500" y="2749550"/>
                  </a:lnTo>
                  <a:lnTo>
                    <a:pt x="3175000" y="5499100"/>
                  </a:lnTo>
                  <a:lnTo>
                    <a:pt x="4762500" y="274955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5"/>
              <a:stretch>
                <a:fillRect l="-2870" t="-40923" r="0" b="-37257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2545318" y="4632387"/>
            <a:ext cx="1327319" cy="1161404"/>
            <a:chOff x="0" y="0"/>
            <a:chExt cx="812800" cy="7112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26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0660618" y="4632387"/>
            <a:ext cx="1327319" cy="1161404"/>
            <a:chOff x="0" y="0"/>
            <a:chExt cx="812800" cy="7112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545318" y="8096896"/>
            <a:ext cx="1327319" cy="1161404"/>
            <a:chOff x="0" y="0"/>
            <a:chExt cx="812800" cy="7112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660618" y="8096896"/>
            <a:ext cx="1327319" cy="1161404"/>
            <a:chOff x="0" y="0"/>
            <a:chExt cx="812800" cy="7112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269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293114" y="848363"/>
            <a:ext cx="13281286" cy="1111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true">
                <a:solidFill>
                  <a:srgbClr val="DB793D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Identidad y roles de estudiantes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023109" y="2977421"/>
            <a:ext cx="5526682" cy="3496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84"/>
              </a:lnSpc>
            </a:pPr>
            <a:r>
              <a:rPr lang="en-US" sz="2203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En el aula, los estudiantes pueden desempeñar roles de liderazgo, colaboración o apoyo, dependiendo de las dinámicas grupales y las actividades pedagógicas. El currículo nacional también fomenta la participación activa de los estudiantes en su propio proceso de aprendizaje, alentándolos a ser críticos y reflexivos.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837811" y="5052123"/>
            <a:ext cx="742334" cy="67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1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953111" y="5052123"/>
            <a:ext cx="742334" cy="67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3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837811" y="8516632"/>
            <a:ext cx="742334" cy="67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2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953111" y="8516632"/>
            <a:ext cx="742334" cy="67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4</a:t>
            </a:r>
          </a:p>
        </p:txBody>
      </p:sp>
      <p:grpSp>
        <p:nvGrpSpPr>
          <p:cNvPr name="Group 31" id="31"/>
          <p:cNvGrpSpPr/>
          <p:nvPr/>
        </p:nvGrpSpPr>
        <p:grpSpPr>
          <a:xfrm rot="-10800000">
            <a:off x="16052497" y="-71745"/>
            <a:ext cx="2386132" cy="2087866"/>
            <a:chOff x="0" y="0"/>
            <a:chExt cx="812800" cy="7112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-10800000">
            <a:off x="15371640" y="569004"/>
            <a:ext cx="1922832" cy="1682478"/>
            <a:chOff x="0" y="0"/>
            <a:chExt cx="812800" cy="7112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269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4592260" y="1028700"/>
            <a:ext cx="1460670" cy="1278086"/>
            <a:chOff x="0" y="0"/>
            <a:chExt cx="812800" cy="7112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-10800000">
            <a:off x="13574401" y="1861473"/>
            <a:ext cx="1017860" cy="890627"/>
            <a:chOff x="0" y="0"/>
            <a:chExt cx="812800" cy="7112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269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3050594" y="565775"/>
            <a:ext cx="1259393" cy="1101968"/>
            <a:chOff x="0" y="0"/>
            <a:chExt cx="812800" cy="7112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808936" y="-112552"/>
            <a:ext cx="4639853" cy="10544263"/>
            <a:chOff x="0" y="0"/>
            <a:chExt cx="6186471" cy="14059017"/>
          </a:xfrm>
        </p:grpSpPr>
        <p:pic>
          <p:nvPicPr>
            <p:cNvPr name="Picture 3" id="3">
              <a:hlinkClick action="ppaction://media"/>
            </p:cNvPr>
            <p:cNvPicPr>
              <a:picLocks noChangeAspect="true"/>
            </p:cNvPicPr>
            <p:nvPr>
              <a:videoFile r:link="rId3"/>
              <p:extLst>
                <p:ext uri="{DAA4B4D4-6D71-4841-9C94-3DE7FCFB9230}">
                  <p14:media xmlns:p14="http://schemas.microsoft.com/office/powerpoint/2010/main" r:embed="rId4"/>
                </p:ext>
              </p:extLst>
            </p:nvPr>
          </p:nvPicPr>
          <p:blipFill>
            <a:blip r:embed="rId2"/>
            <a:srcRect l="11400" t="0" r="11400" b="0"/>
            <a:stretch>
              <a:fillRect/>
            </a:stretch>
          </p:blipFill>
          <p:spPr>
            <a:xfrm flipH="false" flipV="false">
              <a:off x="0" y="0"/>
              <a:ext cx="6186471" cy="14059017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1028700" y="1028700"/>
            <a:ext cx="1541772" cy="1239054"/>
          </a:xfrm>
          <a:custGeom>
            <a:avLst/>
            <a:gdLst/>
            <a:ahLst/>
            <a:cxnLst/>
            <a:rect r="r" b="b" t="t" l="l"/>
            <a:pathLst>
              <a:path h="1239054" w="1541772">
                <a:moveTo>
                  <a:pt x="0" y="0"/>
                </a:moveTo>
                <a:lnTo>
                  <a:pt x="1541772" y="0"/>
                </a:lnTo>
                <a:lnTo>
                  <a:pt x="1541772" y="1239054"/>
                </a:lnTo>
                <a:lnTo>
                  <a:pt x="0" y="12390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365021" y="3062891"/>
            <a:ext cx="10233124" cy="2317976"/>
            <a:chOff x="0" y="0"/>
            <a:chExt cx="12385771" cy="280558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385771" cy="2805587"/>
            </a:xfrm>
            <a:custGeom>
              <a:avLst/>
              <a:gdLst/>
              <a:ahLst/>
              <a:cxnLst/>
              <a:rect r="r" b="b" t="t" l="l"/>
              <a:pathLst>
                <a:path h="2805587" w="12385771">
                  <a:moveTo>
                    <a:pt x="12385771" y="279400"/>
                  </a:moveTo>
                  <a:lnTo>
                    <a:pt x="12385771" y="0"/>
                  </a:lnTo>
                  <a:lnTo>
                    <a:pt x="0" y="0"/>
                  </a:lnTo>
                  <a:lnTo>
                    <a:pt x="0" y="2805587"/>
                  </a:lnTo>
                  <a:lnTo>
                    <a:pt x="12385771" y="2805587"/>
                  </a:lnTo>
                  <a:lnTo>
                    <a:pt x="12385771" y="279400"/>
                  </a:lnTo>
                  <a:close/>
                  <a:moveTo>
                    <a:pt x="12307031" y="279400"/>
                  </a:moveTo>
                  <a:lnTo>
                    <a:pt x="12307031" y="2726847"/>
                  </a:lnTo>
                  <a:lnTo>
                    <a:pt x="78740" y="2726847"/>
                  </a:lnTo>
                  <a:lnTo>
                    <a:pt x="78740" y="78740"/>
                  </a:lnTo>
                  <a:lnTo>
                    <a:pt x="12307031" y="78740"/>
                  </a:lnTo>
                  <a:lnTo>
                    <a:pt x="12307031" y="279400"/>
                  </a:lnTo>
                  <a:close/>
                </a:path>
              </a:pathLst>
            </a:custGeom>
            <a:solidFill>
              <a:srgbClr val="0CB0B6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2456040" y="5966144"/>
            <a:ext cx="10233124" cy="2394572"/>
            <a:chOff x="0" y="0"/>
            <a:chExt cx="12385771" cy="289829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385771" cy="2898295"/>
            </a:xfrm>
            <a:custGeom>
              <a:avLst/>
              <a:gdLst/>
              <a:ahLst/>
              <a:cxnLst/>
              <a:rect r="r" b="b" t="t" l="l"/>
              <a:pathLst>
                <a:path h="2898295" w="12385771">
                  <a:moveTo>
                    <a:pt x="12385771" y="279400"/>
                  </a:moveTo>
                  <a:lnTo>
                    <a:pt x="12385771" y="0"/>
                  </a:lnTo>
                  <a:lnTo>
                    <a:pt x="0" y="0"/>
                  </a:lnTo>
                  <a:lnTo>
                    <a:pt x="0" y="2898295"/>
                  </a:lnTo>
                  <a:lnTo>
                    <a:pt x="12385771" y="2898295"/>
                  </a:lnTo>
                  <a:lnTo>
                    <a:pt x="12385771" y="279400"/>
                  </a:lnTo>
                  <a:close/>
                  <a:moveTo>
                    <a:pt x="12307031" y="279400"/>
                  </a:moveTo>
                  <a:lnTo>
                    <a:pt x="12307031" y="2819555"/>
                  </a:lnTo>
                  <a:lnTo>
                    <a:pt x="78740" y="2819555"/>
                  </a:lnTo>
                  <a:lnTo>
                    <a:pt x="78740" y="78740"/>
                  </a:lnTo>
                  <a:lnTo>
                    <a:pt x="12307031" y="78740"/>
                  </a:lnTo>
                  <a:lnTo>
                    <a:pt x="12307031" y="279400"/>
                  </a:lnTo>
                  <a:close/>
                </a:path>
              </a:pathLst>
            </a:custGeom>
            <a:solidFill>
              <a:srgbClr val="0CB0B6"/>
            </a:solidFill>
          </p:spPr>
        </p:sp>
      </p:grpSp>
      <p:grpSp>
        <p:nvGrpSpPr>
          <p:cNvPr name="Group 9" id="9"/>
          <p:cNvGrpSpPr/>
          <p:nvPr/>
        </p:nvGrpSpPr>
        <p:grpSpPr>
          <a:xfrm rot="5400000">
            <a:off x="10786778" y="7259668"/>
            <a:ext cx="5152328" cy="900942"/>
            <a:chOff x="0" y="0"/>
            <a:chExt cx="5765800" cy="100821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765800" cy="1008215"/>
            </a:xfrm>
            <a:custGeom>
              <a:avLst/>
              <a:gdLst/>
              <a:ahLst/>
              <a:cxnLst/>
              <a:rect r="r" b="b" t="t" l="l"/>
              <a:pathLst>
                <a:path h="1008215" w="5765800">
                  <a:moveTo>
                    <a:pt x="5765800" y="0"/>
                  </a:moveTo>
                  <a:lnTo>
                    <a:pt x="5765800" y="1005675"/>
                  </a:lnTo>
                  <a:lnTo>
                    <a:pt x="5406390" y="514185"/>
                  </a:lnTo>
                  <a:lnTo>
                    <a:pt x="5050790" y="1008215"/>
                  </a:lnTo>
                  <a:lnTo>
                    <a:pt x="5043170" y="1008215"/>
                  </a:lnTo>
                  <a:lnTo>
                    <a:pt x="4686300" y="514185"/>
                  </a:lnTo>
                  <a:lnTo>
                    <a:pt x="4330700" y="1008215"/>
                  </a:lnTo>
                  <a:lnTo>
                    <a:pt x="4323080" y="1008215"/>
                  </a:lnTo>
                  <a:lnTo>
                    <a:pt x="3967480" y="514185"/>
                  </a:lnTo>
                  <a:lnTo>
                    <a:pt x="3611880" y="1008215"/>
                  </a:lnTo>
                  <a:lnTo>
                    <a:pt x="3604260" y="1008215"/>
                  </a:lnTo>
                  <a:lnTo>
                    <a:pt x="3248660" y="514185"/>
                  </a:lnTo>
                  <a:lnTo>
                    <a:pt x="2893060" y="1008215"/>
                  </a:lnTo>
                  <a:lnTo>
                    <a:pt x="2885440" y="1008215"/>
                  </a:lnTo>
                  <a:lnTo>
                    <a:pt x="2528570" y="514185"/>
                  </a:lnTo>
                  <a:lnTo>
                    <a:pt x="2172970" y="1008215"/>
                  </a:lnTo>
                  <a:lnTo>
                    <a:pt x="2165350" y="1008215"/>
                  </a:lnTo>
                  <a:lnTo>
                    <a:pt x="1809750" y="514185"/>
                  </a:lnTo>
                  <a:lnTo>
                    <a:pt x="1452880" y="1008215"/>
                  </a:lnTo>
                  <a:lnTo>
                    <a:pt x="1446530" y="1008215"/>
                  </a:lnTo>
                  <a:lnTo>
                    <a:pt x="1089660" y="514185"/>
                  </a:lnTo>
                  <a:lnTo>
                    <a:pt x="734060" y="1008215"/>
                  </a:lnTo>
                  <a:lnTo>
                    <a:pt x="725170" y="1008215"/>
                  </a:lnTo>
                  <a:lnTo>
                    <a:pt x="290830" y="526885"/>
                  </a:lnTo>
                  <a:lnTo>
                    <a:pt x="1270" y="1008215"/>
                  </a:lnTo>
                  <a:lnTo>
                    <a:pt x="0" y="1008215"/>
                  </a:lnTo>
                  <a:lnTo>
                    <a:pt x="2540" y="269875"/>
                  </a:lnTo>
                  <a:lnTo>
                    <a:pt x="7620" y="269875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FFA269"/>
            </a:solidFill>
          </p:spPr>
        </p:sp>
      </p:grpSp>
      <p:grpSp>
        <p:nvGrpSpPr>
          <p:cNvPr name="Group 11" id="11"/>
          <p:cNvGrpSpPr/>
          <p:nvPr/>
        </p:nvGrpSpPr>
        <p:grpSpPr>
          <a:xfrm rot="5400000">
            <a:off x="10785865" y="2122506"/>
            <a:ext cx="5150054" cy="905042"/>
            <a:chOff x="0" y="0"/>
            <a:chExt cx="5765800" cy="101325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765800" cy="1013250"/>
            </a:xfrm>
            <a:custGeom>
              <a:avLst/>
              <a:gdLst/>
              <a:ahLst/>
              <a:cxnLst/>
              <a:rect r="r" b="b" t="t" l="l"/>
              <a:pathLst>
                <a:path h="1013250" w="5765800">
                  <a:moveTo>
                    <a:pt x="5765800" y="0"/>
                  </a:moveTo>
                  <a:lnTo>
                    <a:pt x="5765800" y="1010710"/>
                  </a:lnTo>
                  <a:lnTo>
                    <a:pt x="5406390" y="519220"/>
                  </a:lnTo>
                  <a:lnTo>
                    <a:pt x="5050790" y="1013250"/>
                  </a:lnTo>
                  <a:lnTo>
                    <a:pt x="5043170" y="1013250"/>
                  </a:lnTo>
                  <a:lnTo>
                    <a:pt x="4686300" y="519220"/>
                  </a:lnTo>
                  <a:lnTo>
                    <a:pt x="4330700" y="1013250"/>
                  </a:lnTo>
                  <a:lnTo>
                    <a:pt x="4323080" y="1013250"/>
                  </a:lnTo>
                  <a:lnTo>
                    <a:pt x="3967480" y="519220"/>
                  </a:lnTo>
                  <a:lnTo>
                    <a:pt x="3611880" y="1013250"/>
                  </a:lnTo>
                  <a:lnTo>
                    <a:pt x="3604260" y="1013250"/>
                  </a:lnTo>
                  <a:lnTo>
                    <a:pt x="3248660" y="519220"/>
                  </a:lnTo>
                  <a:lnTo>
                    <a:pt x="2893060" y="1013250"/>
                  </a:lnTo>
                  <a:lnTo>
                    <a:pt x="2885440" y="1013250"/>
                  </a:lnTo>
                  <a:lnTo>
                    <a:pt x="2528570" y="519220"/>
                  </a:lnTo>
                  <a:lnTo>
                    <a:pt x="2172970" y="1013250"/>
                  </a:lnTo>
                  <a:lnTo>
                    <a:pt x="2165350" y="1013250"/>
                  </a:lnTo>
                  <a:lnTo>
                    <a:pt x="1809750" y="519220"/>
                  </a:lnTo>
                  <a:lnTo>
                    <a:pt x="1452880" y="1013250"/>
                  </a:lnTo>
                  <a:lnTo>
                    <a:pt x="1446530" y="1013250"/>
                  </a:lnTo>
                  <a:lnTo>
                    <a:pt x="1089660" y="519220"/>
                  </a:lnTo>
                  <a:lnTo>
                    <a:pt x="734060" y="1013250"/>
                  </a:lnTo>
                  <a:lnTo>
                    <a:pt x="725170" y="1013250"/>
                  </a:lnTo>
                  <a:lnTo>
                    <a:pt x="290830" y="531920"/>
                  </a:lnTo>
                  <a:lnTo>
                    <a:pt x="1270" y="1013250"/>
                  </a:lnTo>
                  <a:lnTo>
                    <a:pt x="0" y="1013250"/>
                  </a:lnTo>
                  <a:lnTo>
                    <a:pt x="2540" y="274427"/>
                  </a:lnTo>
                  <a:lnTo>
                    <a:pt x="7620" y="270764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FFA269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2570472" y="3243574"/>
            <a:ext cx="9839232" cy="2009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71"/>
              </a:lnSpc>
            </a:pPr>
            <a:r>
              <a:rPr lang="en-US" sz="1908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Los estudiantes asumen diversos roles que van desde líderes, colaboradores y participantes activos, hasta observadores, dependiendo de la dinámica de grupo y las estrategias pedagógicas implementadas por los docentes. El enfoque educativo ecuatoriano promueve un ambiente colaborativo donde los estudiantes son alentados a trabajar en equipo, desarrollar habilidades de comunicación y resolver conflictos de manera pacífica.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676530" y="6144168"/>
            <a:ext cx="9733175" cy="2206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11"/>
              </a:lnSpc>
            </a:pPr>
            <a:r>
              <a:rPr lang="en-US" sz="207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El comportamiento en el aula está influenciado por las normas establecidas por la escuela y el docente, así como por la interacción entre pares. Se espera que los estudiantes muestren respeto hacia sus compañeros y maestros, participen de manera constructiva en las actividades y contribuyan a un ambiente de aprendizaje positivo.</a:t>
            </a:r>
          </a:p>
          <a:p>
            <a:pPr algn="just">
              <a:lnSpc>
                <a:spcPts val="2911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2646196" y="1275851"/>
            <a:ext cx="9538246" cy="668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b="true">
                <a:solidFill>
                  <a:srgbClr val="DB793D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 Roles y comportamiento en el aula</a:t>
            </a:r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18741"/>
            <a:ext cx="1603815" cy="1873639"/>
            <a:chOff x="0" y="0"/>
            <a:chExt cx="812800" cy="9495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949545"/>
            </a:xfrm>
            <a:custGeom>
              <a:avLst/>
              <a:gdLst/>
              <a:ahLst/>
              <a:cxnLst/>
              <a:rect r="r" b="b" t="t" l="l"/>
              <a:pathLst>
                <a:path h="949545" w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789525"/>
                  </a:lnTo>
                  <a:lnTo>
                    <a:pt x="160020" y="949545"/>
                  </a:lnTo>
                  <a:lnTo>
                    <a:pt x="652780" y="949545"/>
                  </a:lnTo>
                  <a:lnTo>
                    <a:pt x="812800" y="789525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63500" y="-12700"/>
              <a:ext cx="685800" cy="898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00573" y="1227580"/>
            <a:ext cx="1260069" cy="1455962"/>
          </a:xfrm>
          <a:custGeom>
            <a:avLst/>
            <a:gdLst/>
            <a:ahLst/>
            <a:cxnLst/>
            <a:rect r="r" b="b" t="t" l="l"/>
            <a:pathLst>
              <a:path h="1455962" w="1260069">
                <a:moveTo>
                  <a:pt x="0" y="0"/>
                </a:moveTo>
                <a:lnTo>
                  <a:pt x="1260069" y="0"/>
                </a:lnTo>
                <a:lnTo>
                  <a:pt x="1260069" y="1455961"/>
                </a:lnTo>
                <a:lnTo>
                  <a:pt x="0" y="1455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3197180"/>
            <a:ext cx="5282170" cy="4147379"/>
            <a:chOff x="0" y="0"/>
            <a:chExt cx="1391189" cy="109231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91189" cy="1092314"/>
            </a:xfrm>
            <a:custGeom>
              <a:avLst/>
              <a:gdLst/>
              <a:ahLst/>
              <a:cxnLst/>
              <a:rect r="r" b="b" t="t" l="l"/>
              <a:pathLst>
                <a:path h="1092314" w="1391189">
                  <a:moveTo>
                    <a:pt x="0" y="0"/>
                  </a:moveTo>
                  <a:lnTo>
                    <a:pt x="1391189" y="0"/>
                  </a:lnTo>
                  <a:lnTo>
                    <a:pt x="1391189" y="1092314"/>
                  </a:lnTo>
                  <a:lnTo>
                    <a:pt x="0" y="1092314"/>
                  </a:lnTo>
                  <a:close/>
                </a:path>
              </a:pathLst>
            </a:custGeom>
            <a:solidFill>
              <a:srgbClr val="FFA26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1391189" cy="11685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009928" y="1028700"/>
            <a:ext cx="1025723" cy="897508"/>
            <a:chOff x="0" y="0"/>
            <a:chExt cx="812800" cy="7112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10800000">
            <a:off x="16522789" y="2162889"/>
            <a:ext cx="736511" cy="526353"/>
            <a:chOff x="0" y="0"/>
            <a:chExt cx="583623" cy="41709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83623" cy="417091"/>
            </a:xfrm>
            <a:custGeom>
              <a:avLst/>
              <a:gdLst/>
              <a:ahLst/>
              <a:cxnLst/>
              <a:rect r="r" b="b" t="t" l="l"/>
              <a:pathLst>
                <a:path h="417091" w="583623">
                  <a:moveTo>
                    <a:pt x="291812" y="0"/>
                  </a:moveTo>
                  <a:lnTo>
                    <a:pt x="583623" y="417091"/>
                  </a:lnTo>
                  <a:lnTo>
                    <a:pt x="0" y="417091"/>
                  </a:lnTo>
                  <a:lnTo>
                    <a:pt x="291812" y="0"/>
                  </a:lnTo>
                  <a:close/>
                </a:path>
              </a:pathLst>
            </a:custGeom>
            <a:solidFill>
              <a:srgbClr val="FFA269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91191" y="117449"/>
              <a:ext cx="401241" cy="269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sp>
        <p:nvSpPr>
          <p:cNvPr name="AutoShape 15" id="15"/>
          <p:cNvSpPr/>
          <p:nvPr/>
        </p:nvSpPr>
        <p:spPr>
          <a:xfrm rot="0">
            <a:off x="2548547" y="2355448"/>
            <a:ext cx="7971207" cy="0"/>
          </a:xfrm>
          <a:prstGeom prst="line">
            <a:avLst/>
          </a:prstGeom>
          <a:ln cap="flat" w="47625">
            <a:solidFill>
              <a:srgbClr val="0CB0B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6" id="16"/>
          <p:cNvGrpSpPr/>
          <p:nvPr/>
        </p:nvGrpSpPr>
        <p:grpSpPr>
          <a:xfrm rot="0">
            <a:off x="6886390" y="3197180"/>
            <a:ext cx="5282170" cy="4147379"/>
            <a:chOff x="0" y="0"/>
            <a:chExt cx="1391189" cy="109231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391189" cy="1092314"/>
            </a:xfrm>
            <a:custGeom>
              <a:avLst/>
              <a:gdLst/>
              <a:ahLst/>
              <a:cxnLst/>
              <a:rect r="r" b="b" t="t" l="l"/>
              <a:pathLst>
                <a:path h="1092314" w="1391189">
                  <a:moveTo>
                    <a:pt x="0" y="0"/>
                  </a:moveTo>
                  <a:lnTo>
                    <a:pt x="1391189" y="0"/>
                  </a:lnTo>
                  <a:lnTo>
                    <a:pt x="1391189" y="1092314"/>
                  </a:lnTo>
                  <a:lnTo>
                    <a:pt x="0" y="1092314"/>
                  </a:lnTo>
                  <a:close/>
                </a:path>
              </a:pathLst>
            </a:custGeom>
            <a:solidFill>
              <a:srgbClr val="FFA269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76200"/>
              <a:ext cx="1391189" cy="11685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400483" y="3197180"/>
            <a:ext cx="5282170" cy="4147379"/>
            <a:chOff x="0" y="0"/>
            <a:chExt cx="1391189" cy="109231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91189" cy="1092314"/>
            </a:xfrm>
            <a:custGeom>
              <a:avLst/>
              <a:gdLst/>
              <a:ahLst/>
              <a:cxnLst/>
              <a:rect r="r" b="b" t="t" l="l"/>
              <a:pathLst>
                <a:path h="1092314" w="1391189">
                  <a:moveTo>
                    <a:pt x="0" y="0"/>
                  </a:moveTo>
                  <a:lnTo>
                    <a:pt x="1391189" y="0"/>
                  </a:lnTo>
                  <a:lnTo>
                    <a:pt x="1391189" y="1092314"/>
                  </a:lnTo>
                  <a:lnTo>
                    <a:pt x="0" y="1092314"/>
                  </a:lnTo>
                  <a:close/>
                </a:path>
              </a:pathLst>
            </a:custGeom>
            <a:solidFill>
              <a:srgbClr val="FFA269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76200"/>
              <a:ext cx="1391189" cy="11685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2784969" y="7344559"/>
            <a:ext cx="5857690" cy="2785098"/>
          </a:xfrm>
          <a:custGeom>
            <a:avLst/>
            <a:gdLst/>
            <a:ahLst/>
            <a:cxnLst/>
            <a:rect r="r" b="b" t="t" l="l"/>
            <a:pathLst>
              <a:path h="2785098" w="5857690">
                <a:moveTo>
                  <a:pt x="0" y="0"/>
                </a:moveTo>
                <a:lnTo>
                  <a:pt x="5857691" y="0"/>
                </a:lnTo>
                <a:lnTo>
                  <a:pt x="5857691" y="2785098"/>
                </a:lnTo>
                <a:lnTo>
                  <a:pt x="0" y="27850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8956336" y="7718454"/>
            <a:ext cx="2539650" cy="2568546"/>
          </a:xfrm>
          <a:custGeom>
            <a:avLst/>
            <a:gdLst/>
            <a:ahLst/>
            <a:cxnLst/>
            <a:rect r="r" b="b" t="t" l="l"/>
            <a:pathLst>
              <a:path h="2568546" w="2539650">
                <a:moveTo>
                  <a:pt x="0" y="0"/>
                </a:moveTo>
                <a:lnTo>
                  <a:pt x="2539650" y="0"/>
                </a:lnTo>
                <a:lnTo>
                  <a:pt x="2539650" y="2568546"/>
                </a:lnTo>
                <a:lnTo>
                  <a:pt x="0" y="25685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1965072" y="7314716"/>
            <a:ext cx="4748712" cy="3193509"/>
          </a:xfrm>
          <a:custGeom>
            <a:avLst/>
            <a:gdLst/>
            <a:ahLst/>
            <a:cxnLst/>
            <a:rect r="r" b="b" t="t" l="l"/>
            <a:pathLst>
              <a:path h="3193509" w="4748712">
                <a:moveTo>
                  <a:pt x="0" y="0"/>
                </a:moveTo>
                <a:lnTo>
                  <a:pt x="4748712" y="0"/>
                </a:lnTo>
                <a:lnTo>
                  <a:pt x="4748712" y="3193508"/>
                </a:lnTo>
                <a:lnTo>
                  <a:pt x="0" y="31935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2784969" y="1410779"/>
            <a:ext cx="9978161" cy="636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b="true">
                <a:solidFill>
                  <a:srgbClr val="DB793D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Impacto de actividades extracurriculares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00573" y="3385525"/>
            <a:ext cx="4875193" cy="3709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b="true">
                <a:solidFill>
                  <a:srgbClr val="000000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Las actividades extracurriculares en el sistema educativo ecuatoriano tienen un impacto significativo en el desarrollo integral de los estudiantes. Estas actividades, que incluyen deportes, arte, música, y clubes académicos, complementan la educación formal al fomentar habilidades sociales, emocionales y cognitivas.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089879" y="3450907"/>
            <a:ext cx="4875193" cy="333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b="true">
                <a:solidFill>
                  <a:srgbClr val="000000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Contribuyen al desarrollo de habilidades de liderazgo, trabajo en equipo y resolución de problemas. Estas actividades también ayudan a los estudiantes a explorar sus intereses personales, lo cual puede influir en sus futuras elecciones académicas y profesionales.</a:t>
            </a:r>
          </a:p>
          <a:p>
            <a:pPr algn="just">
              <a:lnSpc>
                <a:spcPts val="2939"/>
              </a:lnSpc>
            </a:pPr>
          </a:p>
        </p:txBody>
      </p:sp>
      <p:sp>
        <p:nvSpPr>
          <p:cNvPr name="TextBox 28" id="28"/>
          <p:cNvSpPr txBox="true"/>
          <p:nvPr/>
        </p:nvSpPr>
        <p:spPr>
          <a:xfrm rot="0">
            <a:off x="12603972" y="3367555"/>
            <a:ext cx="4875193" cy="3709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b="true">
                <a:solidFill>
                  <a:srgbClr val="000000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Mejora del bienestar emocional de los estudiantes, ya que fomentan un sentido de pertenencia y reducen el estrés. La participación en actividades extracurriculares puede aumentar la motivación y el compromiso de los estudiantes con la escuela, al ofrecer un equilibrio entre el trabajo académico y el esparcimiento.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32439" y="1681290"/>
            <a:ext cx="4484015" cy="3883157"/>
            <a:chOff x="0" y="0"/>
            <a:chExt cx="6350000" cy="54991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3175000" y="0"/>
                  </a:moveTo>
                  <a:lnTo>
                    <a:pt x="0" y="0"/>
                  </a:lnTo>
                  <a:lnTo>
                    <a:pt x="1587500" y="2749550"/>
                  </a:lnTo>
                  <a:lnTo>
                    <a:pt x="3175000" y="5499100"/>
                  </a:lnTo>
                  <a:lnTo>
                    <a:pt x="4762500" y="274955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2"/>
              <a:stretch>
                <a:fillRect l="-14868" t="0" r="-14868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3804796" y="6146655"/>
            <a:ext cx="1260100" cy="1102588"/>
            <a:chOff x="0" y="0"/>
            <a:chExt cx="812800" cy="7112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26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181914" y="4220609"/>
            <a:ext cx="1882982" cy="1647610"/>
            <a:chOff x="0" y="0"/>
            <a:chExt cx="812800" cy="7112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5131571" y="5040126"/>
            <a:ext cx="1671218" cy="1462315"/>
            <a:chOff x="0" y="0"/>
            <a:chExt cx="812800" cy="7112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B0B6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-10800000">
            <a:off x="2890465" y="3921965"/>
            <a:ext cx="1038981" cy="909108"/>
            <a:chOff x="0" y="0"/>
            <a:chExt cx="812800" cy="7112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26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25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995066" y="3386962"/>
            <a:ext cx="7315200" cy="3178787"/>
          </a:xfrm>
          <a:custGeom>
            <a:avLst/>
            <a:gdLst/>
            <a:ahLst/>
            <a:cxnLst/>
            <a:rect r="r" b="b" t="t" l="l"/>
            <a:pathLst>
              <a:path h="3178787" w="7315200">
                <a:moveTo>
                  <a:pt x="0" y="0"/>
                </a:moveTo>
                <a:lnTo>
                  <a:pt x="7315200" y="0"/>
                </a:lnTo>
                <a:lnTo>
                  <a:pt x="7315200" y="3178787"/>
                </a:lnTo>
                <a:lnTo>
                  <a:pt x="0" y="31787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DAGQOhYSBqA</dc:identifier>
  <dcterms:modified xsi:type="dcterms:W3CDTF">2011-08-01T06:04:30Z</dcterms:modified>
  <cp:revision>1</cp:revision>
  <dc:title>Group Project</dc:title>
</cp:coreProperties>
</file>