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1" d="100"/>
          <a:sy n="61" d="100"/>
        </p:scale>
        <p:origin x="10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B5B4435D-D9BB-4E14-982E-6140BCC2F085}" type="datetimeFigureOut">
              <a:rPr lang="es-EC" smtClean="0"/>
              <a:t>8/10/2024</a:t>
            </a:fld>
            <a:endParaRPr lang="es-EC"/>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s-EC"/>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7D2FB2BC-14B4-4FF9-886D-481141FD2031}" type="slidenum">
              <a:rPr lang="es-EC" smtClean="0"/>
              <a:t>‹Nº›</a:t>
            </a:fld>
            <a:endParaRPr lang="es-EC"/>
          </a:p>
        </p:txBody>
      </p:sp>
    </p:spTree>
    <p:extLst>
      <p:ext uri="{BB962C8B-B14F-4D97-AF65-F5344CB8AC3E}">
        <p14:creationId xmlns:p14="http://schemas.microsoft.com/office/powerpoint/2010/main" val="4218154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B5B4435D-D9BB-4E14-982E-6140BCC2F085}" type="datetimeFigureOut">
              <a:rPr lang="es-EC" smtClean="0"/>
              <a:t>8/10/2024</a:t>
            </a:fld>
            <a:endParaRPr lang="es-EC"/>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EC"/>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D2FB2BC-14B4-4FF9-886D-481141FD2031}" type="slidenum">
              <a:rPr lang="es-EC" smtClean="0"/>
              <a:t>‹Nº›</a:t>
            </a:fld>
            <a:endParaRPr lang="es-EC"/>
          </a:p>
        </p:txBody>
      </p:sp>
    </p:spTree>
    <p:extLst>
      <p:ext uri="{BB962C8B-B14F-4D97-AF65-F5344CB8AC3E}">
        <p14:creationId xmlns:p14="http://schemas.microsoft.com/office/powerpoint/2010/main" val="4289042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B5B4435D-D9BB-4E14-982E-6140BCC2F085}" type="datetimeFigureOut">
              <a:rPr lang="es-EC" smtClean="0"/>
              <a:t>8/10/2024</a:t>
            </a:fld>
            <a:endParaRPr lang="es-EC"/>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EC"/>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D2FB2BC-14B4-4FF9-886D-481141FD2031}" type="slidenum">
              <a:rPr lang="es-EC" smtClean="0"/>
              <a:t>‹Nº›</a:t>
            </a:fld>
            <a:endParaRPr lang="es-EC"/>
          </a:p>
        </p:txBody>
      </p:sp>
    </p:spTree>
    <p:extLst>
      <p:ext uri="{BB962C8B-B14F-4D97-AF65-F5344CB8AC3E}">
        <p14:creationId xmlns:p14="http://schemas.microsoft.com/office/powerpoint/2010/main" val="3649787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lvl1pPr>
              <a:defRPr sz="1800"/>
            </a:lvl1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B5B4435D-D9BB-4E14-982E-6140BCC2F085}" type="datetimeFigureOut">
              <a:rPr lang="es-EC" smtClean="0"/>
              <a:t>8/10/2024</a:t>
            </a:fld>
            <a:endParaRPr lang="es-EC"/>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EC"/>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D2FB2BC-14B4-4FF9-886D-481141FD2031}" type="slidenum">
              <a:rPr lang="es-EC" smtClean="0"/>
              <a:t>‹Nº›</a:t>
            </a:fld>
            <a:endParaRPr lang="es-EC"/>
          </a:p>
        </p:txBody>
      </p:sp>
    </p:spTree>
    <p:extLst>
      <p:ext uri="{BB962C8B-B14F-4D97-AF65-F5344CB8AC3E}">
        <p14:creationId xmlns:p14="http://schemas.microsoft.com/office/powerpoint/2010/main" val="425927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B5B4435D-D9BB-4E14-982E-6140BCC2F085}" type="datetimeFigureOut">
              <a:rPr lang="es-EC" smtClean="0"/>
              <a:t>8/10/2024</a:t>
            </a:fld>
            <a:endParaRPr lang="es-EC"/>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s-EC"/>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7D2FB2BC-14B4-4FF9-886D-481141FD2031}" type="slidenum">
              <a:rPr lang="es-EC" smtClean="0"/>
              <a:t>‹Nº›</a:t>
            </a:fld>
            <a:endParaRPr lang="es-EC"/>
          </a:p>
        </p:txBody>
      </p:sp>
    </p:spTree>
    <p:extLst>
      <p:ext uri="{BB962C8B-B14F-4D97-AF65-F5344CB8AC3E}">
        <p14:creationId xmlns:p14="http://schemas.microsoft.com/office/powerpoint/2010/main" val="2733284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B5B4435D-D9BB-4E14-982E-6140BCC2F085}" type="datetimeFigureOut">
              <a:rPr lang="es-EC" smtClean="0"/>
              <a:t>8/10/2024</a:t>
            </a:fld>
            <a:endParaRPr lang="es-EC"/>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D2FB2BC-14B4-4FF9-886D-481141FD2031}" type="slidenum">
              <a:rPr lang="es-EC" smtClean="0"/>
              <a:t>‹Nº›</a:t>
            </a:fld>
            <a:endParaRPr lang="es-EC"/>
          </a:p>
        </p:txBody>
      </p:sp>
    </p:spTree>
    <p:extLst>
      <p:ext uri="{BB962C8B-B14F-4D97-AF65-F5344CB8AC3E}">
        <p14:creationId xmlns:p14="http://schemas.microsoft.com/office/powerpoint/2010/main" val="222832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B5B4435D-D9BB-4E14-982E-6140BCC2F085}" type="datetimeFigureOut">
              <a:rPr lang="es-EC" smtClean="0"/>
              <a:t>8/10/2024</a:t>
            </a:fld>
            <a:endParaRPr lang="es-EC"/>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s-EC"/>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7D2FB2BC-14B4-4FF9-886D-481141FD2031}" type="slidenum">
              <a:rPr lang="es-EC" smtClean="0"/>
              <a:t>‹Nº›</a:t>
            </a:fld>
            <a:endParaRPr lang="es-EC"/>
          </a:p>
        </p:txBody>
      </p:sp>
    </p:spTree>
    <p:extLst>
      <p:ext uri="{BB962C8B-B14F-4D97-AF65-F5344CB8AC3E}">
        <p14:creationId xmlns:p14="http://schemas.microsoft.com/office/powerpoint/2010/main" val="1731392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B5B4435D-D9BB-4E14-982E-6140BCC2F085}" type="datetimeFigureOut">
              <a:rPr lang="es-EC" smtClean="0"/>
              <a:t>8/10/2024</a:t>
            </a:fld>
            <a:endParaRPr lang="es-EC"/>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s-EC"/>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7D2FB2BC-14B4-4FF9-886D-481141FD2031}" type="slidenum">
              <a:rPr lang="es-EC" smtClean="0"/>
              <a:t>‹Nº›</a:t>
            </a:fld>
            <a:endParaRPr lang="es-EC"/>
          </a:p>
        </p:txBody>
      </p:sp>
    </p:spTree>
    <p:extLst>
      <p:ext uri="{BB962C8B-B14F-4D97-AF65-F5344CB8AC3E}">
        <p14:creationId xmlns:p14="http://schemas.microsoft.com/office/powerpoint/2010/main" val="249450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B5B4435D-D9BB-4E14-982E-6140BCC2F085}" type="datetimeFigureOut">
              <a:rPr lang="es-EC" smtClean="0"/>
              <a:t>8/10/2024</a:t>
            </a:fld>
            <a:endParaRPr lang="es-EC"/>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s-EC"/>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7D2FB2BC-14B4-4FF9-886D-481141FD2031}" type="slidenum">
              <a:rPr lang="es-EC" smtClean="0"/>
              <a:t>‹Nº›</a:t>
            </a:fld>
            <a:endParaRPr lang="es-EC"/>
          </a:p>
        </p:txBody>
      </p:sp>
    </p:spTree>
    <p:extLst>
      <p:ext uri="{BB962C8B-B14F-4D97-AF65-F5344CB8AC3E}">
        <p14:creationId xmlns:p14="http://schemas.microsoft.com/office/powerpoint/2010/main" val="2207865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chemeClr val="tx2"/>
                </a:solidFill>
              </a:defRPr>
            </a:lvl1pPr>
          </a:lstStyle>
          <a:p>
            <a:fld id="{B5B4435D-D9BB-4E14-982E-6140BCC2F085}" type="datetimeFigureOut">
              <a:rPr lang="es-EC" smtClean="0"/>
              <a:t>8/10/2024</a:t>
            </a:fld>
            <a:endParaRPr lang="es-EC"/>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7D2FB2BC-14B4-4FF9-886D-481141FD2031}" type="slidenum">
              <a:rPr lang="es-EC" smtClean="0"/>
              <a:t>‹Nº›</a:t>
            </a:fld>
            <a:endParaRPr lang="es-EC"/>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57425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B5B4435D-D9BB-4E14-982E-6140BCC2F085}" type="datetimeFigureOut">
              <a:rPr lang="es-EC" smtClean="0"/>
              <a:t>8/10/2024</a:t>
            </a:fld>
            <a:endParaRPr lang="es-EC"/>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D2FB2BC-14B4-4FF9-886D-481141FD2031}" type="slidenum">
              <a:rPr lang="es-EC" smtClean="0"/>
              <a:t>‹Nº›</a:t>
            </a:fld>
            <a:endParaRPr lang="es-EC"/>
          </a:p>
        </p:txBody>
      </p:sp>
    </p:spTree>
    <p:extLst>
      <p:ext uri="{BB962C8B-B14F-4D97-AF65-F5344CB8AC3E}">
        <p14:creationId xmlns:p14="http://schemas.microsoft.com/office/powerpoint/2010/main" val="2617297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B5B4435D-D9BB-4E14-982E-6140BCC2F085}" type="datetimeFigureOut">
              <a:rPr lang="es-EC" smtClean="0"/>
              <a:t>8/10/2024</a:t>
            </a:fld>
            <a:endParaRPr lang="es-EC"/>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s-EC"/>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7D2FB2BC-14B4-4FF9-886D-481141FD2031}" type="slidenum">
              <a:rPr lang="es-EC" smtClean="0"/>
              <a:t>‹Nº›</a:t>
            </a:fld>
            <a:endParaRPr lang="es-EC"/>
          </a:p>
        </p:txBody>
      </p:sp>
    </p:spTree>
    <p:extLst>
      <p:ext uri="{BB962C8B-B14F-4D97-AF65-F5344CB8AC3E}">
        <p14:creationId xmlns:p14="http://schemas.microsoft.com/office/powerpoint/2010/main" val="92114965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753A7-EF4A-CA99-1303-CE70F94D5C1F}"/>
              </a:ext>
            </a:extLst>
          </p:cNvPr>
          <p:cNvSpPr>
            <a:spLocks noGrp="1"/>
          </p:cNvSpPr>
          <p:nvPr>
            <p:ph type="ctrTitle"/>
          </p:nvPr>
        </p:nvSpPr>
        <p:spPr/>
        <p:txBody>
          <a:bodyPr/>
          <a:lstStyle/>
          <a:p>
            <a:r>
              <a:rPr lang="es-EC" dirty="0"/>
              <a:t>Principios éticos en la comunicación</a:t>
            </a:r>
          </a:p>
        </p:txBody>
      </p:sp>
      <p:sp>
        <p:nvSpPr>
          <p:cNvPr id="3" name="Subtítulo 2">
            <a:extLst>
              <a:ext uri="{FF2B5EF4-FFF2-40B4-BE49-F238E27FC236}">
                <a16:creationId xmlns:a16="http://schemas.microsoft.com/office/drawing/2014/main" id="{0ED078B1-FD49-4B48-C229-424CCAF0D910}"/>
              </a:ext>
            </a:extLst>
          </p:cNvPr>
          <p:cNvSpPr>
            <a:spLocks noGrp="1"/>
          </p:cNvSpPr>
          <p:nvPr>
            <p:ph type="subTitle" idx="1"/>
          </p:nvPr>
        </p:nvSpPr>
        <p:spPr/>
        <p:txBody>
          <a:bodyPr>
            <a:normAutofit fontScale="62500" lnSpcReduction="20000"/>
          </a:bodyPr>
          <a:lstStyle/>
          <a:p>
            <a:r>
              <a:rPr lang="es-EC" dirty="0"/>
              <a:t>1.2.1. Uso responsable y crítico de los medios de comunicación.</a:t>
            </a:r>
          </a:p>
          <a:p>
            <a:r>
              <a:rPr lang="es-EC" dirty="0"/>
              <a:t>1.2.2. Privacidad, seguridad y calidad de la información</a:t>
            </a:r>
          </a:p>
          <a:p>
            <a:r>
              <a:rPr lang="es-EC" dirty="0"/>
              <a:t>1.2.3. Inclusión digital, acceso universal y participación ciudadana</a:t>
            </a:r>
          </a:p>
        </p:txBody>
      </p:sp>
    </p:spTree>
    <p:extLst>
      <p:ext uri="{BB962C8B-B14F-4D97-AF65-F5344CB8AC3E}">
        <p14:creationId xmlns:p14="http://schemas.microsoft.com/office/powerpoint/2010/main" val="787351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0AB782F-9F14-644D-862A-6B6124D77F76}"/>
              </a:ext>
            </a:extLst>
          </p:cNvPr>
          <p:cNvPicPr>
            <a:picLocks noChangeAspect="1"/>
          </p:cNvPicPr>
          <p:nvPr/>
        </p:nvPicPr>
        <p:blipFill>
          <a:blip r:embed="rId2"/>
          <a:srcRect l="24178" r="3676" b="2"/>
          <a:stretch/>
        </p:blipFill>
        <p:spPr>
          <a:xfrm>
            <a:off x="914400" y="1676400"/>
            <a:ext cx="4495801" cy="3505200"/>
          </a:xfrm>
          <a:prstGeom prst="rect">
            <a:avLst/>
          </a:prstGeom>
        </p:spPr>
      </p:pic>
      <p:sp>
        <p:nvSpPr>
          <p:cNvPr id="5" name="CuadroTexto 4">
            <a:extLst>
              <a:ext uri="{FF2B5EF4-FFF2-40B4-BE49-F238E27FC236}">
                <a16:creationId xmlns:a16="http://schemas.microsoft.com/office/drawing/2014/main" id="{69169FA6-A424-969C-EACC-B9E6C3F07468}"/>
              </a:ext>
            </a:extLst>
          </p:cNvPr>
          <p:cNvSpPr txBox="1"/>
          <p:nvPr/>
        </p:nvSpPr>
        <p:spPr>
          <a:xfrm>
            <a:off x="5410201" y="2548131"/>
            <a:ext cx="6524296" cy="1755646"/>
          </a:xfrm>
          <a:prstGeom prst="rect">
            <a:avLst/>
          </a:prstGeom>
        </p:spPr>
        <p:txBody>
          <a:bodyPr vert="horz" lIns="91440" tIns="45720" rIns="91440" bIns="45720" rtlCol="0">
            <a:noAutofit/>
          </a:bodyPr>
          <a:lstStyle/>
          <a:p>
            <a:pPr indent="-228600">
              <a:lnSpc>
                <a:spcPct val="90000"/>
              </a:lnSpc>
              <a:spcAft>
                <a:spcPts val="800"/>
              </a:spcAft>
              <a:buFont typeface="Arial" panose="020B0604020202020204" pitchFamily="34" charset="0"/>
              <a:buChar char="•"/>
            </a:pPr>
            <a:r>
              <a:rPr lang="en-US" sz="2400" dirty="0">
                <a:solidFill>
                  <a:schemeClr val="tx1">
                    <a:alpha val="55000"/>
                  </a:schemeClr>
                </a:solidFill>
                <a:effectLst/>
              </a:rPr>
              <a:t>El  uso responsable y crítico de los medios de comunicación implica interactuar con los contenidos mediáticos de manera reflexiva y consciente. Esto significa que las personas no solo deben consumir información, sino también analizarla, cuestionarla y verificar su veracidad antes de compartirla o aceptarla como verdad. Algunas de las claves para un uso responsable incluyen:</a:t>
            </a:r>
          </a:p>
        </p:txBody>
      </p:sp>
      <p:sp>
        <p:nvSpPr>
          <p:cNvPr id="7" name="CuadroTexto 6">
            <a:extLst>
              <a:ext uri="{FF2B5EF4-FFF2-40B4-BE49-F238E27FC236}">
                <a16:creationId xmlns:a16="http://schemas.microsoft.com/office/drawing/2014/main" id="{784B4003-B1DA-3F63-8545-7203D2D54639}"/>
              </a:ext>
            </a:extLst>
          </p:cNvPr>
          <p:cNvSpPr txBox="1"/>
          <p:nvPr/>
        </p:nvSpPr>
        <p:spPr>
          <a:xfrm>
            <a:off x="5646979" y="1458101"/>
            <a:ext cx="5410200" cy="1063754"/>
          </a:xfrm>
          <a:prstGeom prst="rect">
            <a:avLst/>
          </a:prstGeom>
        </p:spPr>
        <p:txBody>
          <a:bodyPr vert="horz" lIns="91440" tIns="45720" rIns="91440" bIns="45720" rtlCol="0" anchor="t">
            <a:normAutofit fontScale="85000" lnSpcReduction="10000"/>
          </a:bodyPr>
          <a:lstStyle/>
          <a:p>
            <a:pPr>
              <a:lnSpc>
                <a:spcPct val="90000"/>
              </a:lnSpc>
              <a:spcBef>
                <a:spcPct val="0"/>
              </a:spcBef>
              <a:spcAft>
                <a:spcPts val="600"/>
              </a:spcAft>
            </a:pPr>
            <a:r>
              <a:rPr lang="en-US" sz="3400" b="1" dirty="0">
                <a:latin typeface="+mj-lt"/>
                <a:ea typeface="+mj-ea"/>
                <a:cs typeface="+mj-cs"/>
              </a:rPr>
              <a:t>Uso responsable y crítico de los medios de comunicación</a:t>
            </a:r>
          </a:p>
        </p:txBody>
      </p:sp>
    </p:spTree>
    <p:extLst>
      <p:ext uri="{BB962C8B-B14F-4D97-AF65-F5344CB8AC3E}">
        <p14:creationId xmlns:p14="http://schemas.microsoft.com/office/powerpoint/2010/main" val="2424145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A13A246-B8D0-1899-8CE8-4E9909E499C5}"/>
              </a:ext>
            </a:extLst>
          </p:cNvPr>
          <p:cNvSpPr txBox="1"/>
          <p:nvPr/>
        </p:nvSpPr>
        <p:spPr>
          <a:xfrm>
            <a:off x="331075" y="663628"/>
            <a:ext cx="11335407" cy="6533840"/>
          </a:xfrm>
          <a:prstGeom prst="rect">
            <a:avLst/>
          </a:prstGeom>
          <a:noFill/>
        </p:spPr>
        <p:txBody>
          <a:bodyPr wrap="square">
            <a:spAutoFit/>
          </a:bodyPr>
          <a:lstStyle/>
          <a:p>
            <a:pPr>
              <a:lnSpc>
                <a:spcPct val="107000"/>
              </a:lnSpc>
              <a:spcAft>
                <a:spcPts val="800"/>
              </a:spcAft>
            </a:pPr>
            <a:r>
              <a:rPr lang="es-EC" sz="1800" kern="100" dirty="0">
                <a:effectLst/>
                <a:latin typeface="Arial Rounded MT Bold" panose="020F0704030504030204" pitchFamily="34" charset="0"/>
                <a:ea typeface="Aptos" panose="020B0004020202020204" pitchFamily="34" charset="0"/>
                <a:cs typeface="Times New Roman" panose="02020603050405020304" pitchFamily="18" charset="0"/>
              </a:rPr>
              <a:t>1. </a:t>
            </a:r>
            <a:r>
              <a:rPr lang="es-EC" sz="1800" kern="100" dirty="0">
                <a:effectLst/>
                <a:highlight>
                  <a:srgbClr val="00FF00"/>
                </a:highlight>
                <a:latin typeface="Arial Rounded MT Bold" panose="020F0704030504030204" pitchFamily="34" charset="0"/>
                <a:ea typeface="Aptos" panose="020B0004020202020204" pitchFamily="34" charset="0"/>
                <a:cs typeface="Times New Roman" panose="02020603050405020304" pitchFamily="18" charset="0"/>
              </a:rPr>
              <a:t>Pensamiento crítico: </a:t>
            </a:r>
            <a:r>
              <a:rPr lang="es-EC" sz="1800" kern="100" dirty="0">
                <a:effectLst/>
                <a:latin typeface="Arial Rounded MT Bold" panose="020F0704030504030204" pitchFamily="34" charset="0"/>
                <a:ea typeface="Aptos" panose="020B0004020202020204" pitchFamily="34" charset="0"/>
                <a:cs typeface="Times New Roman" panose="02020603050405020304" pitchFamily="18" charset="0"/>
              </a:rPr>
              <a:t>Ser capaz de evaluar las fuentes de información, cuestionando su autenticidad, intenciones y posibles sesgos. Esto implica reconocer cuando la información está manipulada o se utiliza con fines específicos.</a:t>
            </a:r>
          </a:p>
          <a:p>
            <a:pPr>
              <a:lnSpc>
                <a:spcPct val="107000"/>
              </a:lnSpc>
              <a:spcAft>
                <a:spcPts val="800"/>
              </a:spcAft>
            </a:pPr>
            <a:r>
              <a:rPr lang="es-EC" sz="1800" kern="100" dirty="0">
                <a:effectLst/>
                <a:latin typeface="Arial Rounded MT Bold" panose="020F070403050403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s-EC" sz="1800" kern="100" dirty="0">
                <a:effectLst/>
                <a:latin typeface="Arial Rounded MT Bold" panose="020F0704030504030204" pitchFamily="34" charset="0"/>
                <a:ea typeface="Aptos" panose="020B0004020202020204" pitchFamily="34" charset="0"/>
                <a:cs typeface="Times New Roman" panose="02020603050405020304" pitchFamily="18" charset="0"/>
              </a:rPr>
              <a:t>2. </a:t>
            </a:r>
            <a:r>
              <a:rPr lang="es-EC" sz="1800" kern="100" dirty="0">
                <a:effectLst/>
                <a:highlight>
                  <a:srgbClr val="FFFF00"/>
                </a:highlight>
                <a:latin typeface="Arial Rounded MT Bold" panose="020F0704030504030204" pitchFamily="34" charset="0"/>
                <a:ea typeface="Aptos" panose="020B0004020202020204" pitchFamily="34" charset="0"/>
                <a:cs typeface="Times New Roman" panose="02020603050405020304" pitchFamily="18" charset="0"/>
              </a:rPr>
              <a:t>Ética en el consumo: </a:t>
            </a:r>
            <a:r>
              <a:rPr lang="es-EC" sz="1800" kern="100" dirty="0">
                <a:effectLst/>
                <a:latin typeface="Arial Rounded MT Bold" panose="020F0704030504030204" pitchFamily="34" charset="0"/>
                <a:ea typeface="Aptos" panose="020B0004020202020204" pitchFamily="34" charset="0"/>
                <a:cs typeface="Times New Roman" panose="02020603050405020304" pitchFamily="18" charset="0"/>
              </a:rPr>
              <a:t>Usar los medios de forma que no promuevan conductas dañinas o ilegales, respetando la dignidad de las personas y los valores sociales. Es importante no fomentar la difusión de noticias falsas (</a:t>
            </a:r>
            <a:r>
              <a:rPr lang="es-EC" sz="1800" kern="100" dirty="0" err="1">
                <a:effectLst/>
                <a:latin typeface="Arial Rounded MT Bold" panose="020F0704030504030204" pitchFamily="34" charset="0"/>
                <a:ea typeface="Aptos" panose="020B0004020202020204" pitchFamily="34" charset="0"/>
                <a:cs typeface="Times New Roman" panose="02020603050405020304" pitchFamily="18" charset="0"/>
              </a:rPr>
              <a:t>fake</a:t>
            </a:r>
            <a:r>
              <a:rPr lang="es-EC" sz="1800" kern="100" dirty="0">
                <a:effectLst/>
                <a:latin typeface="Arial Rounded MT Bold" panose="020F0704030504030204" pitchFamily="34" charset="0"/>
                <a:ea typeface="Aptos" panose="020B0004020202020204" pitchFamily="34" charset="0"/>
                <a:cs typeface="Times New Roman" panose="02020603050405020304" pitchFamily="18" charset="0"/>
              </a:rPr>
              <a:t> </a:t>
            </a:r>
            <a:r>
              <a:rPr lang="es-EC" sz="1800" kern="100" dirty="0" err="1">
                <a:effectLst/>
                <a:latin typeface="Arial Rounded MT Bold" panose="020F0704030504030204" pitchFamily="34" charset="0"/>
                <a:ea typeface="Aptos" panose="020B0004020202020204" pitchFamily="34" charset="0"/>
                <a:cs typeface="Times New Roman" panose="02020603050405020304" pitchFamily="18" charset="0"/>
              </a:rPr>
              <a:t>news</a:t>
            </a:r>
            <a:r>
              <a:rPr lang="es-EC" sz="1800" kern="100" dirty="0">
                <a:effectLst/>
                <a:latin typeface="Arial Rounded MT Bold" panose="020F0704030504030204" pitchFamily="34" charset="0"/>
                <a:ea typeface="Aptos" panose="020B0004020202020204" pitchFamily="34" charset="0"/>
                <a:cs typeface="Times New Roman" panose="02020603050405020304" pitchFamily="18" charset="0"/>
              </a:rPr>
              <a:t>) o contenidos violentos.</a:t>
            </a:r>
          </a:p>
          <a:p>
            <a:pPr>
              <a:lnSpc>
                <a:spcPct val="107000"/>
              </a:lnSpc>
              <a:spcAft>
                <a:spcPts val="800"/>
              </a:spcAft>
            </a:pPr>
            <a:r>
              <a:rPr lang="es-EC" sz="1800" kern="100" dirty="0">
                <a:effectLst/>
                <a:latin typeface="Arial Rounded MT Bold" panose="020F070403050403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s-EC" sz="1800" kern="100" dirty="0">
                <a:effectLst/>
                <a:latin typeface="Arial Rounded MT Bold" panose="020F0704030504030204" pitchFamily="34" charset="0"/>
                <a:ea typeface="Aptos" panose="020B0004020202020204" pitchFamily="34" charset="0"/>
                <a:cs typeface="Times New Roman" panose="02020603050405020304" pitchFamily="18" charset="0"/>
              </a:rPr>
              <a:t>3. </a:t>
            </a:r>
            <a:r>
              <a:rPr lang="es-EC" sz="1800" kern="100" dirty="0">
                <a:effectLst/>
                <a:highlight>
                  <a:srgbClr val="C0C0C0"/>
                </a:highlight>
                <a:latin typeface="Arial Rounded MT Bold" panose="020F0704030504030204" pitchFamily="34" charset="0"/>
                <a:ea typeface="Aptos" panose="020B0004020202020204" pitchFamily="34" charset="0"/>
                <a:cs typeface="Times New Roman" panose="02020603050405020304" pitchFamily="18" charset="0"/>
              </a:rPr>
              <a:t>Protección de la privacidad: </a:t>
            </a:r>
            <a:r>
              <a:rPr lang="es-EC" sz="1800" kern="100" dirty="0">
                <a:effectLst/>
                <a:latin typeface="Arial Rounded MT Bold" panose="020F0704030504030204" pitchFamily="34" charset="0"/>
                <a:ea typeface="Aptos" panose="020B0004020202020204" pitchFamily="34" charset="0"/>
                <a:cs typeface="Times New Roman" panose="02020603050405020304" pitchFamily="18" charset="0"/>
              </a:rPr>
              <a:t>Ser consciente de los datos que se comparten en plataformas digitales y de cómo estas utilizan la información personal. Es esencial proteger la privacidad tanto propia como de los demás, evitando la exposición innecesaria de datos sensibles.</a:t>
            </a:r>
          </a:p>
          <a:p>
            <a:pPr>
              <a:lnSpc>
                <a:spcPct val="107000"/>
              </a:lnSpc>
              <a:spcAft>
                <a:spcPts val="800"/>
              </a:spcAft>
            </a:pPr>
            <a:r>
              <a:rPr lang="es-EC" sz="1800" kern="100" dirty="0">
                <a:effectLst/>
                <a:latin typeface="Arial Rounded MT Bold" panose="020F0704030504030204" pitchFamily="34" charset="0"/>
                <a:ea typeface="Aptos" panose="020B0004020202020204" pitchFamily="34" charset="0"/>
                <a:cs typeface="Times New Roman" panose="02020603050405020304" pitchFamily="18" charset="0"/>
              </a:rPr>
              <a:t>4. </a:t>
            </a:r>
            <a:r>
              <a:rPr lang="es-EC" sz="1800" kern="100" dirty="0">
                <a:effectLst/>
                <a:highlight>
                  <a:srgbClr val="00FFFF"/>
                </a:highlight>
                <a:latin typeface="Arial Rounded MT Bold" panose="020F0704030504030204" pitchFamily="34" charset="0"/>
                <a:ea typeface="Aptos" panose="020B0004020202020204" pitchFamily="34" charset="0"/>
                <a:cs typeface="Times New Roman" panose="02020603050405020304" pitchFamily="18" charset="0"/>
              </a:rPr>
              <a:t>Equidad en el acceso a la información: </a:t>
            </a:r>
            <a:r>
              <a:rPr lang="es-EC" sz="1800" kern="100" dirty="0">
                <a:effectLst/>
                <a:latin typeface="Arial Rounded MT Bold" panose="020F0704030504030204" pitchFamily="34" charset="0"/>
                <a:ea typeface="Aptos" panose="020B0004020202020204" pitchFamily="34" charset="0"/>
                <a:cs typeface="Times New Roman" panose="02020603050405020304" pitchFamily="18" charset="0"/>
              </a:rPr>
              <a:t>Fomentar el acceso igualitario a los medios para todas las personas, independientemente de su contexto económico o social, y luchar contra las barreras que limiten la participación activa en el debate público.</a:t>
            </a:r>
          </a:p>
          <a:p>
            <a:pPr>
              <a:lnSpc>
                <a:spcPct val="107000"/>
              </a:lnSpc>
              <a:spcAft>
                <a:spcPts val="800"/>
              </a:spcAft>
            </a:pPr>
            <a:r>
              <a:rPr lang="es-EC" sz="1800" kern="100" dirty="0">
                <a:effectLst/>
                <a:latin typeface="Arial Rounded MT Bold" panose="020F070403050403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s-EC" sz="1800" kern="100" dirty="0">
                <a:effectLst/>
                <a:latin typeface="Arial Rounded MT Bold" panose="020F0704030504030204" pitchFamily="34" charset="0"/>
                <a:ea typeface="Aptos" panose="020B0004020202020204" pitchFamily="34" charset="0"/>
                <a:cs typeface="Times New Roman" panose="02020603050405020304" pitchFamily="18" charset="0"/>
              </a:rPr>
              <a:t>El uso responsable y crítico de los medios es esencial para participar activamente en la sociedad, promoviendo una ciudadanía informada y consciente de las dinámicas de poder que influyen en la producción y distribución de contenidos.</a:t>
            </a:r>
          </a:p>
          <a:p>
            <a:pPr>
              <a:lnSpc>
                <a:spcPct val="107000"/>
              </a:lnSpc>
              <a:spcAft>
                <a:spcPts val="800"/>
              </a:spcAft>
            </a:pPr>
            <a:endParaRPr lang="es-EC"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8895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F455278-0887-158A-77DE-6BC365293C14}"/>
              </a:ext>
            </a:extLst>
          </p:cNvPr>
          <p:cNvSpPr txBox="1"/>
          <p:nvPr/>
        </p:nvSpPr>
        <p:spPr>
          <a:xfrm>
            <a:off x="1639614" y="812124"/>
            <a:ext cx="9270124" cy="523220"/>
          </a:xfrm>
          <a:prstGeom prst="rect">
            <a:avLst/>
          </a:prstGeom>
          <a:noFill/>
        </p:spPr>
        <p:txBody>
          <a:bodyPr wrap="square">
            <a:spAutoFit/>
          </a:bodyPr>
          <a:lstStyle/>
          <a:p>
            <a:r>
              <a:rPr lang="es-EC" sz="2800" b="1" dirty="0"/>
              <a:t>Privacidad, seguridad y calidad de la información</a:t>
            </a:r>
          </a:p>
        </p:txBody>
      </p:sp>
      <p:sp>
        <p:nvSpPr>
          <p:cNvPr id="5" name="CuadroTexto 4">
            <a:extLst>
              <a:ext uri="{FF2B5EF4-FFF2-40B4-BE49-F238E27FC236}">
                <a16:creationId xmlns:a16="http://schemas.microsoft.com/office/drawing/2014/main" id="{9BCBA023-6848-6653-2C8E-96348C62F593}"/>
              </a:ext>
            </a:extLst>
          </p:cNvPr>
          <p:cNvSpPr txBox="1"/>
          <p:nvPr/>
        </p:nvSpPr>
        <p:spPr>
          <a:xfrm>
            <a:off x="755431" y="1335344"/>
            <a:ext cx="5340569" cy="4801699"/>
          </a:xfrm>
          <a:prstGeom prst="rect">
            <a:avLst/>
          </a:prstGeom>
          <a:noFill/>
        </p:spPr>
        <p:txBody>
          <a:bodyPr wrap="square">
            <a:spAutoFit/>
          </a:bodyPr>
          <a:lstStyle/>
          <a:p>
            <a:pPr>
              <a:lnSpc>
                <a:spcPct val="107000"/>
              </a:lnSpc>
              <a:spcAft>
                <a:spcPts val="800"/>
              </a:spcAft>
            </a:pPr>
            <a:r>
              <a:rPr lang="es-EC" sz="2800" b="1" kern="100" dirty="0">
                <a:solidFill>
                  <a:schemeClr val="tx2">
                    <a:lumMod val="90000"/>
                  </a:schemeClr>
                </a:solidFill>
                <a:effectLst/>
                <a:latin typeface="Aptos" panose="020B0004020202020204" pitchFamily="34" charset="0"/>
                <a:ea typeface="Aptos" panose="020B0004020202020204" pitchFamily="34" charset="0"/>
                <a:cs typeface="Times New Roman" panose="02020603050405020304" pitchFamily="18" charset="0"/>
              </a:rPr>
              <a:t>1. Privacidad</a:t>
            </a:r>
          </a:p>
          <a:p>
            <a:pPr marL="342900" indent="-342900">
              <a:lnSpc>
                <a:spcPct val="107000"/>
              </a:lnSpc>
              <a:spcAft>
                <a:spcPts val="800"/>
              </a:spcAft>
              <a:buFont typeface="Wingdings" panose="05000000000000000000" pitchFamily="2" charset="2"/>
              <a:buChar char="v"/>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La privacidad se refiere al control que los individuos tienen sobre la información personal que comparten a través de medios de comunicación y plataformas digitales.</a:t>
            </a:r>
            <a:endParaRPr lang="es-EC" sz="20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v"/>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En un mundo cada vez más interconectado, es fundamental proteger los datos personales para evitar violaciones a la intimidad o el uso indebido de la información por parte de terceros.</a:t>
            </a:r>
          </a:p>
          <a:p>
            <a:pPr marL="342900" indent="-342900">
              <a:lnSpc>
                <a:spcPct val="107000"/>
              </a:lnSpc>
              <a:spcAft>
                <a:spcPts val="800"/>
              </a:spcAft>
              <a:buFont typeface="Wingdings" panose="05000000000000000000" pitchFamily="2" charset="2"/>
              <a:buChar char="v"/>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Mantener una buena práctica de privacidad implica ser conscientes de qué datos se comparten, con quién y cómo se protegen.</a:t>
            </a:r>
          </a:p>
        </p:txBody>
      </p:sp>
      <p:sp>
        <p:nvSpPr>
          <p:cNvPr id="7" name="CuadroTexto 6">
            <a:extLst>
              <a:ext uri="{FF2B5EF4-FFF2-40B4-BE49-F238E27FC236}">
                <a16:creationId xmlns:a16="http://schemas.microsoft.com/office/drawing/2014/main" id="{E62DEAD2-6995-1202-D726-129C61DD1479}"/>
              </a:ext>
            </a:extLst>
          </p:cNvPr>
          <p:cNvSpPr txBox="1"/>
          <p:nvPr/>
        </p:nvSpPr>
        <p:spPr>
          <a:xfrm>
            <a:off x="6274676" y="1335344"/>
            <a:ext cx="5072555" cy="5028428"/>
          </a:xfrm>
          <a:prstGeom prst="rect">
            <a:avLst/>
          </a:prstGeom>
          <a:noFill/>
        </p:spPr>
        <p:txBody>
          <a:bodyPr wrap="square">
            <a:spAutoFit/>
          </a:bodyPr>
          <a:lstStyle/>
          <a:p>
            <a:pPr>
              <a:lnSpc>
                <a:spcPct val="107000"/>
              </a:lnSpc>
              <a:spcAft>
                <a:spcPts val="800"/>
              </a:spcAft>
            </a:pPr>
            <a:r>
              <a:rPr lang="es-EC" sz="2800" b="1" kern="100" dirty="0">
                <a:solidFill>
                  <a:schemeClr val="tx2">
                    <a:lumMod val="90000"/>
                  </a:schemeClr>
                </a:solidFill>
                <a:effectLst/>
                <a:latin typeface="Aptos" panose="020B0004020202020204" pitchFamily="34" charset="0"/>
                <a:ea typeface="Aptos" panose="020B0004020202020204" pitchFamily="34" charset="0"/>
                <a:cs typeface="Times New Roman" panose="02020603050405020304" pitchFamily="18" charset="0"/>
              </a:rPr>
              <a:t>2. Seguridad</a:t>
            </a:r>
          </a:p>
          <a:p>
            <a:pPr marL="342900" indent="-342900">
              <a:lnSpc>
                <a:spcPct val="107000"/>
              </a:lnSpc>
              <a:spcAft>
                <a:spcPts val="800"/>
              </a:spcAft>
              <a:buFont typeface="Wingdings" panose="05000000000000000000" pitchFamily="2" charset="2"/>
              <a:buChar char="v"/>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La seguridad de la información está relacionada con la protección de los datos frente a accesos no autorizados, fraudes, ciberataques o robos de identidad.</a:t>
            </a:r>
            <a:endParaRPr lang="es-EC" sz="20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v"/>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Es importante que tanto los emisores como los receptores de la información utilicen herramientas y prácticas que aseguren la integridad de la comunicación, como el uso de contraseñas robustas, la encriptación de datos y la implementación de políticas de seguridad en línea.</a:t>
            </a:r>
          </a:p>
        </p:txBody>
      </p:sp>
    </p:spTree>
    <p:extLst>
      <p:ext uri="{BB962C8B-B14F-4D97-AF65-F5344CB8AC3E}">
        <p14:creationId xmlns:p14="http://schemas.microsoft.com/office/powerpoint/2010/main" val="2456680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D034D5F-AD66-BEA5-A7C8-6291631A31D2}"/>
              </a:ext>
            </a:extLst>
          </p:cNvPr>
          <p:cNvSpPr txBox="1"/>
          <p:nvPr/>
        </p:nvSpPr>
        <p:spPr>
          <a:xfrm>
            <a:off x="1129862" y="1071167"/>
            <a:ext cx="9932276" cy="4245649"/>
          </a:xfrm>
          <a:prstGeom prst="rect">
            <a:avLst/>
          </a:prstGeom>
          <a:noFill/>
        </p:spPr>
        <p:txBody>
          <a:bodyPr wrap="square">
            <a:spAutoFit/>
          </a:bodyPr>
          <a:lstStyle/>
          <a:p>
            <a:pPr>
              <a:lnSpc>
                <a:spcPct val="107000"/>
              </a:lnSpc>
              <a:spcAft>
                <a:spcPts val="800"/>
              </a:spcAft>
            </a:pPr>
            <a:r>
              <a:rPr lang="es-EC" sz="2800" b="1" kern="100" dirty="0">
                <a:solidFill>
                  <a:schemeClr val="tx2">
                    <a:lumMod val="90000"/>
                  </a:schemeClr>
                </a:solidFill>
                <a:effectLst/>
                <a:latin typeface="Aptos" panose="020B0004020202020204" pitchFamily="34" charset="0"/>
                <a:ea typeface="Aptos" panose="020B0004020202020204" pitchFamily="34" charset="0"/>
                <a:cs typeface="Times New Roman" panose="02020603050405020304" pitchFamily="18" charset="0"/>
              </a:rPr>
              <a:t>3. Calidad de la información</a:t>
            </a:r>
          </a:p>
          <a:p>
            <a:pPr>
              <a:lnSpc>
                <a:spcPct val="107000"/>
              </a:lnSpc>
              <a:spcAft>
                <a:spcPts val="800"/>
              </a:spcAft>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La calidad de la información implica que los datos que se comparten sean precisos, confiables y provenientes de fuentes verificadas. En un entorno donde circula gran cantidad de información, es fundamental filtrar y analizar lo que consumimos para garantizar que no estamos expuestos a desinformación, rumores o noticias falsas. La información de calidad es clave para tomar decisiones informadas y participar de manera activa en la sociedad.</a:t>
            </a:r>
          </a:p>
          <a:p>
            <a:pPr>
              <a:lnSpc>
                <a:spcPct val="107000"/>
              </a:lnSpc>
              <a:spcAft>
                <a:spcPts val="800"/>
              </a:spcAft>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endParaRPr lang="es-EC"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Estos tres aspectos son vitales para asegurar un entorno mediático y digital seguro, confiable y ético, tanto a nivel personal como social.</a:t>
            </a:r>
          </a:p>
        </p:txBody>
      </p:sp>
    </p:spTree>
    <p:extLst>
      <p:ext uri="{BB962C8B-B14F-4D97-AF65-F5344CB8AC3E}">
        <p14:creationId xmlns:p14="http://schemas.microsoft.com/office/powerpoint/2010/main" val="2001099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08913D9-0432-CAB9-667F-484335DE60F0}"/>
              </a:ext>
            </a:extLst>
          </p:cNvPr>
          <p:cNvSpPr txBox="1"/>
          <p:nvPr/>
        </p:nvSpPr>
        <p:spPr>
          <a:xfrm>
            <a:off x="628650" y="1547555"/>
            <a:ext cx="10934700" cy="3762890"/>
          </a:xfrm>
          <a:prstGeom prst="rect">
            <a:avLst/>
          </a:prstGeom>
          <a:noFill/>
        </p:spPr>
        <p:txBody>
          <a:bodyPr wrap="square">
            <a:spAutoFit/>
          </a:bodyPr>
          <a:lstStyle/>
          <a:p>
            <a:pPr>
              <a:lnSpc>
                <a:spcPct val="107000"/>
              </a:lnSpc>
              <a:spcAft>
                <a:spcPts val="800"/>
              </a:spcAft>
            </a:pPr>
            <a:r>
              <a:rPr lang="es-EC" sz="3200" kern="100" dirty="0">
                <a:effectLst/>
                <a:latin typeface="Aptos" panose="020B0004020202020204" pitchFamily="34" charset="0"/>
                <a:ea typeface="Aptos" panose="020B0004020202020204" pitchFamily="34" charset="0"/>
                <a:cs typeface="Times New Roman" panose="02020603050405020304" pitchFamily="18" charset="0"/>
              </a:rPr>
              <a:t>Los principios éticos de la comunicación son fundamentales en el ámbito de la Comunicación Efectiva, ya que aseguran una interacción respetuosa, honesta y responsable entre los interlocutores. Estos principios garantizan que la comunicación no solo sea clara y eficaz, sino también moralmente correcta. A continuación, se destacan algunos de los principios más importantes:</a:t>
            </a:r>
          </a:p>
        </p:txBody>
      </p:sp>
    </p:spTree>
    <p:extLst>
      <p:ext uri="{BB962C8B-B14F-4D97-AF65-F5344CB8AC3E}">
        <p14:creationId xmlns:p14="http://schemas.microsoft.com/office/powerpoint/2010/main" val="123850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59D8D52-A323-7C41-3433-6A747BBAEF11}"/>
              </a:ext>
            </a:extLst>
          </p:cNvPr>
          <p:cNvSpPr txBox="1"/>
          <p:nvPr/>
        </p:nvSpPr>
        <p:spPr>
          <a:xfrm>
            <a:off x="457200" y="465640"/>
            <a:ext cx="7229284" cy="6324167"/>
          </a:xfrm>
          <a:prstGeom prst="rect">
            <a:avLst/>
          </a:prstGeom>
          <a:noFill/>
        </p:spPr>
        <p:txBody>
          <a:bodyPr wrap="square">
            <a:spAutoFit/>
          </a:bodyPr>
          <a:lstStyle/>
          <a:p>
            <a:pPr>
              <a:lnSpc>
                <a:spcPct val="107000"/>
              </a:lnSpc>
              <a:spcAft>
                <a:spcPts val="800"/>
              </a:spcAft>
            </a:pPr>
            <a:r>
              <a:rPr lang="es-EC" sz="2800" b="1" kern="100" dirty="0">
                <a:solidFill>
                  <a:schemeClr val="accent2">
                    <a:lumMod val="75000"/>
                  </a:schemeClr>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Veracidad</a:t>
            </a:r>
          </a:p>
          <a:p>
            <a:pPr marL="342900" indent="-342900">
              <a:lnSpc>
                <a:spcPct val="107000"/>
              </a:lnSpc>
              <a:spcAft>
                <a:spcPts val="800"/>
              </a:spcAft>
              <a:buFont typeface="Wingdings" panose="05000000000000000000" pitchFamily="2" charset="2"/>
              <a:buChar char="Ø"/>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La veracidad implica la obligación moral de decir la verdad y de no distorsionar los hechos de manera intencionada. </a:t>
            </a:r>
            <a:endParaRPr lang="es-EC" sz="20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En la comunicación, este principio es fundamental, ya que garantiza que la información que se comparte es precisa y confiable.</a:t>
            </a:r>
            <a:endParaRPr lang="es-EC" sz="20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En un mundo donde la información puede ser fácilmente manipulada, la veracidad actúa como una guía para preservar la integridad del mensaje.</a:t>
            </a:r>
            <a:endParaRPr lang="es-EC" sz="20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Esto no solo evita malentendidos, sino que también protege la confianza entre los interlocutores. La falta de veracidad puede generar desinformación, pérdida de credibilidad y rupturas en las relaciones interpersonales o profesionales. </a:t>
            </a:r>
          </a:p>
          <a:p>
            <a:pPr>
              <a:lnSpc>
                <a:spcPct val="107000"/>
              </a:lnSpc>
              <a:spcAft>
                <a:spcPts val="800"/>
              </a:spcAft>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En el contexto educativo, un docente que transmite información falsa no solo afecta el aprendizaje de los estudiantes, sino que también pone en riesgo su reputación y el proceso educativo en sí.</a:t>
            </a:r>
          </a:p>
        </p:txBody>
      </p:sp>
      <p:pic>
        <p:nvPicPr>
          <p:cNvPr id="1028" name="Picture 4">
            <a:extLst>
              <a:ext uri="{FF2B5EF4-FFF2-40B4-BE49-F238E27FC236}">
                <a16:creationId xmlns:a16="http://schemas.microsoft.com/office/drawing/2014/main" id="{D3082E7A-6906-A714-4294-8CD8FBA9D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590" y="1040525"/>
            <a:ext cx="4154075" cy="50749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920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E711CB3-C7C2-924E-394F-2EEDAC18B734}"/>
              </a:ext>
            </a:extLst>
          </p:cNvPr>
          <p:cNvSpPr txBox="1"/>
          <p:nvPr/>
        </p:nvSpPr>
        <p:spPr>
          <a:xfrm>
            <a:off x="552663" y="422960"/>
            <a:ext cx="6286499" cy="6089872"/>
          </a:xfrm>
          <a:prstGeom prst="rect">
            <a:avLst/>
          </a:prstGeom>
          <a:noFill/>
        </p:spPr>
        <p:txBody>
          <a:bodyPr wrap="square">
            <a:spAutoFit/>
          </a:bodyPr>
          <a:lstStyle/>
          <a:p>
            <a:pPr>
              <a:lnSpc>
                <a:spcPct val="107000"/>
              </a:lnSpc>
              <a:spcAft>
                <a:spcPts val="800"/>
              </a:spcAft>
            </a:pPr>
            <a:r>
              <a:rPr lang="es-EC" sz="2800" b="1" kern="100" dirty="0">
                <a:solidFill>
                  <a:schemeClr val="accent6">
                    <a:lumMod val="75000"/>
                  </a:schemeClr>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2. Respeto</a:t>
            </a:r>
          </a:p>
          <a:p>
            <a:pPr marL="342900" indent="-342900">
              <a:lnSpc>
                <a:spcPct val="107000"/>
              </a:lnSpc>
              <a:spcAft>
                <a:spcPts val="800"/>
              </a:spcAft>
              <a:buFont typeface="Wingdings" panose="05000000000000000000" pitchFamily="2" charset="2"/>
              <a:buChar char="Ø"/>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El respeto en la comunicación se refiere al reconocimiento y valoración de la dignidad de los demás, independientemente de sus opiniones, creencias o diferencias personales.</a:t>
            </a:r>
            <a:endParaRPr lang="es-EC" sz="20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Este principio nos guía a comunicarnos de una manera que evite la degradación, el acoso o cualquier forma de lenguaje ofensivo. </a:t>
            </a:r>
            <a:r>
              <a:rPr lang="es-EC" sz="2000" kern="100" dirty="0">
                <a:latin typeface="Aptos" panose="020B0004020202020204" pitchFamily="34" charset="0"/>
                <a:ea typeface="Aptos" panose="020B0004020202020204" pitchFamily="34" charset="0"/>
                <a:cs typeface="Times New Roman" panose="02020603050405020304" pitchFamily="18" charset="0"/>
              </a:rPr>
              <a:t> </a:t>
            </a:r>
          </a:p>
          <a:p>
            <a:pPr marL="342900" indent="-342900">
              <a:lnSpc>
                <a:spcPct val="107000"/>
              </a:lnSpc>
              <a:spcAft>
                <a:spcPts val="800"/>
              </a:spcAft>
              <a:buFont typeface="Wingdings" panose="05000000000000000000" pitchFamily="2" charset="2"/>
              <a:buChar char="Ø"/>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El respeto se manifiesta en el uso de un lenguaje inclusivo y considerado, que tiene en cuenta las sensibilidades de los interlocutores. Además, implica escuchar activamente y valorar la opinión de los otros, aunque estas sean diferentes o contradictorias con las propias.</a:t>
            </a:r>
          </a:p>
          <a:p>
            <a:pPr>
              <a:lnSpc>
                <a:spcPct val="107000"/>
              </a:lnSpc>
              <a:spcAft>
                <a:spcPts val="800"/>
              </a:spcAft>
            </a:pPr>
            <a:r>
              <a:rPr lang="es-EC" sz="1600" kern="100" dirty="0">
                <a:effectLst/>
                <a:latin typeface="Aptos" panose="020B0004020202020204" pitchFamily="34" charset="0"/>
                <a:ea typeface="Aptos" panose="020B0004020202020204" pitchFamily="34" charset="0"/>
                <a:cs typeface="Times New Roman" panose="02020603050405020304" pitchFamily="18" charset="0"/>
              </a:rPr>
              <a:t>En el entorno académico y profesional, el respeto en la comunicación fomenta un ambiente de aprendizaje abierto y seguro, donde todas las voces son escuchadas y valoradas por igual.</a:t>
            </a:r>
          </a:p>
        </p:txBody>
      </p:sp>
      <p:pic>
        <p:nvPicPr>
          <p:cNvPr id="2050" name="Picture 2" descr="Ejemplos de respeto que todos debemos conocer">
            <a:extLst>
              <a:ext uri="{FF2B5EF4-FFF2-40B4-BE49-F238E27FC236}">
                <a16:creationId xmlns:a16="http://schemas.microsoft.com/office/drawing/2014/main" id="{2AD0BF1C-95A7-92A9-3953-D3FE2B310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0144" y="546703"/>
            <a:ext cx="4309193" cy="5381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200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0E52AD2-A931-F4CE-A0DD-29BD2F3F2F86}"/>
              </a:ext>
            </a:extLst>
          </p:cNvPr>
          <p:cNvSpPr txBox="1"/>
          <p:nvPr/>
        </p:nvSpPr>
        <p:spPr>
          <a:xfrm>
            <a:off x="366549" y="584144"/>
            <a:ext cx="6093372" cy="5892254"/>
          </a:xfrm>
          <a:prstGeom prst="rect">
            <a:avLst/>
          </a:prstGeom>
          <a:noFill/>
        </p:spPr>
        <p:txBody>
          <a:bodyPr wrap="square">
            <a:spAutoFit/>
          </a:bodyPr>
          <a:lstStyle/>
          <a:p>
            <a:pPr>
              <a:lnSpc>
                <a:spcPct val="107000"/>
              </a:lnSpc>
              <a:spcAft>
                <a:spcPts val="800"/>
              </a:spcAft>
            </a:pPr>
            <a:r>
              <a:rPr lang="es-EC" sz="2800" b="1" kern="100" dirty="0">
                <a:solidFill>
                  <a:schemeClr val="accent5">
                    <a:lumMod val="60000"/>
                    <a:lumOff val="40000"/>
                  </a:schemeClr>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3. Responsabilidad</a:t>
            </a:r>
          </a:p>
          <a:p>
            <a:pPr marL="342900" indent="-342900">
              <a:lnSpc>
                <a:spcPct val="107000"/>
              </a:lnSpc>
              <a:spcAft>
                <a:spcPts val="800"/>
              </a:spcAft>
              <a:buFont typeface="Wingdings" panose="05000000000000000000" pitchFamily="2" charset="2"/>
              <a:buChar char="Ø"/>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La responsabilidad en la comunicación significa que cada persona, ya sea emisor o receptor del mensaje, es responsable de las consecuencias que sus palabras o acciones puedan tener. </a:t>
            </a:r>
            <a:endParaRPr lang="es-EC" sz="20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Este principio enfatiza la necesidad de reflexionar antes de hablar o compartir información, anticipando los posibles efectos sobre los demás. </a:t>
            </a:r>
            <a:endParaRPr lang="es-EC" sz="20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Ser responsable también implica corregir cualquier error o malentendido que pueda surgir durante la comunicación. </a:t>
            </a:r>
          </a:p>
          <a:p>
            <a:pPr>
              <a:lnSpc>
                <a:spcPct val="107000"/>
              </a:lnSpc>
              <a:spcAft>
                <a:spcPts val="800"/>
              </a:spcAft>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 La enseñanza, por ejemplo, un profesor debe ser consciente de que la información que transmite puede influir en el desarrollo académico y personal de sus estudiantes, por lo que debe asumir con seriedad su papel como comunicador y educador.</a:t>
            </a:r>
          </a:p>
        </p:txBody>
      </p:sp>
      <p:pic>
        <p:nvPicPr>
          <p:cNvPr id="3074" name="Picture 2" descr="¿Qué es el valor de la RESPONSABILIDAD? (Con Ejemplos)">
            <a:extLst>
              <a:ext uri="{FF2B5EF4-FFF2-40B4-BE49-F238E27FC236}">
                <a16:creationId xmlns:a16="http://schemas.microsoft.com/office/drawing/2014/main" id="{2537BA8D-3F80-730B-2DA4-8E71EA74F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517" y="1466193"/>
            <a:ext cx="5584934" cy="46035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486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F187065-7E6F-41A2-99BD-202B3EBAE16C}"/>
              </a:ext>
            </a:extLst>
          </p:cNvPr>
          <p:cNvSpPr txBox="1"/>
          <p:nvPr/>
        </p:nvSpPr>
        <p:spPr>
          <a:xfrm>
            <a:off x="413844" y="812194"/>
            <a:ext cx="6491451" cy="5562933"/>
          </a:xfrm>
          <a:prstGeom prst="rect">
            <a:avLst/>
          </a:prstGeom>
          <a:noFill/>
        </p:spPr>
        <p:txBody>
          <a:bodyPr wrap="square">
            <a:spAutoFit/>
          </a:bodyPr>
          <a:lstStyle/>
          <a:p>
            <a:pPr>
              <a:lnSpc>
                <a:spcPct val="107000"/>
              </a:lnSpc>
              <a:spcAft>
                <a:spcPts val="800"/>
              </a:spcAft>
            </a:pPr>
            <a:r>
              <a:rPr lang="es-EC" sz="28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4. Transparencia</a:t>
            </a:r>
          </a:p>
          <a:p>
            <a:pPr marL="342900" indent="-342900">
              <a:lnSpc>
                <a:spcPct val="107000"/>
              </a:lnSpc>
              <a:spcAft>
                <a:spcPts val="800"/>
              </a:spcAft>
              <a:buFont typeface="Wingdings" panose="05000000000000000000" pitchFamily="2" charset="2"/>
              <a:buChar char="Ø"/>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La transparencia está relacionada con la claridad y honestidad con que se comunica la información. </a:t>
            </a:r>
            <a:endParaRPr lang="es-EC" sz="20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Este principio ético subraya la importancia de no ocultar datos relevantes ni intenciones detrás del mensaje.</a:t>
            </a:r>
            <a:endParaRPr lang="es-EC" sz="20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La transparencia genera confianza y promueve una comunicación abierta y efectiva. </a:t>
            </a:r>
          </a:p>
          <a:p>
            <a:pPr>
              <a:lnSpc>
                <a:spcPct val="107000"/>
              </a:lnSpc>
              <a:spcAft>
                <a:spcPts val="800"/>
              </a:spcAft>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En el contexto educativo, un docente que comunica de manera transparente ofrece a sus estudiantes una comprensión completa de los temas tratados, sin ocultar información crucial que podría alterar su aprendizaje. Además, fomenta un ambiente donde los estudiantes se sienten seguros de expresar sus dudas o inquietudes sin temor a represalias o juicios.</a:t>
            </a:r>
          </a:p>
        </p:txBody>
      </p:sp>
      <p:pic>
        <p:nvPicPr>
          <p:cNvPr id="4" name="Imagen 3">
            <a:extLst>
              <a:ext uri="{FF2B5EF4-FFF2-40B4-BE49-F238E27FC236}">
                <a16:creationId xmlns:a16="http://schemas.microsoft.com/office/drawing/2014/main" id="{6F29DE7F-F2B5-C316-C4DC-84875BEE48D4}"/>
              </a:ext>
            </a:extLst>
          </p:cNvPr>
          <p:cNvPicPr>
            <a:picLocks noChangeAspect="1"/>
          </p:cNvPicPr>
          <p:nvPr/>
        </p:nvPicPr>
        <p:blipFill>
          <a:blip r:embed="rId2"/>
          <a:stretch>
            <a:fillRect/>
          </a:stretch>
        </p:blipFill>
        <p:spPr>
          <a:xfrm>
            <a:off x="6973284" y="1376362"/>
            <a:ext cx="4831146" cy="4105275"/>
          </a:xfrm>
          <a:prstGeom prst="rect">
            <a:avLst/>
          </a:prstGeom>
          <a:ln>
            <a:noFill/>
          </a:ln>
          <a:effectLst>
            <a:softEdge rad="112500"/>
          </a:effectLst>
        </p:spPr>
      </p:pic>
    </p:spTree>
    <p:extLst>
      <p:ext uri="{BB962C8B-B14F-4D97-AF65-F5344CB8AC3E}">
        <p14:creationId xmlns:p14="http://schemas.microsoft.com/office/powerpoint/2010/main" val="982488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0EAC6F-C7B3-749D-0E5D-B426C52976B3}"/>
              </a:ext>
            </a:extLst>
          </p:cNvPr>
          <p:cNvSpPr txBox="1"/>
          <p:nvPr/>
        </p:nvSpPr>
        <p:spPr>
          <a:xfrm>
            <a:off x="464013" y="310328"/>
            <a:ext cx="6093372" cy="6221575"/>
          </a:xfrm>
          <a:prstGeom prst="rect">
            <a:avLst/>
          </a:prstGeom>
          <a:noFill/>
        </p:spPr>
        <p:txBody>
          <a:bodyPr wrap="square">
            <a:spAutoFit/>
          </a:bodyPr>
          <a:lstStyle/>
          <a:p>
            <a:pPr>
              <a:lnSpc>
                <a:spcPct val="107000"/>
              </a:lnSpc>
              <a:spcAft>
                <a:spcPts val="800"/>
              </a:spcAft>
            </a:pPr>
            <a:r>
              <a:rPr lang="es-EC" sz="2800" b="1"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5. Confidencialidad</a:t>
            </a:r>
          </a:p>
          <a:p>
            <a:pPr marL="342900" indent="-342900">
              <a:lnSpc>
                <a:spcPct val="107000"/>
              </a:lnSpc>
              <a:spcAft>
                <a:spcPts val="800"/>
              </a:spcAft>
              <a:buFont typeface="Wingdings" panose="05000000000000000000" pitchFamily="2" charset="2"/>
              <a:buChar char="Ø"/>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La confidencialidad es el principio ético que regula la protección de información sensible o privada compartida en un acto comunicativo. </a:t>
            </a:r>
          </a:p>
          <a:p>
            <a:pPr marL="342900" indent="-342900">
              <a:lnSpc>
                <a:spcPct val="107000"/>
              </a:lnSpc>
              <a:spcAft>
                <a:spcPts val="800"/>
              </a:spcAft>
              <a:buFont typeface="Wingdings" panose="05000000000000000000" pitchFamily="2" charset="2"/>
              <a:buChar char="Ø"/>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En muchas situaciones, la comunicación incluye la transmisión de datos que no deben ser divulgados sin el consentimiento adecuado, como en el caso de información personal o profesional. </a:t>
            </a:r>
          </a:p>
          <a:p>
            <a:pPr marL="342900" indent="-342900">
              <a:lnSpc>
                <a:spcPct val="107000"/>
              </a:lnSpc>
              <a:spcAft>
                <a:spcPts val="800"/>
              </a:spcAft>
              <a:buFont typeface="Wingdings" panose="05000000000000000000" pitchFamily="2" charset="2"/>
              <a:buChar char="Ø"/>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La violación de la confidencialidad puede generar desconfianza y poner en riesgo la privacidad de los individuos involucrados. </a:t>
            </a:r>
          </a:p>
          <a:p>
            <a:pPr>
              <a:lnSpc>
                <a:spcPct val="107000"/>
              </a:lnSpc>
              <a:spcAft>
                <a:spcPts val="800"/>
              </a:spcAft>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En el ámbito educativo, por ejemplo, un docente debe manejar de manera ética la información confidencial de sus estudiantes, como sus calificaciones, problemas personales o circunstancias familiares, garantizando que solo aquellos que tienen derecho a conocerla tengan acceso a ella.</a:t>
            </a:r>
          </a:p>
        </p:txBody>
      </p:sp>
      <p:pic>
        <p:nvPicPr>
          <p:cNvPr id="5122" name="Picture 2" descr="Claves sobre la cláusula de confidencialidad">
            <a:extLst>
              <a:ext uri="{FF2B5EF4-FFF2-40B4-BE49-F238E27FC236}">
                <a16:creationId xmlns:a16="http://schemas.microsoft.com/office/drawing/2014/main" id="{FA60D586-DD84-F23D-8749-1E1515469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7385" y="1340068"/>
            <a:ext cx="5383791" cy="41620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575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06C701C-A588-EDB7-6F7C-D66EC077BE72}"/>
              </a:ext>
            </a:extLst>
          </p:cNvPr>
          <p:cNvSpPr txBox="1"/>
          <p:nvPr/>
        </p:nvSpPr>
        <p:spPr>
          <a:xfrm>
            <a:off x="634561" y="332768"/>
            <a:ext cx="7216666" cy="6324167"/>
          </a:xfrm>
          <a:prstGeom prst="rect">
            <a:avLst/>
          </a:prstGeom>
          <a:noFill/>
        </p:spPr>
        <p:txBody>
          <a:bodyPr wrap="square">
            <a:spAutoFit/>
          </a:bodyPr>
          <a:lstStyle/>
          <a:p>
            <a:pPr>
              <a:lnSpc>
                <a:spcPct val="107000"/>
              </a:lnSpc>
              <a:spcAft>
                <a:spcPts val="800"/>
              </a:spcAft>
            </a:pPr>
            <a:r>
              <a:rPr lang="es-EC" sz="28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6. Justicia</a:t>
            </a:r>
          </a:p>
          <a:p>
            <a:pPr marL="342900" indent="-342900">
              <a:lnSpc>
                <a:spcPct val="107000"/>
              </a:lnSpc>
              <a:spcAft>
                <a:spcPts val="800"/>
              </a:spcAft>
              <a:buFont typeface="Wingdings" panose="05000000000000000000" pitchFamily="2" charset="2"/>
              <a:buChar char="Ø"/>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El principio de justicia en la comunicación se refiere a tratar a todos los individuos de manera equitativa y sin discriminación. </a:t>
            </a:r>
          </a:p>
          <a:p>
            <a:pPr marL="342900" indent="-342900">
              <a:lnSpc>
                <a:spcPct val="107000"/>
              </a:lnSpc>
              <a:spcAft>
                <a:spcPts val="800"/>
              </a:spcAft>
              <a:buFont typeface="Wingdings" panose="05000000000000000000" pitchFamily="2" charset="2"/>
              <a:buChar char="Ø"/>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Este principio exige que se eviten los prejuicios y que cada persona tenga el derecho de expresarse y de recibir información en igualdad de condiciones. </a:t>
            </a:r>
          </a:p>
          <a:p>
            <a:pPr marL="342900" indent="-342900">
              <a:lnSpc>
                <a:spcPct val="107000"/>
              </a:lnSpc>
              <a:spcAft>
                <a:spcPts val="800"/>
              </a:spcAft>
              <a:buFont typeface="Wingdings" panose="05000000000000000000" pitchFamily="2" charset="2"/>
              <a:buChar char="Ø"/>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En la práctica, esto significa evitar actitudes o comportamientos que favorezcan a unos sobre otros de manera injusta, como dar mayor atención a ciertos estudiantes o excluir a otros de una discusión. </a:t>
            </a:r>
          </a:p>
          <a:p>
            <a:pPr marL="342900" indent="-342900">
              <a:lnSpc>
                <a:spcPct val="107000"/>
              </a:lnSpc>
              <a:spcAft>
                <a:spcPts val="800"/>
              </a:spcAft>
              <a:buFont typeface="Wingdings" panose="05000000000000000000" pitchFamily="2" charset="2"/>
              <a:buChar char="Ø"/>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La justicia en la comunicación asegura que todas las voces sean escuchadas de forma imparcial, creando un entorno inclusivo y democrático. </a:t>
            </a:r>
          </a:p>
          <a:p>
            <a:pPr marL="342900" indent="-342900">
              <a:lnSpc>
                <a:spcPct val="107000"/>
              </a:lnSpc>
              <a:spcAft>
                <a:spcPts val="800"/>
              </a:spcAft>
              <a:buFont typeface="Wingdings" panose="05000000000000000000" pitchFamily="2" charset="2"/>
              <a:buChar char="Ø"/>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Este principio es crucial en la enseñanza, ya que permite que todos los estudiantes participen activamente y se beneficien por igual del proceso educativo.</a:t>
            </a:r>
          </a:p>
        </p:txBody>
      </p:sp>
      <p:pic>
        <p:nvPicPr>
          <p:cNvPr id="4" name="Imagen 3">
            <a:extLst>
              <a:ext uri="{FF2B5EF4-FFF2-40B4-BE49-F238E27FC236}">
                <a16:creationId xmlns:a16="http://schemas.microsoft.com/office/drawing/2014/main" id="{E1C2A19B-C2BF-279D-EFFF-F4A25E81EB42}"/>
              </a:ext>
            </a:extLst>
          </p:cNvPr>
          <p:cNvPicPr>
            <a:picLocks noChangeAspect="1"/>
          </p:cNvPicPr>
          <p:nvPr/>
        </p:nvPicPr>
        <p:blipFill>
          <a:blip r:embed="rId2"/>
          <a:stretch>
            <a:fillRect/>
          </a:stretch>
        </p:blipFill>
        <p:spPr>
          <a:xfrm>
            <a:off x="7709338" y="1373241"/>
            <a:ext cx="4306943" cy="4570359"/>
          </a:xfrm>
          <a:prstGeom prst="rect">
            <a:avLst/>
          </a:prstGeom>
          <a:ln>
            <a:noFill/>
          </a:ln>
          <a:effectLst>
            <a:softEdge rad="112500"/>
          </a:effectLst>
        </p:spPr>
      </p:pic>
    </p:spTree>
    <p:extLst>
      <p:ext uri="{BB962C8B-B14F-4D97-AF65-F5344CB8AC3E}">
        <p14:creationId xmlns:p14="http://schemas.microsoft.com/office/powerpoint/2010/main" val="81941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8F50C79-49AE-E0CE-1591-171426833448}"/>
              </a:ext>
            </a:extLst>
          </p:cNvPr>
          <p:cNvSpPr txBox="1"/>
          <p:nvPr/>
        </p:nvSpPr>
        <p:spPr>
          <a:xfrm>
            <a:off x="366547" y="0"/>
            <a:ext cx="6093372" cy="6880217"/>
          </a:xfrm>
          <a:prstGeom prst="rect">
            <a:avLst/>
          </a:prstGeom>
          <a:noFill/>
        </p:spPr>
        <p:txBody>
          <a:bodyPr wrap="square">
            <a:spAutoFit/>
          </a:bodyPr>
          <a:lstStyle/>
          <a:p>
            <a:pPr>
              <a:lnSpc>
                <a:spcPct val="107000"/>
              </a:lnSpc>
              <a:spcAft>
                <a:spcPts val="800"/>
              </a:spcAft>
            </a:pPr>
            <a:r>
              <a:rPr lang="es-EC" sz="2800" b="1" kern="100" dirty="0">
                <a:solidFill>
                  <a:schemeClr val="accent1">
                    <a:lumMod val="40000"/>
                    <a:lumOff val="60000"/>
                  </a:schemeClr>
                </a:solidFill>
                <a:effectLst/>
                <a:latin typeface="Aptos" panose="020B0004020202020204" pitchFamily="34" charset="0"/>
                <a:ea typeface="Aptos" panose="020B0004020202020204" pitchFamily="34" charset="0"/>
                <a:cs typeface="Times New Roman" panose="02020603050405020304" pitchFamily="18" charset="0"/>
              </a:rPr>
              <a:t>7. Empatía</a:t>
            </a:r>
          </a:p>
          <a:p>
            <a:pPr marL="342900" indent="-342900">
              <a:lnSpc>
                <a:spcPct val="107000"/>
              </a:lnSpc>
              <a:spcAft>
                <a:spcPts val="800"/>
              </a:spcAft>
              <a:buFont typeface="Wingdings" panose="05000000000000000000" pitchFamily="2" charset="2"/>
              <a:buChar char="Ø"/>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La empatía es la capacidad de ponerse en el lugar del otro, entendiendo sus emociones, perspectivas y experiencias.</a:t>
            </a:r>
          </a:p>
          <a:p>
            <a:pPr marL="342900" indent="-342900">
              <a:lnSpc>
                <a:spcPct val="107000"/>
              </a:lnSpc>
              <a:spcAft>
                <a:spcPts val="800"/>
              </a:spcAft>
              <a:buFont typeface="Wingdings" panose="05000000000000000000" pitchFamily="2" charset="2"/>
              <a:buChar char="Ø"/>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En la comunicación, la empatía implica ser sensible a los sentimientos y circunstancias de los interlocutores, lo cual ayuda a evitar malentendidos y a fomentar un ambiente de diálogo abierto y comprensivo. </a:t>
            </a:r>
          </a:p>
          <a:p>
            <a:pPr marL="342900" indent="-342900">
              <a:lnSpc>
                <a:spcPct val="107000"/>
              </a:lnSpc>
              <a:spcAft>
                <a:spcPts val="800"/>
              </a:spcAft>
              <a:buFont typeface="Wingdings" panose="05000000000000000000" pitchFamily="2" charset="2"/>
              <a:buChar char="Ø"/>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Comunicar con empatía significa prestar atención no solo a las palabras, sino también al lenguaje corporal, el tono de voz y otros signos no verbales que reflejan el estado emocional de la otra persona. </a:t>
            </a:r>
          </a:p>
          <a:p>
            <a:pPr>
              <a:lnSpc>
                <a:spcPct val="107000"/>
              </a:lnSpc>
              <a:spcAft>
                <a:spcPts val="800"/>
              </a:spcAft>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En el ámbito educativo, la empatía permite a los docentes entender mejor las necesidades y dificultades de sus estudiantes, ayudándolos a adaptar su enseñanza para ofrecer un apoyo más personalizado y efectivo.</a:t>
            </a:r>
          </a:p>
        </p:txBody>
      </p:sp>
      <p:pic>
        <p:nvPicPr>
          <p:cNvPr id="6146" name="Picture 2" descr="Empatía en entornos profesionales: Conectando personas - Happyforce -  Impulse your organization through feedback">
            <a:extLst>
              <a:ext uri="{FF2B5EF4-FFF2-40B4-BE49-F238E27FC236}">
                <a16:creationId xmlns:a16="http://schemas.microsoft.com/office/drawing/2014/main" id="{90C2C5C8-4B96-D13C-0427-75EDE2E88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1239" y="1672954"/>
            <a:ext cx="5584572" cy="326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0688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Savon</Template>
  <TotalTime>538</TotalTime>
  <Words>1536</Words>
  <Application>Microsoft Office PowerPoint</Application>
  <PresentationFormat>Panorámica</PresentationFormat>
  <Paragraphs>65</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Aptos</vt:lpstr>
      <vt:lpstr>Arial</vt:lpstr>
      <vt:lpstr>Arial Rounded MT Bold</vt:lpstr>
      <vt:lpstr>Century Gothic</vt:lpstr>
      <vt:lpstr>Wingdings</vt:lpstr>
      <vt:lpstr>Savon</vt:lpstr>
      <vt:lpstr>Principios éticos en la comunicación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Marco Vinicio Moreno Rueda</dc:creator>
  <cp:lastModifiedBy>Marco Vinicio Moreno Rueda</cp:lastModifiedBy>
  <cp:revision>2</cp:revision>
  <dcterms:created xsi:type="dcterms:W3CDTF">2024-10-08T17:45:59Z</dcterms:created>
  <dcterms:modified xsi:type="dcterms:W3CDTF">2024-10-09T02:44:19Z</dcterms:modified>
</cp:coreProperties>
</file>