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2" d="100"/>
          <a:sy n="62"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Noemi Cadena Figueroa" userId="d9c1e617-a245-4473-926d-ba61c7790dcb" providerId="ADAL" clId="{E88D17FA-D302-4388-A31F-EE2A7DAF8CD8}"/>
    <pc:docChg chg="modSld">
      <pc:chgData name="Monica Noemi Cadena Figueroa" userId="d9c1e617-a245-4473-926d-ba61c7790dcb" providerId="ADAL" clId="{E88D17FA-D302-4388-A31F-EE2A7DAF8CD8}" dt="2023-11-08T17:55:09.184" v="0" actId="1076"/>
      <pc:docMkLst>
        <pc:docMk/>
      </pc:docMkLst>
      <pc:sldChg chg="modSp mod">
        <pc:chgData name="Monica Noemi Cadena Figueroa" userId="d9c1e617-a245-4473-926d-ba61c7790dcb" providerId="ADAL" clId="{E88D17FA-D302-4388-A31F-EE2A7DAF8CD8}" dt="2023-11-08T17:55:09.184" v="0" actId="1076"/>
        <pc:sldMkLst>
          <pc:docMk/>
          <pc:sldMk cId="2261412596" sldId="258"/>
        </pc:sldMkLst>
        <pc:picChg chg="mod">
          <ac:chgData name="Monica Noemi Cadena Figueroa" userId="d9c1e617-a245-4473-926d-ba61c7790dcb" providerId="ADAL" clId="{E88D17FA-D302-4388-A31F-EE2A7DAF8CD8}" dt="2023-11-08T17:55:09.184" v="0" actId="1076"/>
          <ac:picMkLst>
            <pc:docMk/>
            <pc:sldMk cId="2261412596" sldId="258"/>
            <ac:picMk id="4" creationId="{1D875377-B114-8D23-BF91-6F33B3BA47E4}"/>
          </ac:picMkLst>
        </pc:picChg>
      </pc:sldChg>
    </pc:docChg>
  </pc:docChgLst>
  <pc:docChgLst>
    <pc:chgData name="Monica Noemi Cadena Figueroa" userId="d9c1e617-a245-4473-926d-ba61c7790dcb" providerId="ADAL" clId="{97B97C54-7793-48FC-ADA5-35901F8FE10D}"/>
    <pc:docChg chg="modSld">
      <pc:chgData name="Monica Noemi Cadena Figueroa" userId="d9c1e617-a245-4473-926d-ba61c7790dcb" providerId="ADAL" clId="{97B97C54-7793-48FC-ADA5-35901F8FE10D}" dt="2023-04-19T03:54:32.124" v="11" actId="20577"/>
      <pc:docMkLst>
        <pc:docMk/>
      </pc:docMkLst>
      <pc:sldChg chg="modSp mod">
        <pc:chgData name="Monica Noemi Cadena Figueroa" userId="d9c1e617-a245-4473-926d-ba61c7790dcb" providerId="ADAL" clId="{97B97C54-7793-48FC-ADA5-35901F8FE10D}" dt="2023-04-19T03:54:32.124" v="11" actId="20577"/>
        <pc:sldMkLst>
          <pc:docMk/>
          <pc:sldMk cId="531136424" sldId="266"/>
        </pc:sldMkLst>
        <pc:spChg chg="mod">
          <ac:chgData name="Monica Noemi Cadena Figueroa" userId="d9c1e617-a245-4473-926d-ba61c7790dcb" providerId="ADAL" clId="{97B97C54-7793-48FC-ADA5-35901F8FE10D}" dt="2023-04-19T03:54:32.124" v="11" actId="20577"/>
          <ac:spMkLst>
            <pc:docMk/>
            <pc:sldMk cId="531136424" sldId="266"/>
            <ac:spMk id="3" creationId="{0F5B4413-EDD2-920C-F07C-9CDAFEE1BF4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E7793-7E95-50F1-D0BA-BD79AA7E4A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1BE04B7E-495A-5248-4ED8-34709A548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05016D3B-48E1-C045-C882-9F3BB7460B63}"/>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5" name="Marcador de pie de página 4">
            <a:extLst>
              <a:ext uri="{FF2B5EF4-FFF2-40B4-BE49-F238E27FC236}">
                <a16:creationId xmlns:a16="http://schemas.microsoft.com/office/drawing/2014/main" id="{F22E3632-FB56-E675-85D8-9321CC94366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50B92FC-CEF1-BB9D-7956-BF8FCF11FFA3}"/>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154598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3C43E-6098-D124-DEE5-40664B4E862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654FAD5A-E2EC-A4D3-B4EA-910FF6CF3BC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4CF611C-7D50-3B3F-FBC3-02A32A1A8550}"/>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5" name="Marcador de pie de página 4">
            <a:extLst>
              <a:ext uri="{FF2B5EF4-FFF2-40B4-BE49-F238E27FC236}">
                <a16:creationId xmlns:a16="http://schemas.microsoft.com/office/drawing/2014/main" id="{F3EC685E-AFEC-E484-0E2E-73426DE315C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43B9DF6-37F5-DEEF-0581-C0B084D93830}"/>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385479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5C2E7E-5C96-A1B9-27D2-AF6E4B7CF4F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D6F58CC8-1AEA-A6F2-4B77-C06EDD6ABC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4A7C2F1-A5ED-3505-3A93-DB9B6E19E585}"/>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5" name="Marcador de pie de página 4">
            <a:extLst>
              <a:ext uri="{FF2B5EF4-FFF2-40B4-BE49-F238E27FC236}">
                <a16:creationId xmlns:a16="http://schemas.microsoft.com/office/drawing/2014/main" id="{2E315497-C404-A688-88A8-E8A4E1980CC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BD16BE4-096A-4579-DC84-5A9DBCF22604}"/>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2230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16666-5847-2FC3-7C18-50BE6E7906F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9DA7638-1098-29CA-D3E7-41A4A62067D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FB01778-2FB7-5420-A98E-F8F979F9A981}"/>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5" name="Marcador de pie de página 4">
            <a:extLst>
              <a:ext uri="{FF2B5EF4-FFF2-40B4-BE49-F238E27FC236}">
                <a16:creationId xmlns:a16="http://schemas.microsoft.com/office/drawing/2014/main" id="{26259136-0403-2517-46E5-16D65A99C15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45F1D80-39FA-BB25-7A68-B350884C5B63}"/>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341691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A730F-1FA0-F0C7-4503-DC638A94598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10E345F-C8AA-75F6-3838-2E91F8C69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7FAFBA8-AFD5-B446-160B-DC1CE25859EB}"/>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5" name="Marcador de pie de página 4">
            <a:extLst>
              <a:ext uri="{FF2B5EF4-FFF2-40B4-BE49-F238E27FC236}">
                <a16:creationId xmlns:a16="http://schemas.microsoft.com/office/drawing/2014/main" id="{6D06D356-57A2-1691-5AA0-02135E51169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7716E37-B55E-2A74-7024-63F49D623513}"/>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272420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18F049-04BD-9D2D-17E1-F50ECDC04D8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0E84CBE-79EF-5954-4D6F-EDB68F63D1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BB72AAF9-B44D-24C5-5A54-8218C5C34F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BE3E44BB-40F2-6A31-0CB5-E9075A588621}"/>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6" name="Marcador de pie de página 5">
            <a:extLst>
              <a:ext uri="{FF2B5EF4-FFF2-40B4-BE49-F238E27FC236}">
                <a16:creationId xmlns:a16="http://schemas.microsoft.com/office/drawing/2014/main" id="{33D3F7DA-67BB-06C3-57B7-0CB620FA334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E1CC9E1-497B-E41F-BD8B-38EDDC7A7604}"/>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348137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00ACAE-BF17-9979-21A3-B8B64634B49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0A81870-AACF-A3FE-5B57-B8101DDEE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382BBC2-FCEC-A520-4BD8-4396A7687CC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8AD24961-1C4B-7450-8144-E03F02030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2C9CFCA-0B78-4669-B3E3-229B29E6951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67288C1-0778-949D-27B8-2282E7C59D80}"/>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8" name="Marcador de pie de página 7">
            <a:extLst>
              <a:ext uri="{FF2B5EF4-FFF2-40B4-BE49-F238E27FC236}">
                <a16:creationId xmlns:a16="http://schemas.microsoft.com/office/drawing/2014/main" id="{07DC2B81-0BB1-6A03-DB85-515BF977CAAB}"/>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7DEC7D58-BB67-2E6E-01A7-CC18B3F19FB4}"/>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83958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1C9CB-1E1E-9ABD-94C5-16AE530E3AB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43E0A3C7-997D-9574-1AD0-9EBBBAA77950}"/>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4" name="Marcador de pie de página 3">
            <a:extLst>
              <a:ext uri="{FF2B5EF4-FFF2-40B4-BE49-F238E27FC236}">
                <a16:creationId xmlns:a16="http://schemas.microsoft.com/office/drawing/2014/main" id="{309FC1EE-1A85-3482-BBC2-7C0BD34B46E9}"/>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BB0D3903-3280-32A6-9684-8E54822280D2}"/>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98466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CFB77-74E4-0AA2-531E-3F4205DB6091}"/>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3" name="Marcador de pie de página 2">
            <a:extLst>
              <a:ext uri="{FF2B5EF4-FFF2-40B4-BE49-F238E27FC236}">
                <a16:creationId xmlns:a16="http://schemas.microsoft.com/office/drawing/2014/main" id="{4AC875E8-6C08-46BC-7D6E-4D73D09CE854}"/>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E5FB0C3C-B8F3-B76B-9AD8-485CC9CDA871}"/>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183763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9D7D4-086C-CC70-ECD6-1AC47CF6974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6EC198A-5256-A34F-5CF7-03EB38655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2A4E8694-E7DC-7C11-42B4-DB6333B36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AC57CE-AF2B-0F46-EE5C-BBF6F335F293}"/>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6" name="Marcador de pie de página 5">
            <a:extLst>
              <a:ext uri="{FF2B5EF4-FFF2-40B4-BE49-F238E27FC236}">
                <a16:creationId xmlns:a16="http://schemas.microsoft.com/office/drawing/2014/main" id="{55B61D51-BA9D-2103-9DF8-ADF81DAC1BC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053E4A0-DCBF-3A44-30C9-136087DFE1DD}"/>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283252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C4092C-139D-B90E-A5D0-0417DF6EDA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575F70EC-37EE-540C-7614-6C3AF8D4D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DC35A3CA-66C9-0894-6283-96AE7A8C8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F57B9F-C8B5-AC23-2449-998BB3A6AFC0}"/>
              </a:ext>
            </a:extLst>
          </p:cNvPr>
          <p:cNvSpPr>
            <a:spLocks noGrp="1"/>
          </p:cNvSpPr>
          <p:nvPr>
            <p:ph type="dt" sz="half" idx="10"/>
          </p:nvPr>
        </p:nvSpPr>
        <p:spPr/>
        <p:txBody>
          <a:bodyPr/>
          <a:lstStyle/>
          <a:p>
            <a:fld id="{A4CB1F19-8572-4209-B7FF-65D5E42A2EB7}" type="datetimeFigureOut">
              <a:rPr lang="es-EC" smtClean="0"/>
              <a:t>19/5/2025</a:t>
            </a:fld>
            <a:endParaRPr lang="es-EC"/>
          </a:p>
        </p:txBody>
      </p:sp>
      <p:sp>
        <p:nvSpPr>
          <p:cNvPr id="6" name="Marcador de pie de página 5">
            <a:extLst>
              <a:ext uri="{FF2B5EF4-FFF2-40B4-BE49-F238E27FC236}">
                <a16:creationId xmlns:a16="http://schemas.microsoft.com/office/drawing/2014/main" id="{492EEDC3-C2D9-128E-F100-DD8BDE9612D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3D48B0A-E68C-CE49-DF59-B08511B9619E}"/>
              </a:ext>
            </a:extLst>
          </p:cNvPr>
          <p:cNvSpPr>
            <a:spLocks noGrp="1"/>
          </p:cNvSpPr>
          <p:nvPr>
            <p:ph type="sldNum" sz="quarter" idx="12"/>
          </p:nvPr>
        </p:nvSpPr>
        <p:spPr/>
        <p:txBody>
          <a:bodyPr/>
          <a:lstStyle/>
          <a:p>
            <a:fld id="{161E0261-0B0B-4C90-B4E2-51ECFF4C79AD}" type="slidenum">
              <a:rPr lang="es-EC" smtClean="0"/>
              <a:t>‹Nº›</a:t>
            </a:fld>
            <a:endParaRPr lang="es-EC"/>
          </a:p>
        </p:txBody>
      </p:sp>
    </p:spTree>
    <p:extLst>
      <p:ext uri="{BB962C8B-B14F-4D97-AF65-F5344CB8AC3E}">
        <p14:creationId xmlns:p14="http://schemas.microsoft.com/office/powerpoint/2010/main" val="332794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28D5C8-B58B-4488-EECC-1170EEC31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0BC5E3B-672C-025F-62B1-4D1786D5EF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F84D485-F3B2-2A6B-2739-C8A344348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B1F19-8572-4209-B7FF-65D5E42A2EB7}" type="datetimeFigureOut">
              <a:rPr lang="es-EC" smtClean="0"/>
              <a:t>19/5/2025</a:t>
            </a:fld>
            <a:endParaRPr lang="es-EC"/>
          </a:p>
        </p:txBody>
      </p:sp>
      <p:sp>
        <p:nvSpPr>
          <p:cNvPr id="5" name="Marcador de pie de página 4">
            <a:extLst>
              <a:ext uri="{FF2B5EF4-FFF2-40B4-BE49-F238E27FC236}">
                <a16:creationId xmlns:a16="http://schemas.microsoft.com/office/drawing/2014/main" id="{0DCF58B5-D568-45DB-1055-1C824F1ED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BDE959E8-1B32-0863-E2F2-AD720C9C0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E0261-0B0B-4C90-B4E2-51ECFF4C79AD}" type="slidenum">
              <a:rPr lang="es-EC" smtClean="0"/>
              <a:t>‹Nº›</a:t>
            </a:fld>
            <a:endParaRPr lang="es-EC"/>
          </a:p>
        </p:txBody>
      </p:sp>
    </p:spTree>
    <p:extLst>
      <p:ext uri="{BB962C8B-B14F-4D97-AF65-F5344CB8AC3E}">
        <p14:creationId xmlns:p14="http://schemas.microsoft.com/office/powerpoint/2010/main" val="683395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5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B9961C-78CD-6049-E046-55373B27DE66}"/>
              </a:ext>
            </a:extLst>
          </p:cNvPr>
          <p:cNvSpPr>
            <a:spLocks noGrp="1"/>
          </p:cNvSpPr>
          <p:nvPr>
            <p:ph type="title"/>
          </p:nvPr>
        </p:nvSpPr>
        <p:spPr>
          <a:xfrm>
            <a:off x="640080" y="2053883"/>
            <a:ext cx="2752354" cy="272975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kern="1200" dirty="0">
                <a:solidFill>
                  <a:srgbClr val="FFFFFF"/>
                </a:solidFill>
                <a:latin typeface="+mj-lt"/>
                <a:ea typeface="+mj-ea"/>
                <a:cs typeface="+mj-cs"/>
              </a:rPr>
              <a:t>ACULTURATION VS ENCULURATION</a:t>
            </a:r>
          </a:p>
        </p:txBody>
      </p:sp>
      <p:pic>
        <p:nvPicPr>
          <p:cNvPr id="5" name="Marcador de contenido 4">
            <a:extLst>
              <a:ext uri="{FF2B5EF4-FFF2-40B4-BE49-F238E27FC236}">
                <a16:creationId xmlns:a16="http://schemas.microsoft.com/office/drawing/2014/main" id="{A16889BD-845D-C48D-4209-36011348E210}"/>
              </a:ext>
            </a:extLst>
          </p:cNvPr>
          <p:cNvPicPr>
            <a:picLocks noGrp="1" noChangeAspect="1"/>
          </p:cNvPicPr>
          <p:nvPr>
            <p:ph idx="1"/>
          </p:nvPr>
        </p:nvPicPr>
        <p:blipFill>
          <a:blip r:embed="rId2"/>
          <a:stretch>
            <a:fillRect/>
          </a:stretch>
        </p:blipFill>
        <p:spPr>
          <a:xfrm>
            <a:off x="4038600" y="1405625"/>
            <a:ext cx="7188199" cy="4043361"/>
          </a:xfrm>
          <a:prstGeom prst="rect">
            <a:avLst/>
          </a:prstGeom>
        </p:spPr>
      </p:pic>
    </p:spTree>
    <p:extLst>
      <p:ext uri="{BB962C8B-B14F-4D97-AF65-F5344CB8AC3E}">
        <p14:creationId xmlns:p14="http://schemas.microsoft.com/office/powerpoint/2010/main" val="686688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A6D1D29C-34B5-4807-F39A-A4EFFEE367AE}"/>
              </a:ext>
            </a:extLst>
          </p:cNvPr>
          <p:cNvSpPr>
            <a:spLocks noGrp="1"/>
          </p:cNvSpPr>
          <p:nvPr>
            <p:ph type="title"/>
          </p:nvPr>
        </p:nvSpPr>
        <p:spPr>
          <a:xfrm>
            <a:off x="833002" y="448253"/>
            <a:ext cx="10520702" cy="1325563"/>
          </a:xfrm>
        </p:spPr>
        <p:txBody>
          <a:bodyPr>
            <a:normAutofit/>
          </a:bodyPr>
          <a:lstStyle/>
          <a:p>
            <a:r>
              <a:rPr lang="es-ES" dirty="0"/>
              <a:t>CLASS WORK</a:t>
            </a:r>
            <a:endParaRPr lang="es-EC" dirty="0"/>
          </a:p>
        </p:txBody>
      </p:sp>
      <p:sp>
        <p:nvSpPr>
          <p:cNvPr id="3" name="Marcador de contenido 2">
            <a:extLst>
              <a:ext uri="{FF2B5EF4-FFF2-40B4-BE49-F238E27FC236}">
                <a16:creationId xmlns:a16="http://schemas.microsoft.com/office/drawing/2014/main" id="{0F5B4413-EDD2-920C-F07C-9CDAFEE1BF44}"/>
              </a:ext>
            </a:extLst>
          </p:cNvPr>
          <p:cNvSpPr>
            <a:spLocks noGrp="1"/>
          </p:cNvSpPr>
          <p:nvPr>
            <p:ph idx="1"/>
          </p:nvPr>
        </p:nvSpPr>
        <p:spPr>
          <a:xfrm>
            <a:off x="838200" y="2191807"/>
            <a:ext cx="4936067" cy="3985155"/>
          </a:xfrm>
        </p:spPr>
        <p:txBody>
          <a:bodyPr>
            <a:normAutofit/>
          </a:bodyPr>
          <a:lstStyle/>
          <a:p>
            <a:r>
              <a:rPr lang="es-ES" sz="2000" dirty="0" err="1"/>
              <a:t>Students</a:t>
            </a:r>
            <a:r>
              <a:rPr lang="es-ES" sz="2000" dirty="0"/>
              <a:t> </a:t>
            </a:r>
            <a:r>
              <a:rPr lang="es-ES" sz="2000" dirty="0" err="1"/>
              <a:t>identify</a:t>
            </a:r>
            <a:r>
              <a:rPr lang="es-ES" sz="2000" dirty="0"/>
              <a:t> </a:t>
            </a:r>
            <a:r>
              <a:rPr lang="es-ES" sz="2000" dirty="0" err="1"/>
              <a:t>the</a:t>
            </a:r>
            <a:r>
              <a:rPr lang="es-ES" sz="2000" dirty="0"/>
              <a:t> </a:t>
            </a:r>
            <a:r>
              <a:rPr lang="es-ES" sz="2000" dirty="0" err="1"/>
              <a:t>most</a:t>
            </a:r>
            <a:r>
              <a:rPr lang="es-ES" sz="2000" dirty="0"/>
              <a:t> </a:t>
            </a:r>
            <a:r>
              <a:rPr lang="es-ES" sz="2000" dirty="0" err="1"/>
              <a:t>relevant</a:t>
            </a:r>
            <a:r>
              <a:rPr lang="es-ES" sz="2000" dirty="0"/>
              <a:t> </a:t>
            </a:r>
            <a:r>
              <a:rPr lang="es-ES" sz="2000" dirty="0" err="1"/>
              <a:t>aspects</a:t>
            </a:r>
            <a:r>
              <a:rPr lang="es-ES" sz="2000" dirty="0"/>
              <a:t> </a:t>
            </a:r>
            <a:r>
              <a:rPr lang="es-ES" sz="2000" dirty="0" err="1"/>
              <a:t>about</a:t>
            </a:r>
            <a:r>
              <a:rPr lang="es-ES" sz="2000" dirty="0"/>
              <a:t> </a:t>
            </a:r>
            <a:r>
              <a:rPr lang="es-ES" sz="2000" dirty="0" err="1"/>
              <a:t>other</a:t>
            </a:r>
            <a:r>
              <a:rPr lang="es-ES" sz="2000" dirty="0"/>
              <a:t> </a:t>
            </a:r>
            <a:r>
              <a:rPr lang="es-ES" sz="2000" dirty="0" err="1"/>
              <a:t>countrie´s</a:t>
            </a:r>
            <a:r>
              <a:rPr lang="es-ES" sz="2000" dirty="0"/>
              <a:t> culture and </a:t>
            </a:r>
            <a:r>
              <a:rPr lang="es-ES" sz="2000" dirty="0" err="1"/>
              <a:t>which</a:t>
            </a:r>
            <a:r>
              <a:rPr lang="es-ES" sz="2000" dirty="0"/>
              <a:t> </a:t>
            </a:r>
            <a:r>
              <a:rPr lang="es-ES" sz="2000" dirty="0" err="1"/>
              <a:t>ones</a:t>
            </a:r>
            <a:r>
              <a:rPr lang="es-ES" sz="2000" dirty="0"/>
              <a:t> </a:t>
            </a:r>
            <a:r>
              <a:rPr lang="es-ES" sz="2000" dirty="0" err="1"/>
              <a:t>they</a:t>
            </a:r>
            <a:r>
              <a:rPr lang="es-ES" sz="2000" dirty="0"/>
              <a:t> </a:t>
            </a:r>
            <a:r>
              <a:rPr lang="es-ES" sz="2000" dirty="0" err="1"/>
              <a:t>will</a:t>
            </a:r>
            <a:r>
              <a:rPr lang="es-ES" sz="2000" dirty="0"/>
              <a:t> be </a:t>
            </a:r>
            <a:r>
              <a:rPr lang="es-ES" sz="2000" dirty="0" err="1"/>
              <a:t>learn</a:t>
            </a:r>
            <a:r>
              <a:rPr lang="es-ES" sz="2000" dirty="0"/>
              <a:t> </a:t>
            </a:r>
            <a:r>
              <a:rPr lang="es-ES" sz="2000" dirty="0" err="1"/>
              <a:t>of</a:t>
            </a:r>
            <a:r>
              <a:rPr lang="es-ES" sz="2000" dirty="0"/>
              <a:t> </a:t>
            </a:r>
            <a:r>
              <a:rPr lang="es-ES" sz="2000" dirty="0" err="1"/>
              <a:t>them</a:t>
            </a:r>
            <a:r>
              <a:rPr lang="es-ES" sz="2000" dirty="0"/>
              <a:t>.</a:t>
            </a:r>
          </a:p>
          <a:p>
            <a:r>
              <a:rPr lang="en-US" sz="2000"/>
              <a:t>Create the graphic organizer considering the cultural aspects they want to learn of those countries.</a:t>
            </a:r>
          </a:p>
          <a:p>
            <a:r>
              <a:rPr lang="en-US" sz="2000" dirty="0"/>
              <a:t>Students present their work to the class.</a:t>
            </a:r>
          </a:p>
          <a:p>
            <a:endParaRPr lang="es-EC" sz="2000" dirty="0"/>
          </a:p>
        </p:txBody>
      </p:sp>
      <p:pic>
        <p:nvPicPr>
          <p:cNvPr id="4" name="Imagen 3">
            <a:extLst>
              <a:ext uri="{FF2B5EF4-FFF2-40B4-BE49-F238E27FC236}">
                <a16:creationId xmlns:a16="http://schemas.microsoft.com/office/drawing/2014/main" id="{D68C8049-F9FD-1B8E-FDBD-E6A138C08D88}"/>
              </a:ext>
            </a:extLst>
          </p:cNvPr>
          <p:cNvPicPr>
            <a:picLocks noChangeAspect="1"/>
          </p:cNvPicPr>
          <p:nvPr/>
        </p:nvPicPr>
        <p:blipFill>
          <a:blip r:embed="rId2"/>
          <a:stretch>
            <a:fillRect/>
          </a:stretch>
        </p:blipFill>
        <p:spPr>
          <a:xfrm>
            <a:off x="6417734" y="1119773"/>
            <a:ext cx="4935970" cy="3985155"/>
          </a:xfrm>
          <a:prstGeom prst="rect">
            <a:avLst/>
          </a:prstGeom>
        </p:spPr>
      </p:pic>
    </p:spTree>
    <p:extLst>
      <p:ext uri="{BB962C8B-B14F-4D97-AF65-F5344CB8AC3E}">
        <p14:creationId xmlns:p14="http://schemas.microsoft.com/office/powerpoint/2010/main" val="5311364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1D875377-B114-8D23-BF91-6F33B3BA47E4}"/>
              </a:ext>
            </a:extLst>
          </p:cNvPr>
          <p:cNvPicPr>
            <a:picLocks noGrp="1" noChangeAspect="1"/>
          </p:cNvPicPr>
          <p:nvPr>
            <p:ph idx="1"/>
          </p:nvPr>
        </p:nvPicPr>
        <p:blipFill rotWithShape="1">
          <a:blip r:embed="rId2"/>
          <a:srcRect t="4334" r="-1" b="-1"/>
          <a:stretch/>
        </p:blipFill>
        <p:spPr>
          <a:xfrm>
            <a:off x="254356" y="321733"/>
            <a:ext cx="11548534" cy="6214534"/>
          </a:xfrm>
          <a:prstGeom prst="rect">
            <a:avLst/>
          </a:prstGeom>
        </p:spPr>
      </p:pic>
    </p:spTree>
    <p:extLst>
      <p:ext uri="{BB962C8B-B14F-4D97-AF65-F5344CB8AC3E}">
        <p14:creationId xmlns:p14="http://schemas.microsoft.com/office/powerpoint/2010/main" val="22614125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8CF5D40-5D5B-86BC-3F68-B7220C1AA30F}"/>
              </a:ext>
            </a:extLst>
          </p:cNvPr>
          <p:cNvPicPr>
            <a:picLocks noGrp="1" noChangeAspect="1"/>
          </p:cNvPicPr>
          <p:nvPr>
            <p:ph idx="1"/>
          </p:nvPr>
        </p:nvPicPr>
        <p:blipFill rotWithShape="1">
          <a:blip r:embed="rId2"/>
          <a:srcRect r="-1" b="4333"/>
          <a:stretch/>
        </p:blipFill>
        <p:spPr>
          <a:xfrm>
            <a:off x="321733" y="321733"/>
            <a:ext cx="11548534" cy="6214534"/>
          </a:xfrm>
          <a:prstGeom prst="rect">
            <a:avLst/>
          </a:prstGeom>
        </p:spPr>
      </p:pic>
    </p:spTree>
    <p:extLst>
      <p:ext uri="{BB962C8B-B14F-4D97-AF65-F5344CB8AC3E}">
        <p14:creationId xmlns:p14="http://schemas.microsoft.com/office/powerpoint/2010/main" val="163220868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852D319-2458-E863-F0ED-2E92CC416ECC}"/>
              </a:ext>
            </a:extLst>
          </p:cNvPr>
          <p:cNvPicPr>
            <a:picLocks noGrp="1" noChangeAspect="1"/>
          </p:cNvPicPr>
          <p:nvPr>
            <p:ph idx="1"/>
          </p:nvPr>
        </p:nvPicPr>
        <p:blipFill rotWithShape="1">
          <a:blip r:embed="rId2"/>
          <a:srcRect t="658" r="1" b="8522"/>
          <a:stretch/>
        </p:blipFill>
        <p:spPr>
          <a:xfrm>
            <a:off x="643467" y="643467"/>
            <a:ext cx="10905066" cy="5571066"/>
          </a:xfrm>
          <a:prstGeom prst="rect">
            <a:avLst/>
          </a:prstGeom>
        </p:spPr>
      </p:pic>
    </p:spTree>
    <p:extLst>
      <p:ext uri="{BB962C8B-B14F-4D97-AF65-F5344CB8AC3E}">
        <p14:creationId xmlns:p14="http://schemas.microsoft.com/office/powerpoint/2010/main" val="18970226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0D829A7D-E011-CA3B-95F5-FF649CC4E31E}"/>
              </a:ext>
            </a:extLst>
          </p:cNvPr>
          <p:cNvPicPr>
            <a:picLocks noGrp="1" noChangeAspect="1"/>
          </p:cNvPicPr>
          <p:nvPr>
            <p:ph idx="1"/>
          </p:nvPr>
        </p:nvPicPr>
        <p:blipFill rotWithShape="1">
          <a:blip r:embed="rId2"/>
          <a:srcRect t="4334" r="-1" b="-1"/>
          <a:stretch/>
        </p:blipFill>
        <p:spPr>
          <a:xfrm>
            <a:off x="321733" y="321733"/>
            <a:ext cx="11548534" cy="6214534"/>
          </a:xfrm>
          <a:prstGeom prst="rect">
            <a:avLst/>
          </a:prstGeom>
        </p:spPr>
      </p:pic>
    </p:spTree>
    <p:extLst>
      <p:ext uri="{BB962C8B-B14F-4D97-AF65-F5344CB8AC3E}">
        <p14:creationId xmlns:p14="http://schemas.microsoft.com/office/powerpoint/2010/main" val="317479222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E847F82-CCE3-588A-CF89-23C084EA7546}"/>
              </a:ext>
            </a:extLst>
          </p:cNvPr>
          <p:cNvSpPr>
            <a:spLocks noGrp="1"/>
          </p:cNvSpPr>
          <p:nvPr>
            <p:ph type="title"/>
          </p:nvPr>
        </p:nvSpPr>
        <p:spPr>
          <a:xfrm>
            <a:off x="804672" y="640263"/>
            <a:ext cx="5157216" cy="1344975"/>
          </a:xfrm>
        </p:spPr>
        <p:txBody>
          <a:bodyPr>
            <a:normAutofit/>
          </a:bodyPr>
          <a:lstStyle/>
          <a:p>
            <a:r>
              <a:rPr lang="es-ES" sz="4000"/>
              <a:t>The sources of cultural knowledge</a:t>
            </a:r>
            <a:endParaRPr lang="es-EC" sz="4000"/>
          </a:p>
        </p:txBody>
      </p:sp>
      <p:sp>
        <p:nvSpPr>
          <p:cNvPr id="3" name="Marcador de contenido 2">
            <a:extLst>
              <a:ext uri="{FF2B5EF4-FFF2-40B4-BE49-F238E27FC236}">
                <a16:creationId xmlns:a16="http://schemas.microsoft.com/office/drawing/2014/main" id="{2010BEE8-441E-CBDB-BCA0-CCF96BBAF6BE}"/>
              </a:ext>
            </a:extLst>
          </p:cNvPr>
          <p:cNvSpPr>
            <a:spLocks noGrp="1"/>
          </p:cNvSpPr>
          <p:nvPr>
            <p:ph idx="1"/>
          </p:nvPr>
        </p:nvSpPr>
        <p:spPr>
          <a:xfrm>
            <a:off x="804672" y="2121763"/>
            <a:ext cx="5157216" cy="3773010"/>
          </a:xfrm>
        </p:spPr>
        <p:txBody>
          <a:bodyPr>
            <a:normAutofit/>
          </a:bodyPr>
          <a:lstStyle/>
          <a:p>
            <a:pPr algn="just"/>
            <a:r>
              <a:rPr lang="en-US" sz="2000" dirty="0"/>
              <a:t>RACE: is a classification of people according to their physical appearances, geographic ancestry, and heritable characteristics.</a:t>
            </a:r>
          </a:p>
          <a:p>
            <a:pPr algn="just"/>
            <a:endParaRPr lang="en-US" sz="2000" dirty="0"/>
          </a:p>
          <a:p>
            <a:pPr algn="just"/>
            <a:r>
              <a:rPr lang="en-US" sz="2000" dirty="0"/>
              <a:t>ETHNICITY: which relates to culturally contingent features, characterizes all human groups. It refers to a sense of identity and membership in a group that shares common language, cultural traits (values, beliefs, religion, food habits, customs, etc.), and a sense of a common history.</a:t>
            </a:r>
          </a:p>
          <a:p>
            <a:endParaRPr lang="es-EC" sz="2000" dirty="0"/>
          </a:p>
        </p:txBody>
      </p:sp>
      <p:pic>
        <p:nvPicPr>
          <p:cNvPr id="4" name="Imagen 3" descr="Un grupo de jóvenes posando para una foto&#10;&#10;Descripción generada automáticamente">
            <a:extLst>
              <a:ext uri="{FF2B5EF4-FFF2-40B4-BE49-F238E27FC236}">
                <a16:creationId xmlns:a16="http://schemas.microsoft.com/office/drawing/2014/main" id="{A406B2EC-07C4-B7ED-13DF-3D1E3C0CFC4B}"/>
              </a:ext>
            </a:extLst>
          </p:cNvPr>
          <p:cNvPicPr>
            <a:picLocks noChangeAspect="1"/>
          </p:cNvPicPr>
          <p:nvPr/>
        </p:nvPicPr>
        <p:blipFill>
          <a:blip r:embed="rId2"/>
          <a:stretch>
            <a:fillRect/>
          </a:stretch>
        </p:blipFill>
        <p:spPr>
          <a:xfrm>
            <a:off x="6969642" y="1650827"/>
            <a:ext cx="4736963" cy="3400896"/>
          </a:xfrm>
          <a:prstGeom prst="rect">
            <a:avLst/>
          </a:prstGeom>
        </p:spPr>
      </p:pic>
    </p:spTree>
    <p:extLst>
      <p:ext uri="{BB962C8B-B14F-4D97-AF65-F5344CB8AC3E}">
        <p14:creationId xmlns:p14="http://schemas.microsoft.com/office/powerpoint/2010/main" val="36368076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417D6D81-2003-4C3B-E908-8FF5648285DE}"/>
              </a:ext>
            </a:extLst>
          </p:cNvPr>
          <p:cNvSpPr>
            <a:spLocks noGrp="1"/>
          </p:cNvSpPr>
          <p:nvPr>
            <p:ph type="title"/>
          </p:nvPr>
        </p:nvSpPr>
        <p:spPr>
          <a:xfrm>
            <a:off x="833002" y="448253"/>
            <a:ext cx="10520702" cy="1325563"/>
          </a:xfrm>
        </p:spPr>
        <p:txBody>
          <a:bodyPr>
            <a:normAutofit/>
          </a:bodyPr>
          <a:lstStyle/>
          <a:p>
            <a:endParaRPr lang="es-EC"/>
          </a:p>
        </p:txBody>
      </p:sp>
      <p:sp>
        <p:nvSpPr>
          <p:cNvPr id="3" name="Marcador de contenido 2">
            <a:extLst>
              <a:ext uri="{FF2B5EF4-FFF2-40B4-BE49-F238E27FC236}">
                <a16:creationId xmlns:a16="http://schemas.microsoft.com/office/drawing/2014/main" id="{7D981ED0-152C-481C-A37B-AB96491ACAB6}"/>
              </a:ext>
            </a:extLst>
          </p:cNvPr>
          <p:cNvSpPr>
            <a:spLocks noGrp="1"/>
          </p:cNvSpPr>
          <p:nvPr>
            <p:ph idx="1"/>
          </p:nvPr>
        </p:nvSpPr>
        <p:spPr>
          <a:xfrm>
            <a:off x="838200" y="1891557"/>
            <a:ext cx="4936067" cy="3985155"/>
          </a:xfrm>
        </p:spPr>
        <p:txBody>
          <a:bodyPr>
            <a:normAutofit/>
          </a:bodyPr>
          <a:lstStyle/>
          <a:p>
            <a:pPr algn="just"/>
            <a:r>
              <a:rPr lang="en-US" sz="1900" dirty="0"/>
              <a:t>GENDER: Describes how women and men feel that they and their colleagues have been influenced by these cultures, and how they reinforce persistent stereotypes about “women and work”. Gender cultures affect both men and women′s decisions and behavior at work.</a:t>
            </a:r>
          </a:p>
          <a:p>
            <a:pPr algn="just"/>
            <a:r>
              <a:rPr lang="en-US" sz="1900" dirty="0"/>
              <a:t>AGE: According to social representations theory the views of aging held within a given culture are a form of shared cultural representation. They constitute systems of ideas, values, and customs related to aging that are treated by members of the society as if they were established reality.</a:t>
            </a:r>
            <a:endParaRPr lang="es-EC" sz="1900" dirty="0"/>
          </a:p>
        </p:txBody>
      </p:sp>
      <p:pic>
        <p:nvPicPr>
          <p:cNvPr id="4" name="Imagen 3" descr="Dibujo animado de un personaje de caricatura&#10;&#10;Descripción generada automáticamente con confianza media">
            <a:extLst>
              <a:ext uri="{FF2B5EF4-FFF2-40B4-BE49-F238E27FC236}">
                <a16:creationId xmlns:a16="http://schemas.microsoft.com/office/drawing/2014/main" id="{D4767679-D00B-1792-770C-0831FCC95562}"/>
              </a:ext>
            </a:extLst>
          </p:cNvPr>
          <p:cNvPicPr>
            <a:picLocks noChangeAspect="1"/>
          </p:cNvPicPr>
          <p:nvPr/>
        </p:nvPicPr>
        <p:blipFill>
          <a:blip r:embed="rId2"/>
          <a:stretch>
            <a:fillRect/>
          </a:stretch>
        </p:blipFill>
        <p:spPr>
          <a:xfrm>
            <a:off x="6417734" y="2857843"/>
            <a:ext cx="4935970" cy="2653083"/>
          </a:xfrm>
          <a:prstGeom prst="rect">
            <a:avLst/>
          </a:prstGeom>
        </p:spPr>
      </p:pic>
    </p:spTree>
    <p:extLst>
      <p:ext uri="{BB962C8B-B14F-4D97-AF65-F5344CB8AC3E}">
        <p14:creationId xmlns:p14="http://schemas.microsoft.com/office/powerpoint/2010/main" val="278021485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67AC7DA3-397B-1C14-6420-1B0DBF32AF5F}"/>
              </a:ext>
            </a:extLst>
          </p:cNvPr>
          <p:cNvSpPr>
            <a:spLocks noGrp="1"/>
          </p:cNvSpPr>
          <p:nvPr>
            <p:ph type="title"/>
          </p:nvPr>
        </p:nvSpPr>
        <p:spPr>
          <a:xfrm>
            <a:off x="804672" y="640263"/>
            <a:ext cx="5157216" cy="1344975"/>
          </a:xfrm>
        </p:spPr>
        <p:txBody>
          <a:bodyPr>
            <a:normAutofit/>
          </a:bodyPr>
          <a:lstStyle/>
          <a:p>
            <a:endParaRPr lang="es-EC" sz="4000"/>
          </a:p>
        </p:txBody>
      </p:sp>
      <p:sp>
        <p:nvSpPr>
          <p:cNvPr id="3" name="Marcador de contenido 2">
            <a:extLst>
              <a:ext uri="{FF2B5EF4-FFF2-40B4-BE49-F238E27FC236}">
                <a16:creationId xmlns:a16="http://schemas.microsoft.com/office/drawing/2014/main" id="{81BBA38A-0C0D-1057-B070-D0C50CDA0F72}"/>
              </a:ext>
            </a:extLst>
          </p:cNvPr>
          <p:cNvSpPr>
            <a:spLocks noGrp="1"/>
          </p:cNvSpPr>
          <p:nvPr>
            <p:ph idx="1"/>
          </p:nvPr>
        </p:nvSpPr>
        <p:spPr>
          <a:xfrm>
            <a:off x="804672" y="2121763"/>
            <a:ext cx="5157216" cy="3773010"/>
          </a:xfrm>
        </p:spPr>
        <p:txBody>
          <a:bodyPr>
            <a:normAutofit/>
          </a:bodyPr>
          <a:lstStyle/>
          <a:p>
            <a:r>
              <a:rPr lang="en-US" sz="1700"/>
              <a:t>RELIGION: The relationship between culture and religion is revealed in the motivation and manifestation of cultural expression. If culture expresses how humans experience and understand the world; religion is a fundamental way in which humans experience and understand the world.</a:t>
            </a:r>
          </a:p>
          <a:p>
            <a:r>
              <a:rPr lang="en-US" sz="1700"/>
              <a:t>SOCIAL CLASS: social class, also called class, a group of people within a society who possess the same socioeconomic status. Besides being important in social theory, the concept of class as a collection of individuals sharing similar economic circumstances has been widely used in censuses and in studies of social mobility.</a:t>
            </a:r>
            <a:endParaRPr lang="es-EC" sz="1700"/>
          </a:p>
        </p:txBody>
      </p:sp>
      <p:pic>
        <p:nvPicPr>
          <p:cNvPr id="4" name="Imagen 3">
            <a:extLst>
              <a:ext uri="{FF2B5EF4-FFF2-40B4-BE49-F238E27FC236}">
                <a16:creationId xmlns:a16="http://schemas.microsoft.com/office/drawing/2014/main" id="{A32676B7-9201-5084-29FD-ABB8F72AE746}"/>
              </a:ext>
            </a:extLst>
          </p:cNvPr>
          <p:cNvPicPr>
            <a:picLocks noChangeAspect="1"/>
          </p:cNvPicPr>
          <p:nvPr/>
        </p:nvPicPr>
        <p:blipFill>
          <a:blip r:embed="rId2"/>
          <a:stretch>
            <a:fillRect/>
          </a:stretch>
        </p:blipFill>
        <p:spPr>
          <a:xfrm>
            <a:off x="6969642" y="982794"/>
            <a:ext cx="4736963" cy="4736963"/>
          </a:xfrm>
          <a:prstGeom prst="rect">
            <a:avLst/>
          </a:prstGeom>
        </p:spPr>
      </p:pic>
    </p:spTree>
    <p:extLst>
      <p:ext uri="{BB962C8B-B14F-4D97-AF65-F5344CB8AC3E}">
        <p14:creationId xmlns:p14="http://schemas.microsoft.com/office/powerpoint/2010/main" val="389460812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C14C188-881A-0387-B893-D131088AA913}"/>
              </a:ext>
            </a:extLst>
          </p:cNvPr>
          <p:cNvSpPr>
            <a:spLocks noGrp="1"/>
          </p:cNvSpPr>
          <p:nvPr>
            <p:ph type="title"/>
          </p:nvPr>
        </p:nvSpPr>
        <p:spPr>
          <a:xfrm>
            <a:off x="833002" y="448253"/>
            <a:ext cx="10520702" cy="1325563"/>
          </a:xfrm>
        </p:spPr>
        <p:txBody>
          <a:bodyPr>
            <a:normAutofit/>
          </a:bodyPr>
          <a:lstStyle/>
          <a:p>
            <a:endParaRPr lang="es-EC"/>
          </a:p>
        </p:txBody>
      </p:sp>
      <p:sp>
        <p:nvSpPr>
          <p:cNvPr id="3" name="Marcador de contenido 2">
            <a:extLst>
              <a:ext uri="{FF2B5EF4-FFF2-40B4-BE49-F238E27FC236}">
                <a16:creationId xmlns:a16="http://schemas.microsoft.com/office/drawing/2014/main" id="{8D0611D8-F3CC-4B2E-5ED1-9290CBEDD840}"/>
              </a:ext>
            </a:extLst>
          </p:cNvPr>
          <p:cNvSpPr>
            <a:spLocks noGrp="1"/>
          </p:cNvSpPr>
          <p:nvPr>
            <p:ph idx="1"/>
          </p:nvPr>
        </p:nvSpPr>
        <p:spPr>
          <a:xfrm>
            <a:off x="838200" y="2542053"/>
            <a:ext cx="4936067" cy="3985155"/>
          </a:xfrm>
        </p:spPr>
        <p:txBody>
          <a:bodyPr>
            <a:normAutofit/>
          </a:bodyPr>
          <a:lstStyle/>
          <a:p>
            <a:r>
              <a:rPr lang="es-ES" sz="2000" dirty="0"/>
              <a:t>HEALTH STATUS: </a:t>
            </a:r>
            <a:r>
              <a:rPr lang="en-US" sz="2000" dirty="0"/>
              <a:t>is an individual's relative level of wellness and illness, taking into account the presence of biological or physiological dysfunction, symptoms, and functional impairment. Health perceptions (or perceived health status) are subjective ratings by the affected individual of his or her health status.</a:t>
            </a:r>
            <a:endParaRPr lang="es-EC" sz="2000" dirty="0"/>
          </a:p>
        </p:txBody>
      </p:sp>
      <p:pic>
        <p:nvPicPr>
          <p:cNvPr id="4" name="Imagen 3">
            <a:extLst>
              <a:ext uri="{FF2B5EF4-FFF2-40B4-BE49-F238E27FC236}">
                <a16:creationId xmlns:a16="http://schemas.microsoft.com/office/drawing/2014/main" id="{A1841ED4-A515-6F05-2483-07991099990D}"/>
              </a:ext>
            </a:extLst>
          </p:cNvPr>
          <p:cNvPicPr>
            <a:picLocks noChangeAspect="1"/>
          </p:cNvPicPr>
          <p:nvPr/>
        </p:nvPicPr>
        <p:blipFill>
          <a:blip r:embed="rId2"/>
          <a:stretch>
            <a:fillRect/>
          </a:stretch>
        </p:blipFill>
        <p:spPr>
          <a:xfrm>
            <a:off x="6417734" y="1392703"/>
            <a:ext cx="4935970" cy="4434014"/>
          </a:xfrm>
          <a:prstGeom prst="rect">
            <a:avLst/>
          </a:prstGeom>
        </p:spPr>
      </p:pic>
    </p:spTree>
    <p:extLst>
      <p:ext uri="{BB962C8B-B14F-4D97-AF65-F5344CB8AC3E}">
        <p14:creationId xmlns:p14="http://schemas.microsoft.com/office/powerpoint/2010/main" val="239235872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383</Words>
  <Application>Microsoft Office PowerPoint</Application>
  <PresentationFormat>Panorámica</PresentationFormat>
  <Paragraphs>14</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ACULTURATION VS ENCULURATION</vt:lpstr>
      <vt:lpstr>Presentación de PowerPoint</vt:lpstr>
      <vt:lpstr>Presentación de PowerPoint</vt:lpstr>
      <vt:lpstr>Presentación de PowerPoint</vt:lpstr>
      <vt:lpstr>Presentación de PowerPoint</vt:lpstr>
      <vt:lpstr>The sources of cultural knowledge</vt:lpstr>
      <vt:lpstr>Presentación de PowerPoint</vt:lpstr>
      <vt:lpstr>Presentación de PowerPoint</vt:lpstr>
      <vt:lpstr>Presentación de PowerPoint</vt:lpstr>
      <vt:lpstr>CLASS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ACULTURATION VS ENCULURATION</dc:title>
  <dc:creator>Monica Noemi Cadena Figueroa</dc:creator>
  <cp:lastModifiedBy>Monica Noemi Cadena Figueroa</cp:lastModifiedBy>
  <cp:revision>4</cp:revision>
  <dcterms:created xsi:type="dcterms:W3CDTF">2022-05-12T03:47:10Z</dcterms:created>
  <dcterms:modified xsi:type="dcterms:W3CDTF">2025-05-19T23:05:52Z</dcterms:modified>
</cp:coreProperties>
</file>