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4" r:id="rId2"/>
    <p:sldId id="302" r:id="rId3"/>
    <p:sldId id="303" r:id="rId4"/>
    <p:sldId id="265" r:id="rId5"/>
    <p:sldId id="300" r:id="rId6"/>
    <p:sldId id="324" r:id="rId7"/>
    <p:sldId id="305" r:id="rId8"/>
    <p:sldId id="266" r:id="rId9"/>
    <p:sldId id="267" r:id="rId10"/>
    <p:sldId id="306" r:id="rId11"/>
    <p:sldId id="268" r:id="rId12"/>
    <p:sldId id="269" r:id="rId13"/>
    <p:sldId id="270" r:id="rId14"/>
    <p:sldId id="307" r:id="rId15"/>
    <p:sldId id="311" r:id="rId16"/>
    <p:sldId id="309" r:id="rId17"/>
    <p:sldId id="301" r:id="rId18"/>
    <p:sldId id="308" r:id="rId19"/>
    <p:sldId id="313" r:id="rId20"/>
    <p:sldId id="330" r:id="rId21"/>
    <p:sldId id="331" r:id="rId22"/>
    <p:sldId id="332" r:id="rId23"/>
    <p:sldId id="333" r:id="rId24"/>
    <p:sldId id="334" r:id="rId25"/>
    <p:sldId id="345" r:id="rId26"/>
    <p:sldId id="346" r:id="rId27"/>
    <p:sldId id="347" r:id="rId28"/>
    <p:sldId id="348" r:id="rId29"/>
    <p:sldId id="351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00"/>
    <a:srgbClr val="66FF33"/>
    <a:srgbClr val="CCECFF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81C4D-B6F6-420E-BB01-8EEABF55754A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2045-2FA6-407C-AAF8-AF82AD6F42F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2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9172D-6DBC-48D9-A7F4-3CD2C46F2343}" type="datetime1">
              <a:rPr lang="es-MX"/>
              <a:pPr>
                <a:defRPr/>
              </a:pPr>
              <a:t>26/05/2025</a:t>
            </a:fld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Dr. Patricio Inca Ruiz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1518-616B-4545-8ADD-A0B922E2FDC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7F61-DE35-4E83-91B4-0398E250B545}" type="datetimeFigureOut">
              <a:rPr lang="es-EC" smtClean="0"/>
              <a:pPr/>
              <a:t>26/5/2025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 baseline="0">
                <a:solidFill>
                  <a:srgbClr val="FFFF00"/>
                </a:solidFill>
              </a:defRPr>
            </a:lvl1pPr>
          </a:lstStyle>
          <a:p>
            <a:r>
              <a:rPr lang="es-MX" dirty="0"/>
              <a:t>Patricio Inca Ruiz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B4FC-312D-4EE8-A1A8-670C3E4767F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FF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FFFF00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FFFF00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FFFF00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FFFF00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FFFF00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INTERCULTURALIDAD</a:t>
            </a:r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2555776" y="6021288"/>
            <a:ext cx="6400800" cy="709602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MsC. Carola León I.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dirty="0"/>
              <a:t>Barroco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MX" sz="3600" dirty="0"/>
              <a:t>¿A qué etnia pertenecemos?</a:t>
            </a:r>
            <a:endParaRPr lang="es-EC" sz="3600" dirty="0"/>
          </a:p>
          <a:p>
            <a:r>
              <a:rPr lang="es-EC" sz="3600" dirty="0"/>
              <a:t>¿Qué significa?</a:t>
            </a:r>
          </a:p>
          <a:p>
            <a:r>
              <a:rPr lang="es-EC" sz="3600" dirty="0"/>
              <a:t>¿Cómo deberíamos llamarnos?</a:t>
            </a:r>
          </a:p>
          <a:p>
            <a:r>
              <a:rPr lang="es-EC" sz="3600" dirty="0"/>
              <a:t>¿Qué es la cultura barroca?</a:t>
            </a:r>
          </a:p>
          <a:p>
            <a:r>
              <a:rPr lang="es-EC" sz="3600" dirty="0"/>
              <a:t>Abomina los vacíos, todo está lleno</a:t>
            </a:r>
          </a:p>
          <a:p>
            <a:r>
              <a:rPr lang="es-EC" sz="3600" dirty="0"/>
              <a:t>No valora lo plano si no lo curvilíneo?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000108"/>
            <a:ext cx="3654425" cy="4873625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dirty="0"/>
              <a:t>Cultura barroca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115300" cy="5402262"/>
          </a:xfrm>
        </p:spPr>
        <p:txBody>
          <a:bodyPr>
            <a:normAutofit/>
          </a:bodyPr>
          <a:lstStyle/>
          <a:p>
            <a:r>
              <a:rPr lang="es-EC" sz="3000" dirty="0"/>
              <a:t>Ser colectivos es los importante: cultura gregaria</a:t>
            </a:r>
          </a:p>
          <a:p>
            <a:r>
              <a:rPr lang="es-EC" sz="3000" dirty="0"/>
              <a:t>Oscilación (indulgentes y exigentes)</a:t>
            </a:r>
          </a:p>
          <a:p>
            <a:r>
              <a:rPr lang="es-EC" sz="3000" dirty="0"/>
              <a:t>No desperdicio</a:t>
            </a:r>
          </a:p>
          <a:p>
            <a:r>
              <a:rPr lang="es-EC" sz="3000" dirty="0"/>
              <a:t>Llenura</a:t>
            </a:r>
          </a:p>
          <a:p>
            <a:r>
              <a:rPr lang="es-EC" sz="3000" dirty="0"/>
              <a:t>No compatibilidad: “cada cosa en su lugar y hay un lugar para cada cosa” Caso Cabrera, </a:t>
            </a:r>
            <a:r>
              <a:rPr lang="es-EC" sz="3000" dirty="0" err="1"/>
              <a:t>Taurazo</a:t>
            </a:r>
            <a:r>
              <a:rPr lang="es-EC" sz="3000" dirty="0"/>
              <a:t>, 30 S</a:t>
            </a:r>
          </a:p>
          <a:p>
            <a:endParaRPr lang="es-EC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75"/>
          </a:xfrm>
        </p:spPr>
        <p:txBody>
          <a:bodyPr/>
          <a:lstStyle/>
          <a:p>
            <a:pPr>
              <a:defRPr/>
            </a:pPr>
            <a:r>
              <a:rPr lang="es-EC" dirty="0"/>
              <a:t>Cultura barroca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es-EC" dirty="0"/>
              <a:t>Todo es un realismo mágico: se incendia el cuerpo de bomberos, El nacimiento, internet</a:t>
            </a:r>
          </a:p>
          <a:p>
            <a:endParaRPr lang="es-EC" dirty="0"/>
          </a:p>
          <a:p>
            <a:r>
              <a:rPr lang="es-EC" dirty="0"/>
              <a:t>Consciencia desdichada: Conciencia de la sospecha, cultura de la queja y de la pesadumbre</a:t>
            </a:r>
          </a:p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71472" y="1714488"/>
            <a:ext cx="3857620" cy="321471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4714876" y="1643050"/>
            <a:ext cx="3857620" cy="321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29256" y="2786058"/>
            <a:ext cx="228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Identidad del otro (alteridad)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57290" y="2643182"/>
            <a:ext cx="228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Mi identidad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Conceptos básicos</a:t>
            </a:r>
          </a:p>
        </p:txBody>
      </p:sp>
      <p:sp>
        <p:nvSpPr>
          <p:cNvPr id="11267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7F80DA-3A84-447E-AB0A-5ECD48898201}" type="datetime1">
              <a:rPr lang="es-ES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Interculturalidad</a:t>
            </a:r>
            <a:endParaRPr lang="es-EC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2714620"/>
            <a:ext cx="8115300" cy="1214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Es cualquier relación entre personas o grupos sociales de diversas culturas.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786058"/>
            <a:ext cx="2286016" cy="1143000"/>
          </a:xfrm>
        </p:spPr>
        <p:txBody>
          <a:bodyPr>
            <a:normAutofit/>
          </a:bodyPr>
          <a:lstStyle/>
          <a:p>
            <a:r>
              <a:rPr lang="es-MX" sz="3200" dirty="0"/>
              <a:t>Mi identidad</a:t>
            </a:r>
            <a:endParaRPr lang="es-EC" sz="3200" dirty="0"/>
          </a:p>
        </p:txBody>
      </p:sp>
      <p:sp>
        <p:nvSpPr>
          <p:cNvPr id="4" name="3 Elipse"/>
          <p:cNvSpPr/>
          <p:nvPr/>
        </p:nvSpPr>
        <p:spPr>
          <a:xfrm>
            <a:off x="571472" y="1714488"/>
            <a:ext cx="3857620" cy="321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4714876" y="1643050"/>
            <a:ext cx="3857620" cy="321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29256" y="2786058"/>
            <a:ext cx="228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Identidad del otro (alteridad)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Elementos para la intercultualidad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A682FF-1753-4F46-BD0C-6666AD1E147B}" type="datetime1">
              <a:rPr lang="es-ES"/>
              <a:pPr>
                <a:defRPr/>
              </a:pPr>
              <a:t>26/05/2025</a:t>
            </a:fld>
            <a:endParaRPr lang="es-ES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86FE0-4416-4FF8-8484-C1FDA3F5A84F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s-EC" sz="3200" b="1" dirty="0"/>
              <a:t>Los dos polos básicos de la interculturalidad</a:t>
            </a:r>
            <a:endParaRPr lang="es-ES" sz="3200" b="1" dirty="0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857224" y="1700213"/>
            <a:ext cx="5761037" cy="35147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2597177" y="1785926"/>
            <a:ext cx="5761037" cy="3443299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71802" y="3071810"/>
            <a:ext cx="3061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INTERCULTURALIDAD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4282" y="3143248"/>
            <a:ext cx="1677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IDENTIDAD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143768" y="3071810"/>
            <a:ext cx="1769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ALTERIDAD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Relaciones interculturales</a:t>
            </a:r>
            <a:endParaRPr lang="es-EC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2714620"/>
            <a:ext cx="8115300" cy="1214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C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28596" y="1600201"/>
            <a:ext cx="4038600" cy="318612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NEGATIVAS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Si llevan a la destrucción del que es culturalmente distinto o por lo menos a su disminución o asimilación como sucede en nuestras sociedades neocoloniales.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0" y="1600201"/>
            <a:ext cx="4038600" cy="318612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POSITIVAS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Si llevan a aceptar al que es culturalmente distinto y a enriquecerse mutuamente, aprendiendo unos de otros.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28596" y="5000636"/>
            <a:ext cx="8215370" cy="121444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La simple tolerancia del que es culturalmente distinto, sin un verdadero intercambio enriquecedor, no llega a ser todavía una interculturalidad positiva.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43B3F1-4441-42CD-9C52-63C036F57BCD}" type="datetime1">
              <a:rPr lang="es-ES"/>
              <a:pPr>
                <a:defRPr/>
              </a:pPr>
              <a:t>26/05/2025</a:t>
            </a:fld>
            <a:endParaRPr lang="es-MX"/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609600" y="17526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9525" algn="just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s-ES" sz="4000" dirty="0">
                <a:solidFill>
                  <a:srgbClr val="FFFF00"/>
                </a:solidFill>
                <a:latin typeface="Candara" pitchFamily="34" charset="0"/>
                <a:cs typeface="Arial" charset="0"/>
              </a:rPr>
              <a:t>Art. 1. El Ecuador es un Estado Constitucional de derechos y justicia social, soberado, independiente, unitario, </a:t>
            </a:r>
            <a:r>
              <a:rPr lang="es-ES" sz="4000" b="1" i="1" u="sng" dirty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intercultural</a:t>
            </a:r>
            <a:r>
              <a:rPr lang="es-ES" sz="4000" dirty="0">
                <a:solidFill>
                  <a:srgbClr val="FFFF00"/>
                </a:solidFill>
                <a:latin typeface="Candara" pitchFamily="34" charset="0"/>
                <a:cs typeface="Arial" charset="0"/>
              </a:rPr>
              <a:t>, plurinacional y laico.  Se organiza en forma…….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b="1" dirty="0">
                <a:cs typeface="Arial" pitchFamily="34" charset="0"/>
              </a:rPr>
              <a:t>CONSTITUCIÓN 2008</a:t>
            </a:r>
          </a:p>
        </p:txBody>
      </p:sp>
      <p:pic>
        <p:nvPicPr>
          <p:cNvPr id="6" name="5 Imagen"/>
          <p:cNvPicPr/>
          <p:nvPr/>
        </p:nvPicPr>
        <p:blipFill>
          <a:blip r:embed="rId2"/>
          <a:srcRect l="49219" b="44765"/>
          <a:stretch>
            <a:fillRect/>
          </a:stretch>
        </p:blipFill>
        <p:spPr bwMode="auto">
          <a:xfrm>
            <a:off x="3786182" y="1142984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propia identidad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Reconocerme y aceptarme como individuo, y me siento parte de un grupo, de un “nosotros”</a:t>
            </a:r>
          </a:p>
          <a:p>
            <a:pPr algn="just"/>
            <a:r>
              <a:rPr lang="es-MX" dirty="0"/>
              <a:t>Es necesario trabajar la </a:t>
            </a:r>
            <a:r>
              <a:rPr lang="es-MX" dirty="0" err="1"/>
              <a:t>autoidentificación</a:t>
            </a:r>
            <a:r>
              <a:rPr lang="es-MX" dirty="0"/>
              <a:t> con miembros de culturas subordinadas, para valorar lo propio aunque otros lo rechacen</a:t>
            </a:r>
            <a:endParaRPr lang="es-EC" dirty="0"/>
          </a:p>
        </p:txBody>
      </p:sp>
      <p:pic>
        <p:nvPicPr>
          <p:cNvPr id="5122" name="Picture 2" descr="http://3.bp.blogspot.com/_2guq-qvWgU4/S3duBTcwhuI/AAAAAAAAAPI/oaeTOfOwFsg/s200/Conociendome+a+mi+mism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786322"/>
            <a:ext cx="1905000" cy="18669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identidad del otro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757493"/>
          </a:xfrm>
        </p:spPr>
        <p:txBody>
          <a:bodyPr>
            <a:normAutofit/>
          </a:bodyPr>
          <a:lstStyle/>
          <a:p>
            <a:r>
              <a:rPr lang="es-MX" dirty="0"/>
              <a:t>Conociéndome a mí mismo doy el paso para conocer al otro</a:t>
            </a:r>
          </a:p>
          <a:p>
            <a:r>
              <a:rPr lang="es-MX" dirty="0"/>
              <a:t>“Mejor” o “peor”</a:t>
            </a:r>
          </a:p>
          <a:p>
            <a:r>
              <a:rPr lang="es-MX" dirty="0"/>
              <a:t>Tener apertura a distintos hábitos, costumbres, música, ritos, tradiciones, etc.</a:t>
            </a:r>
            <a:endParaRPr lang="es-EC" dirty="0"/>
          </a:p>
        </p:txBody>
      </p:sp>
      <p:pic>
        <p:nvPicPr>
          <p:cNvPr id="4" name="il_fi" descr="http://jimenezshaw.files.wordpress.com/2010/10/convivenc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07245"/>
            <a:ext cx="2881306" cy="209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dos se necesitan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Al fallar uno de los dos polos, no habrá interculturalidad positiva y podría degenerar en:</a:t>
            </a:r>
          </a:p>
          <a:p>
            <a:r>
              <a:rPr lang="es-MX" dirty="0"/>
              <a:t>Fundamentalismo (etnocidio Cultural)</a:t>
            </a:r>
          </a:p>
          <a:p>
            <a:r>
              <a:rPr lang="es-MX" dirty="0"/>
              <a:t>Alienación (pérdida de la identidad)</a:t>
            </a:r>
          </a:p>
          <a:p>
            <a:pPr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Complementariedad vs transculturación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Procesos largos, pacientes y dolorosos</a:t>
            </a:r>
          </a:p>
          <a:p>
            <a:endParaRPr lang="es-EC" dirty="0"/>
          </a:p>
        </p:txBody>
      </p:sp>
      <p:pic>
        <p:nvPicPr>
          <p:cNvPr id="4" name="il_fi" descr="http://www.disier.net/enblogeo/wp-content/uploads/2006/09/as-tres-religiones-culturas-alianza-de-civilizaciones-laicista-fundamentalism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t2.gstatic.com/images?q=tbn:ANd9GcThNW_yIr9FUrs-rMns-ZPGCyiBoih-znkZ1yhDb9VmO7xZZo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143380"/>
            <a:ext cx="2228850" cy="2047876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143625"/>
            <a:ext cx="714375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b="1" dirty="0">
                <a:solidFill>
                  <a:srgbClr val="FFFFFF"/>
                </a:solidFill>
                <a:latin typeface="+mn-lt"/>
              </a:rPr>
              <a:t>Patricio Inca Ruiz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Nivel estructural de la interculturalidad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r>
              <a:rPr lang="es-MX" dirty="0"/>
              <a:t>La interculturalidad se construye trabajando a nivel interpersonal, grupal y estructural</a:t>
            </a:r>
          </a:p>
          <a:p>
            <a:endParaRPr lang="es-MX" dirty="0"/>
          </a:p>
          <a:p>
            <a:endParaRPr lang="es-EC" dirty="0"/>
          </a:p>
        </p:txBody>
      </p:sp>
      <p:pic>
        <p:nvPicPr>
          <p:cNvPr id="71682" name="Picture 2" descr="http://t3.gstatic.com/images?q=tbn:ANd9GcRbxhyZhg-J8xAPkG27ruwvwt-RnJM9QTr38Cu_453wD_uOku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2009775" cy="2219326"/>
          </a:xfrm>
          <a:prstGeom prst="rect">
            <a:avLst/>
          </a:prstGeom>
          <a:noFill/>
        </p:spPr>
      </p:pic>
      <p:pic>
        <p:nvPicPr>
          <p:cNvPr id="71684" name="Picture 4" descr="http://t0.gstatic.com/images?q=tbn:ANd9GcQtxZuPzVm9-rhutPnwBybTXw_zwuq8KB0kx11DlgTNdwI5vx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6" y="3857628"/>
            <a:ext cx="1905000" cy="1428750"/>
          </a:xfrm>
          <a:prstGeom prst="rect">
            <a:avLst/>
          </a:prstGeom>
          <a:noFill/>
        </p:spPr>
      </p:pic>
      <p:pic>
        <p:nvPicPr>
          <p:cNvPr id="71686" name="Picture 6" descr="http://t0.gstatic.com/images?q=tbn:ANd9GcTN7DAwjfgVrYpFd9RtF_JDOz393NdgpZCjFXknhEeFHfxJe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57562"/>
            <a:ext cx="2019300" cy="22669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cruce con la estructura socioeconómica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diferencias socio – económica dificultan la interculturalidad</a:t>
            </a:r>
          </a:p>
          <a:p>
            <a:endParaRPr lang="es-MX" dirty="0"/>
          </a:p>
          <a:p>
            <a:pPr>
              <a:buNone/>
            </a:pPr>
            <a:r>
              <a:rPr lang="es-MX" dirty="0"/>
              <a:t>“Brindis cultural”</a:t>
            </a:r>
          </a:p>
          <a:p>
            <a:pPr>
              <a:buNone/>
            </a:pPr>
            <a:endParaRPr lang="es-MX" dirty="0"/>
          </a:p>
          <a:p>
            <a:r>
              <a:rPr lang="es-MX" dirty="0"/>
              <a:t>“superiores” “inferiores” </a:t>
            </a:r>
            <a:r>
              <a:rPr lang="es-MX" b="1" u="sng" dirty="0"/>
              <a:t>“el otro distinto”</a:t>
            </a:r>
          </a:p>
          <a:p>
            <a:endParaRPr lang="es-MX" b="1" u="sng" dirty="0"/>
          </a:p>
          <a:p>
            <a:endParaRPr lang="es-EC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TIPOS DE CULTURAS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4114800" cy="3071834"/>
          </a:xfrm>
        </p:spPr>
        <p:txBody>
          <a:bodyPr/>
          <a:lstStyle/>
          <a:p>
            <a:r>
              <a:rPr lang="es-EC" dirty="0"/>
              <a:t>Indígena</a:t>
            </a:r>
          </a:p>
          <a:p>
            <a:r>
              <a:rPr lang="es-EC" dirty="0"/>
              <a:t>Mestiza</a:t>
            </a:r>
          </a:p>
          <a:p>
            <a:r>
              <a:rPr lang="es-EC" dirty="0"/>
              <a:t>Afroecuatoriana</a:t>
            </a:r>
          </a:p>
          <a:p>
            <a:r>
              <a:rPr lang="es-EC" dirty="0"/>
              <a:t>Rural</a:t>
            </a:r>
          </a:p>
          <a:p>
            <a:r>
              <a:rPr lang="es-EC" dirty="0"/>
              <a:t>Urbana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43504" y="2143116"/>
            <a:ext cx="4114800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Sexual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Juvenil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 la tercera edad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Costeño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Serrano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7734" t="16875" r="24219" b="5312"/>
          <a:stretch>
            <a:fillRect/>
          </a:stretch>
        </p:blipFill>
        <p:spPr bwMode="auto">
          <a:xfrm>
            <a:off x="1643042" y="428604"/>
            <a:ext cx="585791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Nacionalidad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5786" y="1285860"/>
            <a:ext cx="73581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>
                <a:solidFill>
                  <a:srgbClr val="FFFF00"/>
                </a:solidFill>
              </a:rPr>
              <a:t>Son el pueblo o conjunto de pueblos milenarios anteriores y constitutivos del </a:t>
            </a:r>
            <a:r>
              <a:rPr lang="es-EC" sz="3200" dirty="0">
                <a:solidFill>
                  <a:srgbClr val="FFFF00"/>
                </a:solidFill>
                <a:latin typeface="Candara" pitchFamily="34" charset="0"/>
              </a:rPr>
              <a:t>Estado</a:t>
            </a:r>
            <a:r>
              <a:rPr lang="es-EC" sz="3200" dirty="0">
                <a:solidFill>
                  <a:srgbClr val="FFFF00"/>
                </a:solidFill>
              </a:rPr>
              <a:t> ecuatoriano, que se autodefinen como tales, que tienen una común identidad histórica, idioma, cultura, que viven en un territorio determinado, mediante sus instituciones y formas tradicionales de organización social, económica, jurídica, política y ejercicio de autoridad propia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Pueblo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034" y="171448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>
                <a:solidFill>
                  <a:srgbClr val="FFFF00"/>
                </a:solidFill>
                <a:latin typeface="Candara" pitchFamily="34" charset="0"/>
              </a:rPr>
              <a:t>Los pueblos indígenas, en cambio, se definen como las "colectividades originarias, conformadas por comunidades o centros con identidades culturales que les distinguen de otros sectores de la sociedad ecuatoriana, regidos por sistemas propios de organización social, económica, política y legal"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407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BCC660-AD2F-42CF-AF7D-AB37B094870A}" type="datetime1">
              <a:rPr lang="es-ES"/>
              <a:pPr>
                <a:defRPr/>
              </a:pPr>
              <a:t>26/05/2025</a:t>
            </a:fld>
            <a:endParaRPr lang="es-MX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dirty="0">
                <a:cs typeface="Arial" pitchFamily="34" charset="0"/>
              </a:rPr>
              <a:t>LA SALUD ES UN DERECHO</a:t>
            </a:r>
            <a:endParaRPr lang="es-ES" dirty="0">
              <a:cs typeface="Arial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28802"/>
            <a:ext cx="8229600" cy="4308487"/>
          </a:xfrm>
        </p:spPr>
        <p:txBody>
          <a:bodyPr/>
          <a:lstStyle/>
          <a:p>
            <a:pPr marL="1260475" indent="-1260475" algn="just">
              <a:buNone/>
            </a:pPr>
            <a:r>
              <a:rPr lang="es-EC" sz="3200" dirty="0">
                <a:cs typeface="Arial" charset="0"/>
              </a:rPr>
              <a:t>Art. 32 La salud es un derecho que garantiza el Estado.……… el derecho a la salud se rige por los principios de equidad, universalidad, solidaridad, </a:t>
            </a:r>
            <a:r>
              <a:rPr lang="es-EC" sz="3200" b="1" i="1" dirty="0">
                <a:solidFill>
                  <a:srgbClr val="FF0000"/>
                </a:solidFill>
                <a:cs typeface="Arial" charset="0"/>
              </a:rPr>
              <a:t>interculturalidad</a:t>
            </a:r>
            <a:r>
              <a:rPr lang="es-EC" sz="3200" dirty="0">
                <a:cs typeface="Arial" charset="0"/>
              </a:rPr>
              <a:t>, calidad, eficiencia, eficacia, precaución y bioética, y enfoque de género y generacional.</a:t>
            </a:r>
            <a:endParaRPr lang="es-ES" sz="3200" dirty="0">
              <a:cs typeface="Arial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 l="49219" b="44765"/>
          <a:stretch>
            <a:fillRect/>
          </a:stretch>
        </p:blipFill>
        <p:spPr bwMode="auto">
          <a:xfrm>
            <a:off x="3786182" y="5643578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CULTURA</a:t>
            </a:r>
          </a:p>
        </p:txBody>
      </p:sp>
      <p:sp>
        <p:nvSpPr>
          <p:cNvPr id="11267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7F80DA-3A84-447E-AB0A-5ECD48898201}" type="datetime1">
              <a:rPr lang="es-ES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MX" dirty="0"/>
              <a:t>CULTURA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25756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s-MX" dirty="0"/>
              <a:t>Conjunto de </a:t>
            </a:r>
            <a:r>
              <a:rPr lang="es-EC" dirty="0"/>
              <a:t>costumbres, prácticas, códigos, normas y reglas de la manera de ser, vestimenta, religión, rituales, normas de comportamiento y sistemas de creencias que caracterizan </a:t>
            </a:r>
            <a:r>
              <a:rPr lang="es-EC"/>
              <a:t>a un </a:t>
            </a:r>
            <a:r>
              <a:rPr lang="es-EC" dirty="0"/>
              <a:t>grupo humano o individuo.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57224" y="3214686"/>
            <a:ext cx="7592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400" dirty="0">
                <a:solidFill>
                  <a:srgbClr val="FFFF00"/>
                </a:solidFill>
              </a:rPr>
              <a:t>¿Cómo somos los ecuatorianos?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del Ecuatoriano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r>
              <a:rPr lang="es-MX" dirty="0"/>
              <a:t>Trabajadores</a:t>
            </a:r>
          </a:p>
          <a:p>
            <a:r>
              <a:rPr lang="es-MX" dirty="0"/>
              <a:t>Luchadores</a:t>
            </a:r>
          </a:p>
          <a:p>
            <a:r>
              <a:rPr lang="es-MX" dirty="0"/>
              <a:t>Alegres</a:t>
            </a:r>
          </a:p>
          <a:p>
            <a:r>
              <a:rPr lang="es-MX" dirty="0"/>
              <a:t>Festivos</a:t>
            </a:r>
          </a:p>
          <a:p>
            <a:r>
              <a:rPr lang="es-MX" dirty="0"/>
              <a:t>Honestos</a:t>
            </a:r>
          </a:p>
          <a:p>
            <a:r>
              <a:rPr lang="es-MX" dirty="0"/>
              <a:t>Confiados</a:t>
            </a:r>
          </a:p>
          <a:p>
            <a:r>
              <a:rPr lang="es-MX" dirty="0"/>
              <a:t>Ingenuos</a:t>
            </a:r>
          </a:p>
          <a:p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628" y="1643050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Afectuosos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dirty="0">
                <a:solidFill>
                  <a:srgbClr val="FFFF00"/>
                </a:solidFill>
                <a:latin typeface="Candara" pitchFamily="34" charset="0"/>
              </a:rPr>
              <a:t>Supersticioso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Impuntuales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dirty="0">
                <a:solidFill>
                  <a:srgbClr val="FFFF00"/>
                </a:solidFill>
                <a:latin typeface="Candara" pitchFamily="34" charset="0"/>
              </a:rPr>
              <a:t>Dejamos todo para el último momento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dirty="0">
                <a:solidFill>
                  <a:srgbClr val="FFFF00"/>
                </a:solidFill>
                <a:latin typeface="Candara" pitchFamily="34" charset="0"/>
              </a:rPr>
              <a:t>Racistas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3200" dirty="0">
              <a:solidFill>
                <a:srgbClr val="FFFF00"/>
              </a:solidFill>
              <a:latin typeface="Candar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dirty="0"/>
              <a:t>Idiosincrasia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s-EC" sz="4000" dirty="0"/>
          </a:p>
          <a:p>
            <a:r>
              <a:rPr lang="es-EC" sz="4000" dirty="0"/>
              <a:t>¿Somos así porque nos impusieron?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dirty="0"/>
              <a:t>Idiosincrasia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s-MX" sz="3600" dirty="0"/>
          </a:p>
          <a:p>
            <a:r>
              <a:rPr lang="es-MX" sz="3600" dirty="0"/>
              <a:t>¿A qué etnia pertenecemos?</a:t>
            </a:r>
          </a:p>
          <a:p>
            <a:endParaRPr lang="es-MX" sz="3600" dirty="0"/>
          </a:p>
          <a:p>
            <a:r>
              <a:rPr lang="es-MX" sz="3600" dirty="0"/>
              <a:t>Blancos o mestizos??</a:t>
            </a:r>
            <a:endParaRPr lang="es-EC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3220D5-606B-4D55-ADC2-CBA5F09CC60F}" type="datetime1">
              <a:rPr lang="es-ES" smtClean="0"/>
              <a:pPr>
                <a:defRPr/>
              </a:pPr>
              <a:t>26/05/2025</a:t>
            </a:fld>
            <a:endParaRPr lang="es-E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2725</TotalTime>
  <Words>725</Words>
  <Application>Microsoft Office PowerPoint</Application>
  <PresentationFormat>Presentación en pantalla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Candara</vt:lpstr>
      <vt:lpstr>Corbel</vt:lpstr>
      <vt:lpstr>Wingdings</vt:lpstr>
      <vt:lpstr>Tema de Office</vt:lpstr>
      <vt:lpstr>INTERCULTURALIDAD</vt:lpstr>
      <vt:lpstr>CONSTITUCIÓN 2008</vt:lpstr>
      <vt:lpstr>LA SALUD ES UN DERECHO</vt:lpstr>
      <vt:lpstr>CULTURA</vt:lpstr>
      <vt:lpstr>CULTURA</vt:lpstr>
      <vt:lpstr>Presentación de PowerPoint</vt:lpstr>
      <vt:lpstr>Características del Ecuatoriano</vt:lpstr>
      <vt:lpstr>Idiosincrasia</vt:lpstr>
      <vt:lpstr>Idiosincrasia</vt:lpstr>
      <vt:lpstr>Barroco</vt:lpstr>
      <vt:lpstr>Presentación de PowerPoint</vt:lpstr>
      <vt:lpstr>Cultura barroca</vt:lpstr>
      <vt:lpstr>Cultura barroca</vt:lpstr>
      <vt:lpstr>Presentación de PowerPoint</vt:lpstr>
      <vt:lpstr>Conceptos básicos</vt:lpstr>
      <vt:lpstr>Interculturalidad</vt:lpstr>
      <vt:lpstr>Mi identidad</vt:lpstr>
      <vt:lpstr>Los dos polos básicos de la interculturalidad</vt:lpstr>
      <vt:lpstr>Relaciones interculturales</vt:lpstr>
      <vt:lpstr>La propia identidad</vt:lpstr>
      <vt:lpstr>La identidad del otro</vt:lpstr>
      <vt:lpstr>Los dos se necesitan</vt:lpstr>
      <vt:lpstr>Nivel estructural de la interculturalidad</vt:lpstr>
      <vt:lpstr>El cruce con la estructura socioeconómica</vt:lpstr>
      <vt:lpstr>TIPOS DE CULTURAS</vt:lpstr>
      <vt:lpstr>Presentación de PowerPoint</vt:lpstr>
      <vt:lpstr>Nacionalidad</vt:lpstr>
      <vt:lpstr>Pueblo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Interculturalidad</dc:title>
  <dc:creator>PatricioInca</dc:creator>
  <cp:lastModifiedBy>Mayra Carola Leon Insuasty</cp:lastModifiedBy>
  <cp:revision>119</cp:revision>
  <dcterms:created xsi:type="dcterms:W3CDTF">2011-04-13T22:38:51Z</dcterms:created>
  <dcterms:modified xsi:type="dcterms:W3CDTF">2025-05-26T17:01:16Z</dcterms:modified>
</cp:coreProperties>
</file>