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5" r:id="rId2"/>
    <p:sldId id="257" r:id="rId3"/>
    <p:sldId id="258" r:id="rId4"/>
    <p:sldId id="297" r:id="rId5"/>
    <p:sldId id="298" r:id="rId6"/>
    <p:sldId id="300" r:id="rId7"/>
    <p:sldId id="301" r:id="rId8"/>
    <p:sldId id="280" r:id="rId9"/>
    <p:sldId id="302" r:id="rId10"/>
    <p:sldId id="303" r:id="rId11"/>
    <p:sldId id="304" r:id="rId12"/>
    <p:sldId id="305" r:id="rId1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E380F-2580-455B-A6FF-D2F67E4009AB}" type="datetimeFigureOut">
              <a:rPr lang="es-MX" smtClean="0"/>
              <a:t>29/05/2025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803F-B356-46E8-85A5-E29E6CCAA13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3875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98400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BD0CAD-3048-4039-9E37-B9CCCAD9C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BD61C7-EE04-4A39-AE07-F5B1439F0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DF6E7D-09B5-4FD8-B348-733897E4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29/5/2025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1CF8C8-7C67-4F73-B948-390B0ECB5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1A1A7D-A879-4A5C-A6CC-EFDB45A80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29421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F7E9B-CDAE-4A4A-A066-B2F852D25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544CFB-BE68-4120-A501-D5800E738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5F4456-BDE2-4C14-8240-F2D605736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29/5/2025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7D93F3-95E1-4E87-A3DA-DF4FCED56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881243-1E09-43A4-9B1C-DC85218F9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09191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A5DC3D-E506-49A3-824F-457DAC2BC4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1CC48D-F00F-488C-AC4E-C631331AE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EEFDB4-5EF9-453E-9B4E-9FE6FC96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29/5/2025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028F0C-15EF-4D82-9163-AD58AB0F5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4CC7E3-9AF2-4B06-BA3C-1219889D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42543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>
            <a:spLocks noGrp="1"/>
          </p:cNvSpPr>
          <p:nvPr>
            <p:ph type="pic" idx="2"/>
          </p:nvPr>
        </p:nvSpPr>
        <p:spPr>
          <a:xfrm>
            <a:off x="-300" y="0"/>
            <a:ext cx="12192000" cy="5825600"/>
          </a:xfrm>
          <a:prstGeom prst="snip2DiagRect">
            <a:avLst>
              <a:gd name="adj1" fmla="val 0"/>
              <a:gd name="adj2" fmla="val 16667"/>
            </a:avLst>
          </a:prstGeom>
          <a:noFill/>
          <a:ln>
            <a:noFill/>
          </a:ln>
        </p:spPr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53467" y="3225800"/>
            <a:ext cx="5646800" cy="22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3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53467" y="5734963"/>
            <a:ext cx="5646800" cy="40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241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76021-1B01-4161-AE0C-FBD767E5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974DA4-508A-41C1-9C0C-4E8C0E7D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23C59B-377B-42FB-B12E-67064DC55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29/5/2025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535795-AF21-4DC9-A6F8-EF6DD042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686EC6-7072-40AA-B27B-52572D8F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6776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88E57-748C-4B70-AF84-EBF4DEA05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A69E90-C635-4D45-86E1-DFBF49E2C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C737DB-6A2A-41AB-9091-D9A9AEC21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29/5/2025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A46905-6576-4572-9736-9AF4296A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DB8E01-ECFB-4F46-89EC-7C1F627F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0720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16539-60C0-4F93-BDCC-7F7AE4FA9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46E20F-653E-4FA7-891F-DBBEF53B8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E03E3F-2582-4879-8D21-92A124EF3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682DB6-5B5A-4B0C-A0D8-A3819DAD4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29/5/2025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C9B934-D391-4CBA-B714-6FC2B4050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6BF41E-643A-4019-8A1A-E0A1EF293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1807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D191C-01E0-4D71-B5D0-133C32C9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CA5308-F28B-4F49-A35D-B03683D9A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C37460-84C2-4A9F-8241-CB73D036D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3450F2C-42D1-41BE-8E96-790081C41F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36662FA-2628-4F74-8B04-E8E88740E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F475513-4E3D-4137-BFCE-551B87045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29/5/2025</a:t>
            </a:fld>
            <a:endParaRPr lang="es-EC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869148F-9B07-42C3-AFBC-8692E91D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A9D2BA0-8737-4815-AF18-A2CBBD0A4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2413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67E6FA-F635-44A2-9673-DB80B66E2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4157EC-8CCA-48F5-906F-ADBF27EE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29/5/2025</a:t>
            </a:fld>
            <a:endParaRPr lang="es-EC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B70C3AC-8F25-41B4-A52C-82AA25EF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45E84C-30D1-42DF-9620-73F2B8AC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8022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8442E74-BB0F-4895-9FDF-3F323AE2F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29/5/2025</a:t>
            </a:fld>
            <a:endParaRPr lang="es-EC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88A3848-7CD2-4500-8012-B8303634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774F6E-6F63-4ACD-96C5-4113F90AA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3728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B3FAF0-F235-4AAF-89C6-6F89E7210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E196B2-1536-4AA3-A113-526375B37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DA2DFC-19F7-49B8-9B2F-081BC16A0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8E0298-A269-48A1-9727-0CFE257E6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29/5/2025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B62A42-2EE8-46AF-A7D6-0C60B308E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935263-7D22-422E-8A11-E2E5BEFC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7141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AB66A-6867-40F1-8DCB-9A749DDA6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356812-51C4-4FED-947C-639A904FC9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01595B-FDB3-4506-9DBB-D78FC638A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7B9394-899C-4733-84D3-47AAAA1AF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29/5/2025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E58774-C030-4CD5-870E-44DB7536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0614D1-69D6-476A-ACFE-C7B623FA1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8425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E899F5A-60D2-457C-B0EA-DE85BDCE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789BF8-0592-4ACF-B22E-573C17F7A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6C03ED-C284-4FFB-96DC-ABD1F80BC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0DC8C-BCF8-4AA9-8F75-33F21BB91CE2}" type="datetimeFigureOut">
              <a:rPr lang="es-EC" smtClean="0"/>
              <a:t>29/5/2025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40629E-224D-46D7-9242-3FA18D57F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64FCEE-F4EF-40C6-8529-902505C533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6465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29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2418" r="3119" b="18127"/>
          <a:stretch/>
        </p:blipFill>
        <p:spPr>
          <a:xfrm>
            <a:off x="-300" y="0"/>
            <a:ext cx="12192000" cy="5825600"/>
          </a:xfrm>
          <a:prstGeom prst="snip2DiagRect">
            <a:avLst>
              <a:gd name="adj1" fmla="val 0"/>
              <a:gd name="adj2" fmla="val 19615"/>
            </a:avLst>
          </a:prstGeom>
        </p:spPr>
      </p:pic>
      <p:grpSp>
        <p:nvGrpSpPr>
          <p:cNvPr id="218" name="Google Shape;218;p29"/>
          <p:cNvGrpSpPr/>
          <p:nvPr/>
        </p:nvGrpSpPr>
        <p:grpSpPr>
          <a:xfrm>
            <a:off x="-2546288" y="-1140101"/>
            <a:ext cx="14895205" cy="8562276"/>
            <a:chOff x="-1909716" y="-855076"/>
            <a:chExt cx="11171404" cy="6421707"/>
          </a:xfrm>
        </p:grpSpPr>
        <p:grpSp>
          <p:nvGrpSpPr>
            <p:cNvPr id="219" name="Google Shape;219;p29"/>
            <p:cNvGrpSpPr/>
            <p:nvPr/>
          </p:nvGrpSpPr>
          <p:grpSpPr>
            <a:xfrm rot="1180837">
              <a:off x="-1727850" y="878506"/>
              <a:ext cx="10807672" cy="2954542"/>
              <a:chOff x="-553366" y="2927810"/>
              <a:chExt cx="6312473" cy="1756827"/>
            </a:xfrm>
          </p:grpSpPr>
          <p:sp>
            <p:nvSpPr>
              <p:cNvPr id="220" name="Google Shape;220;p29"/>
              <p:cNvSpPr/>
              <p:nvPr/>
            </p:nvSpPr>
            <p:spPr>
              <a:xfrm rot="5221006">
                <a:off x="2245370" y="794418"/>
                <a:ext cx="901093" cy="5450310"/>
              </a:xfrm>
              <a:custGeom>
                <a:avLst/>
                <a:gdLst/>
                <a:ahLst/>
                <a:cxnLst/>
                <a:rect l="l" t="t" r="r" b="b"/>
                <a:pathLst>
                  <a:path w="18721" h="113235" fill="none" extrusionOk="0">
                    <a:moveTo>
                      <a:pt x="0" y="113235"/>
                    </a:moveTo>
                    <a:lnTo>
                      <a:pt x="18721" y="1"/>
                    </a:lnTo>
                  </a:path>
                </a:pathLst>
              </a:custGeom>
              <a:noFill/>
              <a:ln w="477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1" name="Google Shape;221;p29"/>
              <p:cNvSpPr/>
              <p:nvPr/>
            </p:nvSpPr>
            <p:spPr>
              <a:xfrm rot="5221006">
                <a:off x="2227412" y="802733"/>
                <a:ext cx="916206" cy="5541184"/>
              </a:xfrm>
              <a:custGeom>
                <a:avLst/>
                <a:gdLst/>
                <a:ahLst/>
                <a:cxnLst/>
                <a:rect l="l" t="t" r="r" b="b"/>
                <a:pathLst>
                  <a:path w="19035" h="115123" fill="none" extrusionOk="0">
                    <a:moveTo>
                      <a:pt x="1" y="115123"/>
                    </a:moveTo>
                    <a:lnTo>
                      <a:pt x="19035" y="0"/>
                    </a:lnTo>
                  </a:path>
                </a:pathLst>
              </a:custGeom>
              <a:noFill/>
              <a:ln w="430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2" name="Google Shape;222;p29"/>
              <p:cNvSpPr/>
              <p:nvPr/>
            </p:nvSpPr>
            <p:spPr>
              <a:xfrm rot="5221006">
                <a:off x="2209639" y="811496"/>
                <a:ext cx="931320" cy="5631818"/>
              </a:xfrm>
              <a:custGeom>
                <a:avLst/>
                <a:gdLst/>
                <a:ahLst/>
                <a:cxnLst/>
                <a:rect l="l" t="t" r="r" b="b"/>
                <a:pathLst>
                  <a:path w="19349" h="117006" fill="none" extrusionOk="0">
                    <a:moveTo>
                      <a:pt x="0" y="117006"/>
                    </a:moveTo>
                    <a:lnTo>
                      <a:pt x="19348" y="1"/>
                    </a:lnTo>
                  </a:path>
                </a:pathLst>
              </a:custGeom>
              <a:noFill/>
              <a:ln w="385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3" name="Google Shape;223;p29"/>
              <p:cNvSpPr/>
              <p:nvPr/>
            </p:nvSpPr>
            <p:spPr>
              <a:xfrm rot="5221006">
                <a:off x="2191674" y="819819"/>
                <a:ext cx="946145" cy="5722404"/>
              </a:xfrm>
              <a:custGeom>
                <a:avLst/>
                <a:gdLst/>
                <a:ahLst/>
                <a:cxnLst/>
                <a:rect l="l" t="t" r="r" b="b"/>
                <a:pathLst>
                  <a:path w="19657" h="118888" fill="none" extrusionOk="0">
                    <a:moveTo>
                      <a:pt x="1" y="118888"/>
                    </a:moveTo>
                    <a:lnTo>
                      <a:pt x="19656" y="0"/>
                    </a:lnTo>
                  </a:path>
                </a:pathLst>
              </a:custGeom>
              <a:noFill/>
              <a:ln w="337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4" name="Google Shape;224;p29"/>
              <p:cNvSpPr/>
              <p:nvPr/>
            </p:nvSpPr>
            <p:spPr>
              <a:xfrm rot="5221006">
                <a:off x="2174061" y="828414"/>
                <a:ext cx="960922" cy="5813038"/>
              </a:xfrm>
              <a:custGeom>
                <a:avLst/>
                <a:gdLst/>
                <a:ahLst/>
                <a:cxnLst/>
                <a:rect l="l" t="t" r="r" b="b"/>
                <a:pathLst>
                  <a:path w="19964" h="120771" fill="none" extrusionOk="0">
                    <a:moveTo>
                      <a:pt x="0" y="120771"/>
                    </a:moveTo>
                    <a:lnTo>
                      <a:pt x="19963" y="1"/>
                    </a:lnTo>
                  </a:path>
                </a:pathLst>
              </a:custGeom>
              <a:noFill/>
              <a:ln w="292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5" name="Google Shape;225;p29"/>
              <p:cNvSpPr/>
              <p:nvPr/>
            </p:nvSpPr>
            <p:spPr>
              <a:xfrm rot="5221006">
                <a:off x="2155942" y="836851"/>
                <a:ext cx="976324" cy="5903961"/>
              </a:xfrm>
              <a:custGeom>
                <a:avLst/>
                <a:gdLst/>
                <a:ahLst/>
                <a:cxnLst/>
                <a:rect l="l" t="t" r="r" b="b"/>
                <a:pathLst>
                  <a:path w="20284" h="122660" fill="none" extrusionOk="0">
                    <a:moveTo>
                      <a:pt x="1" y="122659"/>
                    </a:moveTo>
                    <a:lnTo>
                      <a:pt x="20284" y="0"/>
                    </a:lnTo>
                  </a:path>
                </a:pathLst>
              </a:custGeom>
              <a:noFill/>
              <a:ln w="245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6" name="Google Shape;226;p29"/>
              <p:cNvSpPr/>
              <p:nvPr/>
            </p:nvSpPr>
            <p:spPr>
              <a:xfrm rot="5221006">
                <a:off x="2138201" y="845325"/>
                <a:ext cx="991390" cy="5994546"/>
              </a:xfrm>
              <a:custGeom>
                <a:avLst/>
                <a:gdLst/>
                <a:ahLst/>
                <a:cxnLst/>
                <a:rect l="l" t="t" r="r" b="b"/>
                <a:pathLst>
                  <a:path w="20597" h="124542" fill="none" extrusionOk="0">
                    <a:moveTo>
                      <a:pt x="0" y="124542"/>
                    </a:moveTo>
                    <a:lnTo>
                      <a:pt x="20597" y="1"/>
                    </a:lnTo>
                  </a:path>
                </a:pathLst>
              </a:custGeom>
              <a:noFill/>
              <a:ln w="200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7" name="Google Shape;227;p29"/>
              <p:cNvSpPr/>
              <p:nvPr/>
            </p:nvSpPr>
            <p:spPr>
              <a:xfrm rot="5221006">
                <a:off x="2120372" y="853760"/>
                <a:ext cx="1006263" cy="6085517"/>
              </a:xfrm>
              <a:custGeom>
                <a:avLst/>
                <a:gdLst/>
                <a:ahLst/>
                <a:cxnLst/>
                <a:rect l="l" t="t" r="r" b="b"/>
                <a:pathLst>
                  <a:path w="20906" h="126432" fill="none" extrusionOk="0">
                    <a:moveTo>
                      <a:pt x="1" y="126431"/>
                    </a:moveTo>
                    <a:lnTo>
                      <a:pt x="20905" y="1"/>
                    </a:lnTo>
                  </a:path>
                </a:pathLst>
              </a:custGeom>
              <a:noFill/>
              <a:ln w="137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8" name="Google Shape;228;p29"/>
              <p:cNvSpPr/>
              <p:nvPr/>
            </p:nvSpPr>
            <p:spPr>
              <a:xfrm rot="5221006">
                <a:off x="2102558" y="862212"/>
                <a:ext cx="1021377" cy="6176103"/>
              </a:xfrm>
              <a:custGeom>
                <a:avLst/>
                <a:gdLst/>
                <a:ahLst/>
                <a:cxnLst/>
                <a:rect l="l" t="t" r="r" b="b"/>
                <a:pathLst>
                  <a:path w="21220" h="128314" fill="none" extrusionOk="0">
                    <a:moveTo>
                      <a:pt x="1" y="128313"/>
                    </a:moveTo>
                    <a:lnTo>
                      <a:pt x="21219" y="0"/>
                    </a:lnTo>
                  </a:path>
                </a:pathLst>
              </a:custGeom>
              <a:noFill/>
              <a:ln w="92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9" name="Google Shape;229;p29"/>
              <p:cNvSpPr/>
              <p:nvPr/>
            </p:nvSpPr>
            <p:spPr>
              <a:xfrm rot="5221006">
                <a:off x="2084649" y="870526"/>
                <a:ext cx="1036442" cy="6267026"/>
              </a:xfrm>
              <a:custGeom>
                <a:avLst/>
                <a:gdLst/>
                <a:ahLst/>
                <a:cxnLst/>
                <a:rect l="l" t="t" r="r" b="b"/>
                <a:pathLst>
                  <a:path w="21533" h="130203" fill="none" extrusionOk="0">
                    <a:moveTo>
                      <a:pt x="0" y="130202"/>
                    </a:moveTo>
                    <a:lnTo>
                      <a:pt x="21532" y="1"/>
                    </a:lnTo>
                  </a:path>
                </a:pathLst>
              </a:custGeom>
              <a:noFill/>
              <a:ln w="45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</p:grpSp>
        <p:grpSp>
          <p:nvGrpSpPr>
            <p:cNvPr id="230" name="Google Shape;230;p29"/>
            <p:cNvGrpSpPr/>
            <p:nvPr/>
          </p:nvGrpSpPr>
          <p:grpSpPr>
            <a:xfrm>
              <a:off x="0" y="774300"/>
              <a:ext cx="9144003" cy="4369200"/>
              <a:chOff x="0" y="774300"/>
              <a:chExt cx="9144003" cy="4369200"/>
            </a:xfrm>
          </p:grpSpPr>
          <p:pic>
            <p:nvPicPr>
              <p:cNvPr id="231" name="Google Shape;231;p29"/>
              <p:cNvPicPr preferRelativeResize="0"/>
              <p:nvPr/>
            </p:nvPicPr>
            <p:blipFill rotWithShape="1">
              <a:blip r:embed="rId4">
                <a:alphaModFix/>
              </a:blip>
              <a:srcRect t="14383"/>
              <a:stretch/>
            </p:blipFill>
            <p:spPr>
              <a:xfrm>
                <a:off x="0" y="1219200"/>
                <a:ext cx="9144003" cy="39243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32" name="Google Shape;232;p29"/>
              <p:cNvPicPr preferRelativeResize="0"/>
              <p:nvPr/>
            </p:nvPicPr>
            <p:blipFill rotWithShape="1">
              <a:blip r:embed="rId5">
                <a:alphaModFix/>
              </a:blip>
              <a:srcRect t="15052"/>
              <a:stretch/>
            </p:blipFill>
            <p:spPr>
              <a:xfrm>
                <a:off x="0" y="774300"/>
                <a:ext cx="9144003" cy="436919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234" name="Google Shape;234;p29"/>
          <p:cNvSpPr txBox="1">
            <a:spLocks noGrp="1"/>
          </p:cNvSpPr>
          <p:nvPr>
            <p:ph type="ctrTitle"/>
          </p:nvPr>
        </p:nvSpPr>
        <p:spPr>
          <a:xfrm>
            <a:off x="154818" y="3625929"/>
            <a:ext cx="5323976" cy="6853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just"/>
            <a:r>
              <a:rPr lang="es-MX" sz="2667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PLURALISMO JURÍDICO</a:t>
            </a:r>
            <a:r>
              <a:rPr lang="es-MX" sz="2667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es-MX" sz="2667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endParaRPr lang="es-MX" sz="2667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235" name="Google Shape;235;p29"/>
          <p:cNvCxnSpPr/>
          <p:nvPr/>
        </p:nvCxnSpPr>
        <p:spPr>
          <a:xfrm>
            <a:off x="3325052" y="4281110"/>
            <a:ext cx="2955600" cy="0"/>
          </a:xfrm>
          <a:prstGeom prst="straightConnector1">
            <a:avLst/>
          </a:prstGeom>
          <a:noFill/>
          <a:ln w="9525" cap="flat" cmpd="dbl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36" name="Google Shape;236;p29"/>
          <p:cNvPicPr preferRelativeResize="0"/>
          <p:nvPr/>
        </p:nvPicPr>
        <p:blipFill rotWithShape="1">
          <a:blip r:embed="rId6">
            <a:alphaModFix/>
          </a:blip>
          <a:srcRect t="6290" b="-2324"/>
          <a:stretch/>
        </p:blipFill>
        <p:spPr>
          <a:xfrm>
            <a:off x="8064500" y="1"/>
            <a:ext cx="4127499" cy="1625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Universidad Nacional de Chimborazo | Brands of the World™ | Download vector  logos and logotype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4" y="-27899"/>
            <a:ext cx="4128247" cy="141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718618" y="4402674"/>
            <a:ext cx="60666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>
                <a:solidFill>
                  <a:schemeClr val="bg1"/>
                </a:solidFill>
              </a:rPr>
              <a:t>Dr. Carlos Ernesto, Herrera Acosta PhD.</a:t>
            </a:r>
          </a:p>
          <a:p>
            <a:pPr algn="r"/>
            <a:r>
              <a:rPr lang="es-MX" sz="2400" b="1" dirty="0">
                <a:solidFill>
                  <a:schemeClr val="bg1"/>
                </a:solidFill>
              </a:rPr>
              <a:t>0984821011</a:t>
            </a:r>
          </a:p>
          <a:p>
            <a:pPr algn="r"/>
            <a:r>
              <a:rPr lang="es-MX" sz="2400" b="1" dirty="0">
                <a:solidFill>
                  <a:schemeClr val="bg1"/>
                </a:solidFill>
              </a:rPr>
              <a:t>ceherrera@Unach.edu.ec</a:t>
            </a:r>
          </a:p>
          <a:p>
            <a:endParaRPr lang="es-MX" sz="2400" dirty="0"/>
          </a:p>
          <a:p>
            <a:pPr lvl="0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866732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>
              <a:lnSpc>
                <a:spcPct val="200000"/>
              </a:lnSpc>
            </a:pPr>
            <a:endParaRPr lang="es-ES" sz="2000" b="1" dirty="0"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2.3. PRUEBA DE CONOCIMIENTOS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2.3.1. Diseño del reactivo y socialización reactivo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2.3.2. Aplicación del reactivo por grupos de control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2.3.3. Corrección del </a:t>
            </a:r>
            <a:r>
              <a:rPr lang="es-MX" sz="2000" b="1" dirty="0" smtClean="0">
                <a:latin typeface="Palatino Linotype" panose="02040502050505030304" pitchFamily="18" charset="0"/>
              </a:rPr>
              <a:t>sílabo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2.3.4. Socialización del sistema de evaluación, segundo parcial </a:t>
            </a:r>
          </a:p>
          <a:p>
            <a:pPr>
              <a:lnSpc>
                <a:spcPct val="200000"/>
              </a:lnSpc>
            </a:pPr>
            <a:endParaRPr lang="es-MX" sz="20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89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68374F1-334D-3F5F-DFE3-9CE5166A541B}"/>
              </a:ext>
            </a:extLst>
          </p:cNvPr>
          <p:cNvSpPr txBox="1"/>
          <p:nvPr/>
        </p:nvSpPr>
        <p:spPr>
          <a:xfrm>
            <a:off x="725715" y="232229"/>
            <a:ext cx="1100182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3.- CIERRE</a:t>
            </a:r>
          </a:p>
          <a:p>
            <a:pPr>
              <a:lnSpc>
                <a:spcPct val="150000"/>
              </a:lnSpc>
            </a:pPr>
            <a:endParaRPr lang="es-EC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3.1. Tareas </a:t>
            </a:r>
          </a:p>
          <a:p>
            <a:pPr>
              <a:lnSpc>
                <a:spcPct val="150000"/>
              </a:lnSpc>
            </a:pPr>
            <a:endParaRPr lang="es-EC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latin typeface="Palatino Linotype" panose="02040502050505030304" pitchFamily="18" charset="0"/>
              </a:rPr>
              <a:t>Elaboración de la metodología y resultados del artículo científico </a:t>
            </a:r>
          </a:p>
          <a:p>
            <a:pPr>
              <a:lnSpc>
                <a:spcPct val="150000"/>
              </a:lnSpc>
            </a:pPr>
            <a:endParaRPr lang="es-EC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latin typeface="Palatino Linotype" panose="02040502050505030304" pitchFamily="18" charset="0"/>
              </a:rPr>
              <a:t>Presentación de la estructura del informe de la investigación formativa </a:t>
            </a:r>
            <a:endParaRPr lang="es-EC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endParaRPr lang="es-EC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910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n en Material didactico para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680768" y="281529"/>
            <a:ext cx="33554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DE EVALUACIÓN </a:t>
            </a:r>
            <a:endParaRPr lang="es-MX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813297"/>
              </p:ext>
            </p:extLst>
          </p:nvPr>
        </p:nvGraphicFramePr>
        <p:xfrm>
          <a:off x="659966" y="963168"/>
          <a:ext cx="10872065" cy="54854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65761">
                  <a:extLst>
                    <a:ext uri="{9D8B030D-6E8A-4147-A177-3AD203B41FA5}">
                      <a16:colId xmlns:a16="http://schemas.microsoft.com/office/drawing/2014/main" val="1204740706"/>
                    </a:ext>
                  </a:extLst>
                </a:gridCol>
                <a:gridCol w="1553152">
                  <a:extLst>
                    <a:ext uri="{9D8B030D-6E8A-4147-A177-3AD203B41FA5}">
                      <a16:colId xmlns:a16="http://schemas.microsoft.com/office/drawing/2014/main" val="689708399"/>
                    </a:ext>
                  </a:extLst>
                </a:gridCol>
                <a:gridCol w="1553152">
                  <a:extLst>
                    <a:ext uri="{9D8B030D-6E8A-4147-A177-3AD203B41FA5}">
                      <a16:colId xmlns:a16="http://schemas.microsoft.com/office/drawing/2014/main" val="1485792811"/>
                    </a:ext>
                  </a:extLst>
                </a:gridCol>
              </a:tblGrid>
              <a:tr h="304869"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b="1" kern="1200" dirty="0" smtClean="0">
                          <a:solidFill>
                            <a:srgbClr val="0000CC"/>
                          </a:solidFill>
                          <a:effectLst/>
                        </a:rPr>
                        <a:t>SEGUND</a:t>
                      </a:r>
                      <a:r>
                        <a:rPr lang="es-MX" sz="1600" b="1" kern="1200" baseline="0" dirty="0" smtClean="0">
                          <a:solidFill>
                            <a:srgbClr val="0000CC"/>
                          </a:solidFill>
                          <a:effectLst/>
                        </a:rPr>
                        <a:t>O PARCIAL </a:t>
                      </a:r>
                      <a:endParaRPr lang="es-MX" sz="1600" b="1" kern="1200" dirty="0">
                        <a:solidFill>
                          <a:srgbClr val="0000CC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383852"/>
                  </a:ext>
                </a:extLst>
              </a:tr>
              <a:tr h="502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CC"/>
                          </a:solidFill>
                        </a:rPr>
                        <a:t>ACTIVIDADES</a:t>
                      </a:r>
                      <a:r>
                        <a:rPr lang="es-MX" sz="1600" b="1" baseline="0" dirty="0" smtClean="0">
                          <a:solidFill>
                            <a:srgbClr val="0000CC"/>
                          </a:solidFill>
                        </a:rPr>
                        <a:t> DE DOCENCIA </a:t>
                      </a:r>
                      <a:endParaRPr lang="es-MX" sz="1600" b="1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Valoración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Fecha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 presentación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755994"/>
                  </a:ext>
                </a:extLst>
              </a:tr>
              <a:tr h="153915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Lecciones oral aplicando metodología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IDEA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Todo el parcial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45334"/>
                  </a:ext>
                </a:extLst>
              </a:tr>
              <a:tr h="360569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Prueba de conocimientos (reactivo)</a:t>
                      </a:r>
                      <a:endParaRPr lang="es-MX" sz="1600" b="1" baseline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21-07-2025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988382"/>
                  </a:ext>
                </a:extLst>
              </a:tr>
              <a:tr h="502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CC"/>
                          </a:solidFill>
                        </a:rPr>
                        <a:t>ACTIVIDADES</a:t>
                      </a:r>
                      <a:r>
                        <a:rPr lang="es-MX" sz="1600" b="1" baseline="0" dirty="0" smtClean="0">
                          <a:solidFill>
                            <a:srgbClr val="0000CC"/>
                          </a:solidFill>
                        </a:rPr>
                        <a:t> PRÁCTICO-EXPERIMENTAL </a:t>
                      </a:r>
                      <a:endParaRPr lang="es-MX" sz="1600" b="1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Valoración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Fecha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 presentación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97593"/>
                  </a:ext>
                </a:extLst>
              </a:tr>
              <a:tr h="360569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Fases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e informe de la </a:t>
                      </a:r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Investigación Formativa 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7-07-2025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551983"/>
                  </a:ext>
                </a:extLst>
              </a:tr>
              <a:tr h="360569">
                <a:tc>
                  <a:txBody>
                    <a:bodyPr/>
                    <a:lstStyle/>
                    <a:p>
                      <a:pPr algn="just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Análisis de jurisprudencia de la CIDH y Corte Constitucional sobre los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derechos de los pueblos indígenas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30-06-2021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465697"/>
                  </a:ext>
                </a:extLst>
              </a:tr>
              <a:tr h="502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CC"/>
                          </a:solidFill>
                        </a:rPr>
                        <a:t>ACTIVIDADES</a:t>
                      </a:r>
                      <a:r>
                        <a:rPr lang="es-MX" sz="1600" b="1" baseline="0" dirty="0" smtClean="0">
                          <a:solidFill>
                            <a:srgbClr val="0000CC"/>
                          </a:solidFill>
                        </a:rPr>
                        <a:t> AUTÓNOMAS</a:t>
                      </a:r>
                      <a:endParaRPr lang="es-MX" sz="1600" b="1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Valoración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Fecha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 presentación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748076"/>
                  </a:ext>
                </a:extLst>
              </a:tr>
              <a:tr h="360569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Artículo académico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14-07-2025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942062"/>
                  </a:ext>
                </a:extLst>
              </a:tr>
              <a:tr h="310087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Control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 lectura a través de organizadores gráficos </a:t>
                      </a:r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30-07-2021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609629"/>
                  </a:ext>
                </a:extLst>
              </a:tr>
              <a:tr h="502346"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s-MX" sz="1600" b="1" dirty="0" smtClean="0">
                          <a:solidFill>
                            <a:srgbClr val="0000CC"/>
                          </a:solidFill>
                        </a:rPr>
                        <a:t>ACTIVIDADES DE RECUPERACIÓN PEDAGOGÍA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Valoración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Fecha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 presentación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293721"/>
                  </a:ext>
                </a:extLst>
              </a:tr>
              <a:tr h="50234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Actividades académicas, científicas,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 vinculación con la sociedad </a:t>
                      </a:r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9-06-2024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214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37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7F14D7-DEFC-4ABF-AB9E-456C02DAEFFF}"/>
              </a:ext>
            </a:extLst>
          </p:cNvPr>
          <p:cNvSpPr txBox="1"/>
          <p:nvPr/>
        </p:nvSpPr>
        <p:spPr>
          <a:xfrm>
            <a:off x="381000" y="574302"/>
            <a:ext cx="11178654" cy="4570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SEMANA 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9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FECHA</a:t>
            </a: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ES" b="1" dirty="0" smtClean="0">
                <a:latin typeface="Palatino Linotype" panose="02040502050505030304" pitchFamily="18" charset="0"/>
              </a:rPr>
              <a:t>27 </a:t>
            </a:r>
            <a:r>
              <a:rPr lang="es-ES" b="1" dirty="0" smtClean="0">
                <a:latin typeface="Palatino Linotype" panose="02040502050505030304" pitchFamily="18" charset="0"/>
              </a:rPr>
              <a:t>de mayo de 2025</a:t>
            </a:r>
            <a:endParaRPr lang="es-ES" b="1" i="0" dirty="0">
              <a:effectLst/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UNIDAD II: </a:t>
            </a:r>
            <a:r>
              <a:rPr lang="es-MX" b="1" dirty="0">
                <a:latin typeface="Palatino Linotype" panose="02040502050505030304" pitchFamily="18" charset="0"/>
              </a:rPr>
              <a:t>JUSTICIA ORDINARIA EN ECUADOR</a:t>
            </a:r>
            <a:endParaRPr lang="es-MX" b="1" dirty="0" smtClean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TEMA:  </a:t>
            </a:r>
            <a:r>
              <a:rPr lang="es-MX" b="1" dirty="0">
                <a:latin typeface="Palatino Linotype" panose="02040502050505030304" pitchFamily="18" charset="0"/>
              </a:rPr>
              <a:t>2.3. </a:t>
            </a:r>
            <a:r>
              <a:rPr lang="es-MX" b="1" dirty="0" smtClean="0">
                <a:latin typeface="Palatino Linotype" panose="02040502050505030304" pitchFamily="18" charset="0"/>
              </a:rPr>
              <a:t>Prueba de conocimientos</a:t>
            </a:r>
          </a:p>
          <a:p>
            <a:pPr>
              <a:lnSpc>
                <a:spcPct val="150000"/>
              </a:lnSpc>
            </a:pPr>
            <a:endParaRPr lang="es-ES" sz="800" b="1" dirty="0" smtClean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50000"/>
              </a:lnSpc>
              <a:buAutoNum type="arabicPeriod"/>
            </a:pP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INICIO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i="0" dirty="0"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1.1. Objetivo de la clase</a:t>
            </a: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.</a:t>
            </a:r>
            <a:endParaRPr lang="es-MX" b="1" dirty="0" smtClean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b="1" dirty="0" smtClean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latin typeface="Palatino Linotype" panose="02040502050505030304" pitchFamily="18" charset="0"/>
              </a:rPr>
              <a:t>Medir </a:t>
            </a:r>
            <a:r>
              <a:rPr lang="es-MX" b="1" dirty="0">
                <a:latin typeface="Palatino Linotype" panose="02040502050505030304" pitchFamily="18" charset="0"/>
              </a:rPr>
              <a:t>a través de preguntas el grado de comprensión y dominio de los contenidos científicos de la asignatura de investigación jurídica.</a:t>
            </a:r>
          </a:p>
          <a:p>
            <a:pPr algn="just">
              <a:lnSpc>
                <a:spcPct val="150000"/>
              </a:lnSpc>
            </a:pPr>
            <a:endParaRPr lang="es-MX" sz="800" b="1" i="0" dirty="0">
              <a:solidFill>
                <a:srgbClr val="555555"/>
              </a:solidFill>
              <a:effectLst/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70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>
              <a:lnSpc>
                <a:spcPct val="200000"/>
              </a:lnSpc>
            </a:pPr>
            <a:endParaRPr lang="es-ES" sz="2000" b="1" dirty="0"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2.3. PRUEBA DE CONOCIMIENTOS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2.3.1. Diseño del reactivo y socialización reactivo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2.3.2. Aplicación del reactivo por grupos de control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2.3.3. Corrección del </a:t>
            </a:r>
            <a:r>
              <a:rPr lang="es-MX" sz="2000" b="1" dirty="0" smtClean="0">
                <a:latin typeface="Palatino Linotype" panose="02040502050505030304" pitchFamily="18" charset="0"/>
              </a:rPr>
              <a:t>sílabo</a:t>
            </a:r>
          </a:p>
          <a:p>
            <a:pPr>
              <a:lnSpc>
                <a:spcPct val="200000"/>
              </a:lnSpc>
            </a:pPr>
            <a:r>
              <a:rPr lang="es-MX" sz="2000" b="1" dirty="0" smtClean="0">
                <a:latin typeface="Palatino Linotype" panose="02040502050505030304" pitchFamily="18" charset="0"/>
              </a:rPr>
              <a:t>2.3.4. Socialización del sistema de evaluación, segundo parcial </a:t>
            </a:r>
            <a:endParaRPr lang="es-MX" sz="20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97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68374F1-334D-3F5F-DFE3-9CE5166A541B}"/>
              </a:ext>
            </a:extLst>
          </p:cNvPr>
          <p:cNvSpPr txBox="1"/>
          <p:nvPr/>
        </p:nvSpPr>
        <p:spPr>
          <a:xfrm>
            <a:off x="725715" y="232229"/>
            <a:ext cx="1100182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3.- CIERRE</a:t>
            </a:r>
          </a:p>
          <a:p>
            <a:pPr>
              <a:lnSpc>
                <a:spcPct val="150000"/>
              </a:lnSpc>
            </a:pPr>
            <a:endParaRPr lang="es-EC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3.1. Cuestionario</a:t>
            </a:r>
          </a:p>
          <a:p>
            <a:pPr>
              <a:lnSpc>
                <a:spcPct val="150000"/>
              </a:lnSpc>
            </a:pPr>
            <a:r>
              <a:rPr lang="es-EC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Cuestionario</a:t>
            </a:r>
          </a:p>
          <a:p>
            <a:endParaRPr lang="es-MX" b="1" dirty="0">
              <a:latin typeface="Palatino Linotype" panose="02040502050505030304" pitchFamily="18" charset="0"/>
            </a:endParaRP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desafíos enfrenta la justicia indígena en comparación con el sistema legal formal?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¿Cuáles son los principales mecanismos de coordinación y cooperación entre la justicia indígena y la ordinaria?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papel juega el nuevo constitucionalismo latinoamericano en el reconocimiento de la justicia indígena?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impacto ha tenido el Convenio 169 de la OIT en la protección de los derechos indígenas en Ecuador?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se integran los sistemas jurídicos indígenas y no indígenas en el sistema normativo ecuatoriano?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ejemplos de conflictos entre sistemas jurídicos se han observado en Ecuador?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papel juegan las comunidades indígenas en la creación y aplicación de leyes en Ecuador?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se garantiza la consulta previa en las comunidades indígenas según el artículo 57?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diferencias existen entre la consulta previa y la consulta ambiental mencionadas en el artículo 57?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se implementa el derecho a la propiedad imprescriptible de las tierras comunitarias?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mecanismos existen para proteger a las comunidades de racismo y discriminación?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se desarrolla y fortalece la identidad y las tradiciones ancestrales de las comunidades indígenas?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desafíos enfrenta la justicia indígena en Ecuador?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se garantiza la coexistencia entre el sistema de justicia estatal y el sistema de justicia indígena?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papel juegan las mujeres en la justicia indígena según el artículo 171 de la Constitución?</a:t>
            </a:r>
          </a:p>
          <a:p>
            <a:pPr>
              <a:lnSpc>
                <a:spcPct val="150000"/>
              </a:lnSpc>
            </a:pPr>
            <a:r>
              <a:rPr lang="es-EC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endParaRPr lang="es-EC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5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12068" y="499286"/>
            <a:ext cx="11001828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Palatino Linotype" panose="02040502050505030304" pitchFamily="18" charset="0"/>
              </a:rPr>
              <a:t>¿Cómo se relaciona el pluralismo jurídico con la interculturalidad?</a:t>
            </a:r>
          </a:p>
          <a:p>
            <a:r>
              <a:rPr lang="es-MX" sz="1600" b="1" dirty="0">
                <a:latin typeface="Palatino Linotype" panose="02040502050505030304" pitchFamily="18" charset="0"/>
              </a:rPr>
              <a:t>¿Qué ejemplos de pluralismo jurídico existen en América Latina?</a:t>
            </a:r>
          </a:p>
          <a:p>
            <a:r>
              <a:rPr lang="es-MX" sz="1600" b="1" dirty="0">
                <a:latin typeface="Palatino Linotype" panose="02040502050505030304" pitchFamily="18" charset="0"/>
              </a:rPr>
              <a:t>¿Qué papel juega el Convenio 169 de la OIT en el reconocimiento del pluralismo jurídico?</a:t>
            </a:r>
          </a:p>
          <a:p>
            <a:r>
              <a:rPr lang="es-MX" sz="1600" b="1" dirty="0">
                <a:latin typeface="Palatino Linotype" panose="02040502050505030304" pitchFamily="18" charset="0"/>
              </a:rPr>
              <a:t>¿Cómo afecta el multiculturalismo al pluralismo jurídico?</a:t>
            </a:r>
          </a:p>
          <a:p>
            <a:r>
              <a:rPr lang="es-MX" sz="1600" b="1" dirty="0">
                <a:latin typeface="Palatino Linotype" panose="02040502050505030304" pitchFamily="18" charset="0"/>
              </a:rPr>
              <a:t>¿Cuáles son los principales desafíos en la aplicación del Convenio 169 de la OIT?</a:t>
            </a:r>
          </a:p>
          <a:p>
            <a:r>
              <a:rPr lang="es-MX" sz="1600" b="1" dirty="0">
                <a:latin typeface="Palatino Linotype" panose="02040502050505030304" pitchFamily="18" charset="0"/>
              </a:rPr>
              <a:t>¿Qué impacto ha tenido el Convenio 169 en la legislación de los países que lo han ratificado?</a:t>
            </a:r>
          </a:p>
          <a:p>
            <a:r>
              <a:rPr lang="es-MX" sz="1600" b="1" dirty="0">
                <a:latin typeface="Palatino Linotype" panose="02040502050505030304" pitchFamily="18" charset="0"/>
              </a:rPr>
              <a:t>¿Cómo se asegura la consulta previa y la participación efectiva de los pueblos indígenas según el Convenio 169?</a:t>
            </a:r>
          </a:p>
          <a:p>
            <a:r>
              <a:rPr lang="es-MX" sz="1600" b="1" dirty="0">
                <a:latin typeface="Palatino Linotype" panose="02040502050505030304" pitchFamily="18" charset="0"/>
              </a:rPr>
              <a:t>¿Cómo se relaciona el Convenio 169 con los Objetivos de Desarrollo Sostenible?</a:t>
            </a:r>
          </a:p>
          <a:p>
            <a:r>
              <a:rPr lang="es-MX" sz="1600" b="1" dirty="0">
                <a:latin typeface="Palatino Linotype" panose="02040502050505030304" pitchFamily="18" charset="0"/>
              </a:rPr>
              <a:t>¿Cuáles son los principales derechos reconocidos a los pueblos indígenas en la Declaración de las Naciones Unidas?</a:t>
            </a:r>
          </a:p>
          <a:p>
            <a:r>
              <a:rPr lang="es-MX" sz="1600" b="1" dirty="0">
                <a:latin typeface="Palatino Linotype" panose="02040502050505030304" pitchFamily="18" charset="0"/>
              </a:rPr>
              <a:t>¿Cómo se aborda la discriminación y la opresión de los pueblos indígenas en la Declaración?</a:t>
            </a:r>
          </a:p>
          <a:p>
            <a:r>
              <a:rPr lang="es-MX" sz="1600" b="1" dirty="0">
                <a:latin typeface="Palatino Linotype" panose="02040502050505030304" pitchFamily="18" charset="0"/>
              </a:rPr>
              <a:t>¿Qué medidas específicas recomienda la Declaración para mejorar las condiciones económicas y sociales de los pueblos indígenas</a:t>
            </a:r>
          </a:p>
          <a:p>
            <a:r>
              <a:rPr lang="es-MX" sz="1600" b="1" dirty="0">
                <a:latin typeface="Palatino Linotype" panose="02040502050505030304" pitchFamily="18" charset="0"/>
              </a:rPr>
              <a:t>¿Cómo se integran los derechos de los ancianos, las mujeres y los niños indígenas en la Declaración?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¿Qué papel juegan los sistemas políticos, económicos y sociales indígenas en la Declaración?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¿Cómo se puede garantizar la implementación efectiva de la Declaración Americana en los países miembros de la OEA?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¿Qué ejemplos de éxito existen en la protección de los derechos de los pueblos indígenas según la Declaración Americana?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¿Cuáles son los principales desafíos que enfrentan los pueblos indígenas en la aplicación de la Declaración Americana?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¿Cómo se aborda la salud de los pueblos indígenas en la Declaración Americana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¿Qué papel juega la OPS en la implementación y monitoreo de la Declaración Americana?</a:t>
            </a:r>
          </a:p>
          <a:p>
            <a:pPr>
              <a:lnSpc>
                <a:spcPct val="150000"/>
              </a:lnSpc>
            </a:pPr>
            <a:endParaRPr lang="es-EC" sz="1400" b="1" dirty="0">
              <a:latin typeface="Palatino Linotype" panose="02040502050505030304" pitchFamily="18" charset="0"/>
            </a:endParaRPr>
          </a:p>
          <a:p>
            <a:pPr algn="just"/>
            <a:endParaRPr lang="es-MX" b="1" dirty="0">
              <a:latin typeface="Palatino Linotype" panose="02040502050505030304" pitchFamily="18" charset="0"/>
            </a:endParaRPr>
          </a:p>
          <a:p>
            <a:endParaRPr lang="es-MX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6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7F14D7-DEFC-4ABF-AB9E-456C02DAEFFF}"/>
              </a:ext>
            </a:extLst>
          </p:cNvPr>
          <p:cNvSpPr txBox="1"/>
          <p:nvPr/>
        </p:nvSpPr>
        <p:spPr>
          <a:xfrm>
            <a:off x="381000" y="574302"/>
            <a:ext cx="11178654" cy="4385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SEMANA 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9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FECHA: </a:t>
            </a:r>
            <a:r>
              <a:rPr lang="es-ES" b="1" dirty="0" smtClean="0">
                <a:latin typeface="Palatino Linotype" panose="02040502050505030304" pitchFamily="18" charset="0"/>
              </a:rPr>
              <a:t>29 </a:t>
            </a:r>
            <a:r>
              <a:rPr lang="es-ES" b="1" dirty="0">
                <a:latin typeface="Palatino Linotype" panose="02040502050505030304" pitchFamily="18" charset="0"/>
              </a:rPr>
              <a:t>de mayo de 2025</a:t>
            </a:r>
          </a:p>
          <a:p>
            <a:pPr>
              <a:lnSpc>
                <a:spcPct val="150000"/>
              </a:lnSpc>
            </a:pPr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UNIDAD II: </a:t>
            </a:r>
            <a:r>
              <a:rPr lang="es-MX" b="1" dirty="0">
                <a:latin typeface="Palatino Linotype" panose="02040502050505030304" pitchFamily="18" charset="0"/>
              </a:rPr>
              <a:t>JUSTICIA ORDINARIA EN ECUADOR</a:t>
            </a: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TEMA:  </a:t>
            </a:r>
            <a:r>
              <a:rPr lang="es-MX" b="1" dirty="0">
                <a:latin typeface="Palatino Linotype" panose="02040502050505030304" pitchFamily="18" charset="0"/>
              </a:rPr>
              <a:t>2.3. Prueba de conocimientos</a:t>
            </a:r>
          </a:p>
          <a:p>
            <a:pPr>
              <a:lnSpc>
                <a:spcPct val="150000"/>
              </a:lnSpc>
            </a:pPr>
            <a:endParaRPr lang="es-ES" sz="800" b="1" dirty="0">
              <a:latin typeface="Palatino Linotype" panose="02040502050505030304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INICIO</a:t>
            </a:r>
          </a:p>
          <a:p>
            <a:pPr>
              <a:lnSpc>
                <a:spcPct val="150000"/>
              </a:lnSpc>
            </a:pPr>
            <a:endParaRPr lang="es-ES" sz="800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1.1. Objetivo de la clase.</a:t>
            </a:r>
            <a:endParaRPr lang="es-MX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>
                <a:latin typeface="Palatino Linotype" panose="02040502050505030304" pitchFamily="18" charset="0"/>
              </a:rPr>
              <a:t>Medir a través de preguntas el grado de comprensión y dominio de los contenidos científicos de la asignatura de investigación jurídica.</a:t>
            </a:r>
            <a:endParaRPr lang="es-MX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66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>
              <a:lnSpc>
                <a:spcPct val="200000"/>
              </a:lnSpc>
            </a:pPr>
            <a:endParaRPr lang="es-ES" sz="2000" b="1" dirty="0"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2.3. PRUEBA DE CONOCIMIENTOS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2.3.1. Diseño del reactivo y socialización reactivo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2.3.2. Aplicación del reactivo por grupos de control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2.3.3. Corrección del </a:t>
            </a:r>
            <a:r>
              <a:rPr lang="es-MX" sz="2000" b="1" dirty="0" smtClean="0">
                <a:latin typeface="Palatino Linotype" panose="02040502050505030304" pitchFamily="18" charset="0"/>
              </a:rPr>
              <a:t>sílabo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2.3.4. Socialización del sistema de evaluación, segundo parcial </a:t>
            </a:r>
          </a:p>
          <a:p>
            <a:pPr>
              <a:lnSpc>
                <a:spcPct val="200000"/>
              </a:lnSpc>
            </a:pPr>
            <a:endParaRPr lang="es-MX" sz="20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859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68374F1-334D-3F5F-DFE3-9CE5166A541B}"/>
              </a:ext>
            </a:extLst>
          </p:cNvPr>
          <p:cNvSpPr txBox="1"/>
          <p:nvPr/>
        </p:nvSpPr>
        <p:spPr>
          <a:xfrm>
            <a:off x="725715" y="232229"/>
            <a:ext cx="1100182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3.- CIERRE</a:t>
            </a:r>
          </a:p>
          <a:p>
            <a:pPr>
              <a:lnSpc>
                <a:spcPct val="150000"/>
              </a:lnSpc>
            </a:pPr>
            <a:endParaRPr lang="es-EC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3.1. Tareas </a:t>
            </a:r>
          </a:p>
          <a:p>
            <a:pPr>
              <a:lnSpc>
                <a:spcPct val="150000"/>
              </a:lnSpc>
            </a:pPr>
            <a:endParaRPr lang="es-EC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latin typeface="Palatino Linotype" panose="02040502050505030304" pitchFamily="18" charset="0"/>
              </a:rPr>
              <a:t>Revisión del instrumento de investigación del artículo científico </a:t>
            </a:r>
          </a:p>
          <a:p>
            <a:pPr>
              <a:lnSpc>
                <a:spcPct val="150000"/>
              </a:lnSpc>
            </a:pPr>
            <a:endParaRPr lang="es-EC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>
                <a:latin typeface="Palatino Linotype" panose="02040502050505030304" pitchFamily="18" charset="0"/>
              </a:rPr>
              <a:t>Elaboración </a:t>
            </a:r>
            <a:r>
              <a:rPr lang="es-EC" b="1" dirty="0" smtClean="0">
                <a:latin typeface="Palatino Linotype" panose="02040502050505030304" pitchFamily="18" charset="0"/>
              </a:rPr>
              <a:t>del </a:t>
            </a:r>
            <a:r>
              <a:rPr lang="es-EC" b="1" dirty="0">
                <a:latin typeface="Palatino Linotype" panose="02040502050505030304" pitchFamily="18" charset="0"/>
              </a:rPr>
              <a:t>instrumento de investigación del artículo científico </a:t>
            </a:r>
          </a:p>
          <a:p>
            <a:pPr>
              <a:lnSpc>
                <a:spcPct val="150000"/>
              </a:lnSpc>
            </a:pPr>
            <a:endParaRPr lang="es-EC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11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7F14D7-DEFC-4ABF-AB9E-456C02DAEFFF}"/>
              </a:ext>
            </a:extLst>
          </p:cNvPr>
          <p:cNvSpPr txBox="1"/>
          <p:nvPr/>
        </p:nvSpPr>
        <p:spPr>
          <a:xfrm>
            <a:off x="381000" y="574302"/>
            <a:ext cx="11178654" cy="4385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SEMANA 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9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FECHA: </a:t>
            </a:r>
            <a:r>
              <a:rPr lang="es-ES" b="1" dirty="0" smtClean="0">
                <a:latin typeface="Palatino Linotype" panose="02040502050505030304" pitchFamily="18" charset="0"/>
              </a:rPr>
              <a:t>30 </a:t>
            </a:r>
            <a:r>
              <a:rPr lang="es-ES" b="1" dirty="0">
                <a:latin typeface="Palatino Linotype" panose="02040502050505030304" pitchFamily="18" charset="0"/>
              </a:rPr>
              <a:t>de mayo de 2025</a:t>
            </a:r>
          </a:p>
          <a:p>
            <a:pPr>
              <a:lnSpc>
                <a:spcPct val="150000"/>
              </a:lnSpc>
            </a:pPr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UNIDAD II: </a:t>
            </a:r>
            <a:r>
              <a:rPr lang="es-MX" b="1" dirty="0">
                <a:latin typeface="Palatino Linotype" panose="02040502050505030304" pitchFamily="18" charset="0"/>
              </a:rPr>
              <a:t>JUSTICIA ORDINARIA EN ECUADOR</a:t>
            </a: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TEMA:  </a:t>
            </a:r>
            <a:r>
              <a:rPr lang="es-MX" b="1" dirty="0">
                <a:latin typeface="Palatino Linotype" panose="02040502050505030304" pitchFamily="18" charset="0"/>
              </a:rPr>
              <a:t>2.3. Prueba de conocimientos</a:t>
            </a:r>
          </a:p>
          <a:p>
            <a:pPr>
              <a:lnSpc>
                <a:spcPct val="150000"/>
              </a:lnSpc>
            </a:pPr>
            <a:endParaRPr lang="es-ES" sz="800" b="1" dirty="0">
              <a:latin typeface="Palatino Linotype" panose="02040502050505030304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INICIO</a:t>
            </a:r>
          </a:p>
          <a:p>
            <a:pPr>
              <a:lnSpc>
                <a:spcPct val="150000"/>
              </a:lnSpc>
            </a:pPr>
            <a:endParaRPr lang="es-ES" sz="800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1.1. Objetivo de la clase.</a:t>
            </a:r>
            <a:endParaRPr lang="es-MX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>
                <a:latin typeface="Palatino Linotype" panose="02040502050505030304" pitchFamily="18" charset="0"/>
              </a:rPr>
              <a:t>Medir a través de preguntas el grado de comprensión y dominio de los contenidos científicos de la asignatura de investigación jurídica.</a:t>
            </a:r>
            <a:endParaRPr lang="es-MX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26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909</Words>
  <Application>Microsoft Office PowerPoint</Application>
  <PresentationFormat>Panorámica</PresentationFormat>
  <Paragraphs>155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Century Gothic</vt:lpstr>
      <vt:lpstr>Palatino Linotype</vt:lpstr>
      <vt:lpstr>Times New Roman</vt:lpstr>
      <vt:lpstr>Tema de Office</vt:lpstr>
      <vt:lpstr>PLURALISMO JURÍDICO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SYSTEMarket</cp:lastModifiedBy>
  <cp:revision>65</cp:revision>
  <dcterms:created xsi:type="dcterms:W3CDTF">2024-09-10T14:06:18Z</dcterms:created>
  <dcterms:modified xsi:type="dcterms:W3CDTF">2025-05-29T08:33:10Z</dcterms:modified>
</cp:coreProperties>
</file>