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31986-047C-42B4-BFAA-806C7351E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60D684-AB55-4C37-B6A3-AEB8CE1C5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C799EC-B351-48EA-B216-D70B77FC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39D8EB-8DF7-481B-BFE9-24B16A6D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447CFC-37DE-4CB5-8D60-B2AB9D81C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2125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D3686-D170-4F7D-9343-FF4BEDD1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6FFB81-733B-41FA-B32A-F885C6FEC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DF479A-E4A1-4963-97F9-29C3F5336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BE6F8B-21BA-4CE6-804D-01AED7E41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872378-B869-4DC9-9D09-6D02D993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5582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AD9012C-A4C1-491B-B74F-39A1EAF383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9F9741-D34F-41C7-8432-3F3C6D436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65CB13-3111-48DF-8977-0C75CB86D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8717EB-E1F2-4DE3-A85B-39A450A8C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2D54B5-83A0-456E-A814-90E4D35A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2938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78963E-57DE-4295-9454-D8FB86918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5438E1-1568-4AB9-82D2-886542DE9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9D0AA6-7B70-47F2-A10D-974E1F79D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4A93E3-3D5A-4C17-9350-9986D1F4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1B1142-E3D1-49B0-AF8C-5899E4F7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1469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2D4CB-115A-4F12-AD01-A0722F14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D82EB5-6049-41E6-AF38-EF7E4855F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55A705-338C-4C91-A89A-EDC52A7FE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4AA922-A6FE-4302-A650-B2C6ED3B5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DFEBA2-AF22-4973-978E-1D67F11A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5024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70263-F857-4DE6-B21D-87142AA70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8A072B-CC4A-4EEC-9E4C-7E26ADEC75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6068AC9-41F2-4521-80BB-A1D8C4CA3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E163AC-654A-4523-ADCF-F37CE2441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29B99A-97AC-4595-BF72-B5D0798D0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CFF0D6-97EB-4598-9065-B8175752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7291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E73790-C120-4ABE-BD6F-784566FB5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D6EBE3-DAB5-4856-9F4E-0F3AD3DF3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B1F9CC-2E55-439E-B388-A802119AE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1834459-D580-4A8D-B99C-B2868A2A70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626DC69-6058-4256-9CAE-F2A2BD905F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5CEF3D-CE2D-47DC-8769-0D58D91EB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56C6042-DB8E-40B6-A0EA-9BE1FAD9E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CB601EC-C9F9-4BCA-95C9-4EDB4FE92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1428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EAAD7D-E549-4CE8-8FA4-C83FD0274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FDBB7B4-1A85-4425-B5FD-250A746AA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AFC20AE-B1D5-44D9-92F8-755651B2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A287E45-1BA7-4BA4-A29E-5BA892146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3057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BD9459-9AEF-43F2-BAD2-65D81A8F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6BB6E05-75D4-45B9-B882-AF31D1B7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A2F921-F75A-4637-B6A2-9B2D2129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1328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A2AA07-5DA1-4D62-96B0-BDC150DEB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91F2-8CCD-4AC5-BCA9-CCA3E99BF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7AE061-BDDE-4219-9CC0-FFD5DB4B6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4106A3-C10E-49C8-86A1-2F20D82EF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16D891-0A77-47A3-8E89-BA5EA9885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0BF62B-4EDC-4703-BDBC-A489209E0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5294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D6E468-585F-40EB-BDB0-FE2BEBE59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130ED04-BA46-4FD3-9656-D0F52ECA7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03923C-442A-45A7-93CF-A8C1CE015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9C03B1-CB17-4F3A-9A09-BA49E6283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956E80-25DC-4AB7-975B-87A17AF8D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A83CE6-78D0-4AA9-8EED-D2498BB64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4475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7564CFE-A009-43D8-9404-685E7C717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19FEB9-8144-4655-8820-A3939A87C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7EE4C1-A8EF-4A33-9EA1-82CFD280B8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6CFCC-07FD-490D-AD2E-A1F0E362ABA5}" type="datetimeFigureOut">
              <a:rPr lang="es-EC" smtClean="0"/>
              <a:t>16/6/2025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C9DCCD-A25D-4EB6-AD77-74CC22BF9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F4B5CA-5753-48DE-BBD1-811FE8EA1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C0E82-0CA3-4D51-AAA7-680B347A45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5150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ejodiscapacidades.gob.ec/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B468FC8-54DA-4F9E-A838-C4E4A8878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6375" y="663389"/>
            <a:ext cx="8373037" cy="1532964"/>
          </a:xfrm>
        </p:spPr>
        <p:txBody>
          <a:bodyPr>
            <a:normAutofit/>
          </a:bodyPr>
          <a:lstStyle/>
          <a:p>
            <a:r>
              <a:rPr lang="es-EC" sz="5400" b="1" dirty="0">
                <a:solidFill>
                  <a:srgbClr val="00B050"/>
                </a:solidFill>
              </a:rPr>
              <a:t>DISCRIMINACIÓN SOCIAL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4991079-00DF-4611-B363-7F687D34FD4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023" y="1879857"/>
            <a:ext cx="7234518" cy="354378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392EFE2-4687-4207-9463-45B87E2D8BDB}"/>
              </a:ext>
            </a:extLst>
          </p:cNvPr>
          <p:cNvSpPr txBox="1"/>
          <p:nvPr/>
        </p:nvSpPr>
        <p:spPr>
          <a:xfrm>
            <a:off x="9977718" y="5871882"/>
            <a:ext cx="1766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C" sz="2800" b="1" dirty="0"/>
              <a:t>SCD</a:t>
            </a:r>
          </a:p>
        </p:txBody>
      </p:sp>
    </p:spTree>
    <p:extLst>
      <p:ext uri="{BB962C8B-B14F-4D97-AF65-F5344CB8AC3E}">
        <p14:creationId xmlns:p14="http://schemas.microsoft.com/office/powerpoint/2010/main" val="2399118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550FE3B-7A74-4B24-B1E8-5DC58C9B98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291" t="65806" r="37628" b="2810"/>
          <a:stretch/>
        </p:blipFill>
        <p:spPr>
          <a:xfrm>
            <a:off x="1199047" y="2088468"/>
            <a:ext cx="8075412" cy="3173505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83B19B0D-4832-4311-BAA2-BD32B83299D6}"/>
              </a:ext>
            </a:extLst>
          </p:cNvPr>
          <p:cNvSpPr/>
          <p:nvPr/>
        </p:nvSpPr>
        <p:spPr>
          <a:xfrm>
            <a:off x="1455853" y="564776"/>
            <a:ext cx="90472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4000" b="1" dirty="0">
                <a:ln/>
                <a:solidFill>
                  <a:schemeClr val="accent4"/>
                </a:solidFill>
              </a:rPr>
              <a:t>GRADOS DE DISCAPACIDAD EN ECUADOR </a:t>
            </a:r>
            <a:endParaRPr lang="es-ES" sz="40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4447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7D0CCC-9A80-4BA2-B156-DE28C2B6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18851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>
                <a:solidFill>
                  <a:srgbClr val="FF33CC"/>
                </a:solidFill>
              </a:rPr>
              <a:t>Causas de la Discriminación Social</a:t>
            </a:r>
            <a:br>
              <a:rPr lang="es-ES" sz="4800" b="1" dirty="0"/>
            </a:br>
            <a:endParaRPr lang="es-EC" sz="4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9A065BC-5925-40A9-9772-62EA6CECB64F}"/>
              </a:ext>
            </a:extLst>
          </p:cNvPr>
          <p:cNvSpPr txBox="1"/>
          <p:nvPr/>
        </p:nvSpPr>
        <p:spPr>
          <a:xfrm>
            <a:off x="215152" y="2339788"/>
            <a:ext cx="783920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3200" dirty="0"/>
              <a:t>Prejuicios y estereotipos históricos.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3200" dirty="0"/>
              <a:t>Herencia colonial y racismo estructural.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3200" dirty="0"/>
              <a:t>Desigualdades socioeconómicas.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3200" dirty="0"/>
              <a:t>Falta de educación y sensibilización.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3200" dirty="0"/>
              <a:t>Reproducción en medios de comunicación y redes sociales.</a:t>
            </a:r>
            <a:endParaRPr lang="es-EC" sz="32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2589367-F5F4-4D32-98AB-883D785D3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4361" y="2474259"/>
            <a:ext cx="3213714" cy="321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56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397D64-C8EE-4438-A554-95853F8E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715" y="479426"/>
            <a:ext cx="6657975" cy="920750"/>
          </a:xfrm>
          <a:solidFill>
            <a:srgbClr val="92D050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/>
          <a:lstStyle/>
          <a:p>
            <a:r>
              <a:rPr lang="es-EC" b="1" dirty="0"/>
              <a:t> TIPOS DE DISCRIMINACIÓN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A29A683-374C-4158-9DEA-9463079C2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715" y="2438141"/>
            <a:ext cx="8202170" cy="371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346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76E78-5933-4961-B71E-B802EFE2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365125"/>
            <a:ext cx="1168717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ES" b="1" dirty="0"/>
              <a:t>Discriminación Social en el Contexto Ecuatoriano</a:t>
            </a:r>
            <a:endParaRPr lang="es-EC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A6D1724-A52E-44D0-9582-CF90D328587A}"/>
              </a:ext>
            </a:extLst>
          </p:cNvPr>
          <p:cNvSpPr txBox="1"/>
          <p:nvPr/>
        </p:nvSpPr>
        <p:spPr>
          <a:xfrm>
            <a:off x="838200" y="2800350"/>
            <a:ext cx="6257925" cy="2677656"/>
          </a:xfrm>
          <a:custGeom>
            <a:avLst/>
            <a:gdLst>
              <a:gd name="connsiteX0" fmla="*/ 0 w 6257925"/>
              <a:gd name="connsiteY0" fmla="*/ 0 h 2677656"/>
              <a:gd name="connsiteX1" fmla="*/ 6257925 w 6257925"/>
              <a:gd name="connsiteY1" fmla="*/ 0 h 2677656"/>
              <a:gd name="connsiteX2" fmla="*/ 6257925 w 6257925"/>
              <a:gd name="connsiteY2" fmla="*/ 2677656 h 2677656"/>
              <a:gd name="connsiteX3" fmla="*/ 0 w 6257925"/>
              <a:gd name="connsiteY3" fmla="*/ 2677656 h 2677656"/>
              <a:gd name="connsiteX4" fmla="*/ 0 w 6257925"/>
              <a:gd name="connsiteY4" fmla="*/ 0 h 267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7925" h="2677656" fill="none" extrusionOk="0">
                <a:moveTo>
                  <a:pt x="0" y="0"/>
                </a:moveTo>
                <a:cubicBezTo>
                  <a:pt x="1271796" y="-33775"/>
                  <a:pt x="4783551" y="138873"/>
                  <a:pt x="6257925" y="0"/>
                </a:cubicBezTo>
                <a:cubicBezTo>
                  <a:pt x="6184154" y="1095239"/>
                  <a:pt x="6102042" y="2131186"/>
                  <a:pt x="6257925" y="2677656"/>
                </a:cubicBezTo>
                <a:cubicBezTo>
                  <a:pt x="4703760" y="2540326"/>
                  <a:pt x="1612237" y="2539800"/>
                  <a:pt x="0" y="2677656"/>
                </a:cubicBezTo>
                <a:cubicBezTo>
                  <a:pt x="152408" y="1895785"/>
                  <a:pt x="73868" y="1094296"/>
                  <a:pt x="0" y="0"/>
                </a:cubicBezTo>
                <a:close/>
              </a:path>
              <a:path w="6257925" h="2677656" stroke="0" extrusionOk="0">
                <a:moveTo>
                  <a:pt x="0" y="0"/>
                </a:moveTo>
                <a:cubicBezTo>
                  <a:pt x="1119000" y="-101487"/>
                  <a:pt x="4161252" y="-162162"/>
                  <a:pt x="6257925" y="0"/>
                </a:cubicBezTo>
                <a:cubicBezTo>
                  <a:pt x="6318638" y="439379"/>
                  <a:pt x="6196853" y="1813676"/>
                  <a:pt x="6257925" y="2677656"/>
                </a:cubicBezTo>
                <a:cubicBezTo>
                  <a:pt x="3375927" y="2727721"/>
                  <a:pt x="1365785" y="2519207"/>
                  <a:pt x="0" y="2677656"/>
                </a:cubicBezTo>
                <a:cubicBezTo>
                  <a:pt x="-24452" y="1351435"/>
                  <a:pt x="-67663" y="428416"/>
                  <a:pt x="0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981765707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es-ES" sz="2800" dirty="0"/>
              <a:t>Prejuicios y estereotipos históricos.</a:t>
            </a:r>
          </a:p>
          <a:p>
            <a:r>
              <a:rPr lang="es-ES" sz="2800" dirty="0"/>
              <a:t>Herencia colonial y racismo estructural.</a:t>
            </a:r>
            <a:br>
              <a:rPr lang="es-ES" sz="2800" dirty="0"/>
            </a:br>
            <a:r>
              <a:rPr lang="es-ES" sz="2800" dirty="0"/>
              <a:t>Desigualdades socioeconómicas.</a:t>
            </a:r>
          </a:p>
          <a:p>
            <a:r>
              <a:rPr lang="es-ES" sz="2800" dirty="0"/>
              <a:t>Falta de educación y sensibilización.</a:t>
            </a:r>
          </a:p>
          <a:p>
            <a:r>
              <a:rPr lang="es-ES" sz="2800" dirty="0"/>
              <a:t>Reproducción en medios de comunicación y redes sociales.</a:t>
            </a:r>
            <a:endParaRPr lang="es-EC" sz="2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C90A855-CCD5-489E-8775-AAB915F74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875" y="2590800"/>
            <a:ext cx="3933824" cy="267268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</p:spTree>
    <p:extLst>
      <p:ext uri="{BB962C8B-B14F-4D97-AF65-F5344CB8AC3E}">
        <p14:creationId xmlns:p14="http://schemas.microsoft.com/office/powerpoint/2010/main" val="1499701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EBA913-3843-4D93-9934-E38062B33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2726" y="653593"/>
            <a:ext cx="7734299" cy="651332"/>
          </a:xfr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s-EC" sz="4000" b="1" dirty="0"/>
              <a:t>Consecuencias de la Discriminación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BB65275-8376-4D97-9FEC-4DA985B3A5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72150" y="3595688"/>
            <a:ext cx="6048374" cy="22467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Exclusión social y económica.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Reproducción del ciclo de pobreza.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Deterioro de la salud mental y física.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Debilitamiento de la cohesión social.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Migración forzada interna o externa.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C516EA5-0342-484C-8318-88EC7A04A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524117"/>
            <a:ext cx="3876675" cy="2570404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Flecha: hacia abajo 5">
            <a:extLst>
              <a:ext uri="{FF2B5EF4-FFF2-40B4-BE49-F238E27FC236}">
                <a16:creationId xmlns:a16="http://schemas.microsoft.com/office/drawing/2014/main" id="{19DDFB58-DDF4-40F2-A7B4-749C931B212A}"/>
              </a:ext>
            </a:extLst>
          </p:cNvPr>
          <p:cNvSpPr/>
          <p:nvPr/>
        </p:nvSpPr>
        <p:spPr>
          <a:xfrm>
            <a:off x="9696450" y="1304925"/>
            <a:ext cx="571500" cy="1957387"/>
          </a:xfrm>
          <a:prstGeom prst="downArrow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8974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DA1D42-5529-4E15-9FE7-C7E65D460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1125"/>
            <a:ext cx="9144000" cy="1104900"/>
          </a:xfrm>
        </p:spPr>
        <p:txBody>
          <a:bodyPr/>
          <a:lstStyle/>
          <a:p>
            <a:r>
              <a:rPr lang="es-EC" b="1" i="1" dirty="0">
                <a:solidFill>
                  <a:srgbClr val="00B0F0"/>
                </a:solidFill>
              </a:rPr>
              <a:t>DIVERSIDAD FUNCIONAL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D11383-FE9B-4FF9-95EC-5FD796FE4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04845"/>
            <a:ext cx="9144000" cy="1104900"/>
          </a:xfrm>
        </p:spPr>
        <p:txBody>
          <a:bodyPr>
            <a:normAutofit fontScale="92500"/>
          </a:bodyPr>
          <a:lstStyle/>
          <a:p>
            <a:r>
              <a:rPr lang="es-ES" sz="2800" dirty="0"/>
              <a:t>Toda persona tiene formas diversas de interactuar con el entorno, ya sea a nivel físico, sensorial, intelectual, mental o social.</a:t>
            </a:r>
            <a:endParaRPr lang="es-EC" sz="28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005B883-EFE4-44C1-8580-02B75692B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595" y="4320989"/>
            <a:ext cx="6469781" cy="204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351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D4C3F5-7637-4011-AB09-7D92656357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es-EC" sz="4800" b="1" dirty="0"/>
              <a:t>¿Qué es la Discapacidad?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DE70A6-BA54-4BD8-9268-8BB6EA6F2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1" y="1825625"/>
            <a:ext cx="11201399" cy="435133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s-ES" dirty="0"/>
              <a:t>Según la </a:t>
            </a:r>
            <a:r>
              <a:rPr lang="es-ES" b="1" dirty="0"/>
              <a:t>OMS:</a:t>
            </a:r>
            <a:r>
              <a:rPr lang="es-ES" dirty="0"/>
              <a:t> Resultado de la interacción entre personas con deficiencias y barreras del entorno.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s-E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C" altLang="es-EC" sz="28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Física o motriz</a:t>
            </a: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Afecta movilidad y coordinación.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C" altLang="es-EC" sz="28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Sensorial</a:t>
            </a: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Visual o auditiva.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C" altLang="es-EC" sz="28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Intelectual</a:t>
            </a: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Afecta el aprendizaje o el razonamiento.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C" altLang="es-EC" sz="28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Psicosocial</a:t>
            </a: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Relacionada con la salud mental.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EC" altLang="es-EC" sz="28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Múltiple</a:t>
            </a: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s-EC" altLang="es-EC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Combinación de varias condiciones.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670174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F1E4822D-4DA7-4376-B8B3-32C3FBA31B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63706" y="2967335"/>
            <a:ext cx="89691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s-EC" altLang="es-EC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Según el CONADIS, hay más de 470 mil personas con discapacidad registradas.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C" altLang="es-EC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3F7D545-00D8-4CE4-9F75-D48D5116AA31}"/>
              </a:ext>
            </a:extLst>
          </p:cNvPr>
          <p:cNvSpPr txBox="1"/>
          <p:nvPr/>
        </p:nvSpPr>
        <p:spPr>
          <a:xfrm>
            <a:off x="7978586" y="5128283"/>
            <a:ext cx="41327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LINK   https://www.consejodiscapacidades.gob.ec/estadisticas-de-discapacidad/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58ECD46-AFAA-4710-93D9-16056CC3B41B}"/>
              </a:ext>
            </a:extLst>
          </p:cNvPr>
          <p:cNvSpPr txBox="1"/>
          <p:nvPr/>
        </p:nvSpPr>
        <p:spPr>
          <a:xfrm>
            <a:off x="658972" y="1268052"/>
            <a:ext cx="1011660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3600" dirty="0">
                <a:hlinkClick r:id="rId2" tooltip="Ir a Consejo Nacional para la Igualdad de Discapacidades."/>
              </a:rPr>
              <a:t>Consejo Nacional para la Igualdad de Discapacidades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836753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Marcador de posición de imagen 13">
            <a:extLst>
              <a:ext uri="{FF2B5EF4-FFF2-40B4-BE49-F238E27FC236}">
                <a16:creationId xmlns:a16="http://schemas.microsoft.com/office/drawing/2014/main" id="{44B9C36C-B3CC-4072-8A41-3DC7FFC6955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9532" t="10274" r="28342" b="40613"/>
          <a:stretch/>
        </p:blipFill>
        <p:spPr>
          <a:xfrm>
            <a:off x="1048871" y="982725"/>
            <a:ext cx="9663953" cy="5247746"/>
          </a:xfrm>
        </p:spPr>
      </p:pic>
    </p:spTree>
    <p:extLst>
      <p:ext uri="{BB962C8B-B14F-4D97-AF65-F5344CB8AC3E}">
        <p14:creationId xmlns:p14="http://schemas.microsoft.com/office/powerpoint/2010/main" val="3779241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242</Words>
  <Application>Microsoft Office PowerPoint</Application>
  <PresentationFormat>Panorámica</PresentationFormat>
  <Paragraphs>35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de Office</vt:lpstr>
      <vt:lpstr>Presentación de PowerPoint</vt:lpstr>
      <vt:lpstr>Causas de la Discriminación Social </vt:lpstr>
      <vt:lpstr> TIPOS DE DISCRIMINACIÓN </vt:lpstr>
      <vt:lpstr>Discriminación Social en el Contexto Ecuatoriano</vt:lpstr>
      <vt:lpstr>Consecuencias de la Discriminación</vt:lpstr>
      <vt:lpstr>DIVERSIDAD FUNCIONAL </vt:lpstr>
      <vt:lpstr>¿Qué es la Discapacidad?</vt:lpstr>
      <vt:lpstr> Según el CONADIS, hay más de 470 mil personas con discapacidad registradas.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 Alexandra Alvarez Carrion</dc:creator>
  <cp:lastModifiedBy>Sonia Alexandra Alvarez Carrion</cp:lastModifiedBy>
  <cp:revision>6</cp:revision>
  <dcterms:created xsi:type="dcterms:W3CDTF">2025-06-16T17:24:37Z</dcterms:created>
  <dcterms:modified xsi:type="dcterms:W3CDTF">2025-06-16T17:59:17Z</dcterms:modified>
</cp:coreProperties>
</file>