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4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C" sz="2400" dirty="0"/>
              <a:t/>
            </a:r>
            <a:br>
              <a:rPr lang="es-EC" sz="2400" dirty="0"/>
            </a:br>
            <a:r>
              <a:rPr lang="es-EC" sz="3200" dirty="0"/>
              <a:t/>
            </a:r>
            <a:br>
              <a:rPr lang="es-EC" sz="3200" dirty="0"/>
            </a:br>
            <a:r>
              <a:rPr lang="es-EC" sz="3200" dirty="0"/>
              <a:t>Capacitación RAE 2025 1_s</a:t>
            </a:r>
            <a:br>
              <a:rPr lang="es-EC" sz="3200" dirty="0"/>
            </a:br>
            <a:r>
              <a:rPr lang="es-EC" sz="3200" dirty="0"/>
              <a:t>Séptimo semestre</a:t>
            </a:r>
            <a:br>
              <a:rPr lang="es-EC" sz="3200" dirty="0"/>
            </a:br>
            <a:r>
              <a:rPr lang="es-EC" sz="3200" dirty="0"/>
              <a:t>Fecha:  viernes 9 de mayo de 2025</a:t>
            </a:r>
            <a:br>
              <a:rPr lang="es-EC" sz="3200" dirty="0"/>
            </a:br>
            <a:r>
              <a:rPr lang="es-EC" sz="3200" dirty="0"/>
              <a:t>Hora: 17h00 a 19h00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668146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Ejemplo de reactivos</a:t>
            </a:r>
            <a:endParaRPr lang="es-EC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/>
            </a:r>
            <a:br>
              <a:rPr lang="es-EC" dirty="0"/>
            </a:br>
            <a:r>
              <a:rPr lang="es-EC" dirty="0"/>
              <a:t>Catalina es una docente en el nivel inicial I de la Unidad Educativa “Riobamba”, se presenta una emergencia con el niño José Miguel quien tiene una reacción alérgica. ¿Cuál es el orden correcto de acciones que debe seguir ante este caso?</a:t>
            </a:r>
            <a:br>
              <a:rPr lang="es-EC" dirty="0"/>
            </a:br>
            <a:r>
              <a:rPr lang="es-EC" dirty="0"/>
              <a:t>Avisar</a:t>
            </a:r>
            <a:br>
              <a:rPr lang="es-EC" dirty="0"/>
            </a:br>
            <a:r>
              <a:rPr lang="es-EC" dirty="0"/>
              <a:t>Socorrer</a:t>
            </a:r>
            <a:br>
              <a:rPr lang="es-EC" dirty="0"/>
            </a:br>
            <a:r>
              <a:rPr lang="es-EC" dirty="0"/>
              <a:t>Proteger</a:t>
            </a:r>
            <a:br>
              <a:rPr lang="es-EC" dirty="0"/>
            </a:br>
            <a:r>
              <a:rPr lang="es-EC" dirty="0"/>
              <a:t>Opciones</a:t>
            </a:r>
            <a:br>
              <a:rPr lang="es-EC" dirty="0"/>
            </a:br>
            <a:r>
              <a:rPr lang="es-EC" dirty="0"/>
              <a:t>1,2,3</a:t>
            </a:r>
            <a:br>
              <a:rPr lang="es-EC" dirty="0"/>
            </a:br>
            <a:r>
              <a:rPr lang="es-EC" dirty="0"/>
              <a:t>2,1,3</a:t>
            </a:r>
            <a:br>
              <a:rPr lang="es-EC" dirty="0"/>
            </a:br>
            <a:r>
              <a:rPr lang="es-EC" dirty="0"/>
              <a:t>3,2,1</a:t>
            </a:r>
            <a:br>
              <a:rPr lang="es-EC" dirty="0"/>
            </a:br>
            <a:r>
              <a:rPr lang="es-EC" dirty="0" smtClean="0"/>
              <a:t>1,3,2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558541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Ejemplo de reactivo</a:t>
            </a:r>
            <a:endParaRPr lang="es-EC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En la unidad Educativa “El mundo mágico”, dentro de los salones que son destinados para el funcionamiento del nivel inicial I, inicial II y primero de básica, se ubican varios centros de interés como el de música, psicomotricidad, lúdico, pre lectura y ciencia. De lo descrito infiera el paradigma pedagógico que se aplica en ese establecimiento.</a:t>
            </a:r>
          </a:p>
          <a:p>
            <a:r>
              <a:rPr lang="es-EC" dirty="0"/>
              <a:t>a.	Un modelo pedagógico competencial y de enseñanza	</a:t>
            </a:r>
          </a:p>
          <a:p>
            <a:r>
              <a:rPr lang="es-EC" dirty="0"/>
              <a:t>b.	Un modelo pedagógico genérico y obligatorio	</a:t>
            </a:r>
          </a:p>
          <a:p>
            <a:r>
              <a:rPr lang="es-EC" dirty="0"/>
              <a:t>c.	Un modelo pedagógico por ámbitos de desarrollo y aprendizaje	</a:t>
            </a:r>
          </a:p>
          <a:p>
            <a:r>
              <a:rPr lang="es-EC" dirty="0"/>
              <a:t>d.	Un modelo pedagógico por rincones integrales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509868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Ejemplo de reactivo</a:t>
            </a:r>
            <a:endParaRPr lang="es-EC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C" dirty="0"/>
              <a:t>Identificación </a:t>
            </a:r>
          </a:p>
          <a:p>
            <a:r>
              <a:rPr lang="es-EC" dirty="0"/>
              <a:t>Francisco es un niño de 4 años que asiste al Centro de Desarrollo Infantil “Pequeño Hogar”, lugar donde manifiestas diversas características tales como: cambios bruscos en su estado de ánimo, gusto por la exploración del ambiente, satisfacción por control de esfínteres y apego emocional a un juguete determinado. Dichas características describen la etapa evolutiva de Francisco, identifique la denominación correcta que abarca esta edad según Henri </a:t>
            </a:r>
            <a:r>
              <a:rPr lang="es-EC" dirty="0" err="1"/>
              <a:t>Wallon</a:t>
            </a:r>
            <a:r>
              <a:rPr lang="es-EC" dirty="0"/>
              <a:t>.</a:t>
            </a:r>
          </a:p>
          <a:p>
            <a:pPr marL="0" indent="0">
              <a:buNone/>
            </a:pPr>
            <a:endParaRPr lang="es-EC" dirty="0"/>
          </a:p>
          <a:p>
            <a:pPr lvl="0"/>
            <a:r>
              <a:rPr lang="es-EC" dirty="0"/>
              <a:t>Estadio impulsivo y activo</a:t>
            </a:r>
          </a:p>
          <a:p>
            <a:pPr lvl="0"/>
            <a:r>
              <a:rPr lang="es-EC" dirty="0"/>
              <a:t>Estadio emocional y social</a:t>
            </a:r>
          </a:p>
          <a:p>
            <a:pPr lvl="0"/>
            <a:r>
              <a:rPr lang="es-EC" dirty="0"/>
              <a:t>Estadio del personalismo</a:t>
            </a:r>
          </a:p>
          <a:p>
            <a:pPr lvl="0"/>
            <a:r>
              <a:rPr lang="es-EC" dirty="0"/>
              <a:t>Estadio proyectivo </a:t>
            </a:r>
          </a:p>
          <a:p>
            <a:pPr marL="0" indent="0">
              <a:buNone/>
            </a:pPr>
            <a:r>
              <a:rPr lang="es-EC" dirty="0"/>
              <a:t>Correcta 3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762822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Ejemplo de reactivo</a:t>
            </a:r>
            <a:endParaRPr lang="es-EC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s-EC" sz="4300" dirty="0"/>
              <a:t>En el Centro de Desarrollo Infantil “Primero amigos” se conforma la comisión de adquisición material didáctico para el salón Inicial I, lugar donde están los niños de 1 a 3 años; para poder realizar la compra es necesario que el material didáctico responda a la necesidad motriz y cognitiva de la edad. Agrupe diversos materiales que responda a la necesidad descrita y seleccione el literal </a:t>
            </a:r>
            <a:r>
              <a:rPr lang="es-EC" sz="4300"/>
              <a:t>correspondiente</a:t>
            </a:r>
            <a:r>
              <a:rPr lang="es-EC" sz="4300" smtClean="0"/>
              <a:t>.</a:t>
            </a:r>
            <a:endParaRPr lang="es-EC" sz="4300" dirty="0"/>
          </a:p>
          <a:p>
            <a:pPr lv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es-EC" sz="4300" dirty="0"/>
              <a:t>Plastilina</a:t>
            </a:r>
          </a:p>
          <a:p>
            <a:pPr lv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es-EC" sz="4300" dirty="0"/>
              <a:t>Tijeras</a:t>
            </a:r>
          </a:p>
          <a:p>
            <a:pPr lv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es-EC" sz="4300" dirty="0"/>
              <a:t>Cuentos</a:t>
            </a:r>
          </a:p>
          <a:p>
            <a:pPr lv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es-EC" sz="4300" dirty="0"/>
              <a:t>Botellas sensoriales</a:t>
            </a:r>
          </a:p>
          <a:p>
            <a:pPr lv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es-EC" sz="4300" dirty="0"/>
              <a:t>Balones</a:t>
            </a:r>
          </a:p>
          <a:p>
            <a:pPr lv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es-EC" sz="4300" dirty="0"/>
              <a:t>Cuaderno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es-EC" sz="4300" dirty="0"/>
              <a:t>opciones</a:t>
            </a:r>
          </a:p>
          <a:p>
            <a:pPr lv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es-EC" sz="4300" dirty="0"/>
              <a:t>1,4,5 y 2</a:t>
            </a:r>
          </a:p>
          <a:p>
            <a:pPr lv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es-EC" sz="4300" dirty="0"/>
              <a:t>1,3,4 y 6</a:t>
            </a:r>
          </a:p>
          <a:p>
            <a:pPr lv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es-EC" sz="4300" dirty="0"/>
              <a:t>1,3,4, y 5</a:t>
            </a:r>
          </a:p>
          <a:p>
            <a:pPr lv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es-EC" sz="4300" dirty="0"/>
              <a:t>1, 2,3 y </a:t>
            </a:r>
            <a:r>
              <a:rPr lang="es-EC" sz="4300" dirty="0" smtClean="0"/>
              <a:t>4</a:t>
            </a:r>
            <a:endParaRPr lang="es-EC" sz="4300" dirty="0"/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s-EC" sz="4300" dirty="0"/>
              <a:t>Correcta C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449504394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4A2318"/>
      </a:dk2>
      <a:lt2>
        <a:srgbClr val="EDECEB"/>
      </a:lt2>
      <a:accent1>
        <a:srgbClr val="F3C82E"/>
      </a:accent1>
      <a:accent2>
        <a:srgbClr val="A26176"/>
      </a:accent2>
      <a:accent3>
        <a:srgbClr val="74A94E"/>
      </a:accent3>
      <a:accent4>
        <a:srgbClr val="188E8D"/>
      </a:accent4>
      <a:accent5>
        <a:srgbClr val="EE913A"/>
      </a:accent5>
      <a:accent6>
        <a:srgbClr val="DF5D4A"/>
      </a:accent6>
      <a:hlink>
        <a:srgbClr val="188E8D"/>
      </a:hlink>
      <a:folHlink>
        <a:srgbClr val="A26176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D7AA1D6E-F3E9-4763-A3BC-84DF2E02F6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8</TotalTime>
  <Words>267</Words>
  <Application>Microsoft Office PowerPoint</Application>
  <PresentationFormat>Panorámica</PresentationFormat>
  <Paragraphs>32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7" baseType="lpstr">
      <vt:lpstr>Franklin Gothic Book</vt:lpstr>
      <vt:lpstr>Crop</vt:lpstr>
      <vt:lpstr>  Capacitación RAE 2025 1_s Séptimo semestre Fecha:  viernes 9 de mayo de 2025 Hora: 17h00 a 19h00</vt:lpstr>
      <vt:lpstr>Ejemplo de reactivos</vt:lpstr>
      <vt:lpstr>Ejemplo de reactivo</vt:lpstr>
      <vt:lpstr>Ejemplo de reactivo</vt:lpstr>
      <vt:lpstr>Ejemplo de reactivo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Capacitación RAE 2025 1_s Séptimo semestre Fecha:  viernes 9 de mayo de 2025 Hora: 17h00 a 19h00</dc:title>
  <dc:creator>SOPORTE TECNICO</dc:creator>
  <cp:lastModifiedBy>SOPORTE TECNICO</cp:lastModifiedBy>
  <cp:revision>1</cp:revision>
  <dcterms:created xsi:type="dcterms:W3CDTF">2025-05-13T21:25:53Z</dcterms:created>
  <dcterms:modified xsi:type="dcterms:W3CDTF">2025-05-13T21:34:13Z</dcterms:modified>
</cp:coreProperties>
</file>