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Syne"/>
      <p:regular r:id="rId15"/>
    </p:embeddedFont>
    <p:embeddedFont>
      <p:font typeface="Syne"/>
      <p:regular r:id="rId16"/>
    </p:embeddedFont>
    <p:embeddedFont>
      <p:font typeface="Arimo"/>
      <p:regular r:id="rId17"/>
    </p:embeddedFont>
    <p:embeddedFont>
      <p:font typeface="Arimo"/>
      <p:regular r:id="rId18"/>
    </p:embeddedFont>
    <p:embeddedFont>
      <p:font typeface="Arimo"/>
      <p:regular r:id="rId19"/>
    </p:embeddedFont>
    <p:embeddedFont>
      <p:font typeface="Arimo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045137"/>
            <a:ext cx="7468553" cy="19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650"/>
              </a:lnSpc>
              <a:buNone/>
            </a:pPr>
            <a:r>
              <a:rPr lang="en-US" sz="61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Los trastornos del lenguaje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6324124" y="4347210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Los trastornos del lenguaje son condiciones que afectan la capacidad de comunicarse. Estos pueden afectar la comprensión, la expresión o la producción del lenguaje.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5783342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E89706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46877" y="5925979"/>
            <a:ext cx="13727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Arimo Medium" pitchFamily="34" charset="0"/>
                <a:ea typeface="Arimo Medium" pitchFamily="34" charset="-122"/>
                <a:cs typeface="Arimo Medium" pitchFamily="34" charset="-120"/>
              </a:rPr>
              <a:t>CB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826687" y="5765483"/>
            <a:ext cx="5434965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D9E1FF"/>
                </a:solidFill>
                <a:latin typeface="Arimo Bold" pitchFamily="34" charset="0"/>
                <a:ea typeface="Arimo Bold" pitchFamily="34" charset="-122"/>
                <a:cs typeface="Arimo Bold" pitchFamily="34" charset="-120"/>
              </a:rPr>
              <a:t>por Carmen del Rosario Navas Bonilla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83034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Características de las Afasias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86654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5" name="Text 2"/>
          <p:cNvSpPr/>
          <p:nvPr/>
        </p:nvSpPr>
        <p:spPr>
          <a:xfrm>
            <a:off x="6527482" y="2966799"/>
            <a:ext cx="131802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1959" y="2866549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Dificultad para hablar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101959" y="3714036"/>
            <a:ext cx="283678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Las personas con afasia pueden tener problemas para encontrar las palabras correctas o para producir frases completas.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10178058" y="286654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9" name="Text 6"/>
          <p:cNvSpPr/>
          <p:nvPr/>
        </p:nvSpPr>
        <p:spPr>
          <a:xfrm>
            <a:off x="10341888" y="2966799"/>
            <a:ext cx="21086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55893" y="2866549"/>
            <a:ext cx="2836783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Dificultad para comprender el lenguaje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55893" y="4065984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Pueden tener problemas para entender lo que se les dice o para seguir conversaciones.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24124" y="613767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3" name="Text 10"/>
          <p:cNvSpPr/>
          <p:nvPr/>
        </p:nvSpPr>
        <p:spPr>
          <a:xfrm>
            <a:off x="6484977" y="6237923"/>
            <a:ext cx="216694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101959" y="6137672"/>
            <a:ext cx="439031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Dificultad para leer y escribir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101959" y="6633210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afasia puede afectar la capacidad de leer y escribir, lo que dificulta la comunicación escrita.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937391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Características de las Dislalias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364890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Sustitución de fonemas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sustituyen sonidos por otros, como decir "tata" en lugar de "rata".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788093"/>
            <a:ext cx="320337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Omisión de fonemas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379357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omiten sonidos, como decir "ato" en lugar de "gato".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788093"/>
            <a:ext cx="346340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Distorsión de fonemas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379357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pronuncian los sonidos de forma incorrecta, como una "s" que suena como una "sh".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7194" y="920948"/>
            <a:ext cx="7862411" cy="1077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Características de los trastornos de la voz y la resonancia</a:t>
            </a:r>
            <a:endParaRPr lang="en-US" sz="33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194" y="2272546"/>
            <a:ext cx="457676" cy="4576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27194" y="2913221"/>
            <a:ext cx="2154079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Disfonía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6127194" y="3292197"/>
            <a:ext cx="7862411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Alteración de la calidad de la voz, como ronquera o pérdida de volumen.</a:t>
            </a:r>
            <a:endParaRPr lang="en-US" sz="14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194" y="4134326"/>
            <a:ext cx="457676" cy="4576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27194" y="4775002"/>
            <a:ext cx="2154079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Disartria</a:t>
            </a:r>
            <a:endParaRPr lang="en-US" sz="1650" dirty="0"/>
          </a:p>
        </p:txBody>
      </p:sp>
      <p:sp>
        <p:nvSpPr>
          <p:cNvPr id="9" name="Text 4"/>
          <p:cNvSpPr/>
          <p:nvPr/>
        </p:nvSpPr>
        <p:spPr>
          <a:xfrm>
            <a:off x="6127194" y="5153978"/>
            <a:ext cx="7862411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Dificultad para controlar los músculos de la boca y la garganta, lo que afecta la pronunciación.</a:t>
            </a:r>
            <a:endParaRPr lang="en-US" sz="14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194" y="5996107"/>
            <a:ext cx="457676" cy="4576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27194" y="6636782"/>
            <a:ext cx="2154079" cy="269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Rinolalia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6127194" y="7015758"/>
            <a:ext cx="7862411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Voz nasalizada debido a problemas en la resonancia nasal, como la hipernasalidad.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6758" y="736878"/>
            <a:ext cx="7690485" cy="1832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Características de los trastornos del ritmo y la fluidez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1026795" y="2880717"/>
            <a:ext cx="22860" cy="4611886"/>
          </a:xfrm>
          <a:prstGeom prst="roundRect">
            <a:avLst>
              <a:gd name="adj" fmla="val 136257"/>
            </a:avLst>
          </a:prstGeom>
          <a:solidFill>
            <a:srgbClr val="44426B"/>
          </a:solidFill>
          <a:ln/>
        </p:spPr>
      </p:sp>
      <p:sp>
        <p:nvSpPr>
          <p:cNvPr id="5" name="Shape 2"/>
          <p:cNvSpPr/>
          <p:nvPr/>
        </p:nvSpPr>
        <p:spPr>
          <a:xfrm>
            <a:off x="1248966" y="3336488"/>
            <a:ext cx="726758" cy="22860"/>
          </a:xfrm>
          <a:prstGeom prst="roundRect">
            <a:avLst>
              <a:gd name="adj" fmla="val 136257"/>
            </a:avLst>
          </a:prstGeom>
          <a:solidFill>
            <a:srgbClr val="44426B"/>
          </a:solidFill>
          <a:ln/>
        </p:spPr>
      </p:sp>
      <p:sp>
        <p:nvSpPr>
          <p:cNvPr id="6" name="Shape 3"/>
          <p:cNvSpPr/>
          <p:nvPr/>
        </p:nvSpPr>
        <p:spPr>
          <a:xfrm>
            <a:off x="804624" y="3114318"/>
            <a:ext cx="467201" cy="467201"/>
          </a:xfrm>
          <a:prstGeom prst="roundRect">
            <a:avLst>
              <a:gd name="adj" fmla="val 6667"/>
            </a:avLst>
          </a:prstGeom>
          <a:solidFill>
            <a:srgbClr val="2B2952"/>
          </a:solidFill>
          <a:ln/>
        </p:spPr>
      </p:sp>
      <p:sp>
        <p:nvSpPr>
          <p:cNvPr id="7" name="Text 4"/>
          <p:cNvSpPr/>
          <p:nvPr/>
        </p:nvSpPr>
        <p:spPr>
          <a:xfrm>
            <a:off x="980956" y="3201353"/>
            <a:ext cx="114419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180273" y="3088362"/>
            <a:ext cx="2442924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Tartamudez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180273" y="3518297"/>
            <a:ext cx="6236970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Dificultad para hablar con fluidez, con repeticiones, bloqueos o prolongaciones de sonidos.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48966" y="5053727"/>
            <a:ext cx="726758" cy="22860"/>
          </a:xfrm>
          <a:prstGeom prst="roundRect">
            <a:avLst>
              <a:gd name="adj" fmla="val 136257"/>
            </a:avLst>
          </a:prstGeom>
          <a:solidFill>
            <a:srgbClr val="44426B"/>
          </a:solidFill>
          <a:ln/>
        </p:spPr>
      </p:sp>
      <p:sp>
        <p:nvSpPr>
          <p:cNvPr id="11" name="Shape 8"/>
          <p:cNvSpPr/>
          <p:nvPr/>
        </p:nvSpPr>
        <p:spPr>
          <a:xfrm>
            <a:off x="804624" y="4831556"/>
            <a:ext cx="467201" cy="467201"/>
          </a:xfrm>
          <a:prstGeom prst="roundRect">
            <a:avLst>
              <a:gd name="adj" fmla="val 6667"/>
            </a:avLst>
          </a:prstGeom>
          <a:solidFill>
            <a:srgbClr val="2B2952"/>
          </a:solidFill>
          <a:ln/>
        </p:spPr>
      </p:sp>
      <p:sp>
        <p:nvSpPr>
          <p:cNvPr id="12" name="Text 9"/>
          <p:cNvSpPr/>
          <p:nvPr/>
        </p:nvSpPr>
        <p:spPr>
          <a:xfrm>
            <a:off x="946666" y="4918591"/>
            <a:ext cx="182999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180273" y="4805601"/>
            <a:ext cx="2442924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Taquifemia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180273" y="5235535"/>
            <a:ext cx="6236970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Habla rápida y acelerada, con dificultad para articular las palabras.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248966" y="6438781"/>
            <a:ext cx="726758" cy="22860"/>
          </a:xfrm>
          <a:prstGeom prst="roundRect">
            <a:avLst>
              <a:gd name="adj" fmla="val 136257"/>
            </a:avLst>
          </a:prstGeom>
          <a:solidFill>
            <a:srgbClr val="44426B"/>
          </a:solidFill>
          <a:ln/>
        </p:spPr>
      </p:sp>
      <p:sp>
        <p:nvSpPr>
          <p:cNvPr id="16" name="Shape 13"/>
          <p:cNvSpPr/>
          <p:nvPr/>
        </p:nvSpPr>
        <p:spPr>
          <a:xfrm>
            <a:off x="804624" y="6216610"/>
            <a:ext cx="467201" cy="467201"/>
          </a:xfrm>
          <a:prstGeom prst="roundRect">
            <a:avLst>
              <a:gd name="adj" fmla="val 6667"/>
            </a:avLst>
          </a:prstGeom>
          <a:solidFill>
            <a:srgbClr val="2B2952"/>
          </a:solidFill>
          <a:ln/>
        </p:spPr>
      </p:sp>
      <p:sp>
        <p:nvSpPr>
          <p:cNvPr id="17" name="Text 14"/>
          <p:cNvSpPr/>
          <p:nvPr/>
        </p:nvSpPr>
        <p:spPr>
          <a:xfrm>
            <a:off x="944166" y="6303645"/>
            <a:ext cx="188000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180273" y="6190655"/>
            <a:ext cx="2442924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Disfemia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180273" y="6620589"/>
            <a:ext cx="6236970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Dificultad para hablar con fluidez, caracterizada por repeticiones, bloqueos y prolongaciones de sonidos.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04644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Evaluación de los trastornos del lenguaje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813447"/>
            <a:ext cx="7468553" cy="4369713"/>
          </a:xfrm>
          <a:prstGeom prst="roundRect">
            <a:avLst>
              <a:gd name="adj" fmla="val 82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331744" y="2821067"/>
            <a:ext cx="7453312" cy="10684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71059" y="2972276"/>
            <a:ext cx="32442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Entrevista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10301526" y="2972276"/>
            <a:ext cx="324421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Recopilación de información sobre la historia del paciente.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6331744" y="3889534"/>
            <a:ext cx="7453312" cy="183451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571059" y="4040743"/>
            <a:ext cx="32442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Evaluación del lenguaje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10301526" y="4040743"/>
            <a:ext cx="3244215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Pruebas para evaluar la comprensión, la expresión, la producción del lenguaje, la lectura y la escritura.</a:t>
            </a:r>
            <a:endParaRPr lang="en-US" sz="1850" dirty="0"/>
          </a:p>
        </p:txBody>
      </p:sp>
      <p:sp>
        <p:nvSpPr>
          <p:cNvPr id="11" name="Shape 8"/>
          <p:cNvSpPr/>
          <p:nvPr/>
        </p:nvSpPr>
        <p:spPr>
          <a:xfrm>
            <a:off x="6331744" y="5724049"/>
            <a:ext cx="7453312" cy="14514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71059" y="5875258"/>
            <a:ext cx="32442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Observación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10301526" y="5875258"/>
            <a:ext cx="324421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Evaluación de las habilidades del paciente en situaciones naturales.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7093" y="614720"/>
            <a:ext cx="7582614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Tratamiento de los trastornos del lenguaje</a:t>
            </a:r>
            <a:endParaRPr lang="en-US" sz="41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093" y="2261354"/>
            <a:ext cx="1115258" cy="178450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16917" y="2484358"/>
            <a:ext cx="2887623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Terapia del lenguaje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716917" y="2946202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Ejercicios y estrategias para mejorar las habilidades del lenguaje.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93" y="4045863"/>
            <a:ext cx="1115258" cy="17845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16917" y="4268867"/>
            <a:ext cx="2957155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Terapia ocupacional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7716917" y="4730710"/>
            <a:ext cx="6132790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Ayudar a los pacientes a desarrollar habilidades motoras finas y habilidades para la vida diaria.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093" y="5830372"/>
            <a:ext cx="1115258" cy="178450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16917" y="6053376"/>
            <a:ext cx="3027521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Terapia de logopedia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716917" y="6515219"/>
            <a:ext cx="613279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Tratamiento para mejorar la producción y la calidad del habla.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6504" y="827246"/>
            <a:ext cx="7483792" cy="1394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Importancia de la terapia del lenguaje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316504" y="2577941"/>
            <a:ext cx="3623310" cy="2862739"/>
          </a:xfrm>
          <a:prstGeom prst="roundRect">
            <a:avLst>
              <a:gd name="adj" fmla="val 1243"/>
            </a:avLst>
          </a:prstGeom>
          <a:solidFill>
            <a:srgbClr val="2B2952"/>
          </a:solidFill>
          <a:ln/>
        </p:spPr>
      </p:sp>
      <p:sp>
        <p:nvSpPr>
          <p:cNvPr id="5" name="Text 2"/>
          <p:cNvSpPr/>
          <p:nvPr/>
        </p:nvSpPr>
        <p:spPr>
          <a:xfrm>
            <a:off x="6553676" y="2815114"/>
            <a:ext cx="3148965" cy="697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Comunicación efectiva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553676" y="3655100"/>
            <a:ext cx="3148965" cy="1517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terapia del lenguaje ayuda a mejorar la capacidad de comunicarse, lo que permite una mejor integración social.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6986" y="2577941"/>
            <a:ext cx="3623310" cy="2862739"/>
          </a:xfrm>
          <a:prstGeom prst="roundRect">
            <a:avLst>
              <a:gd name="adj" fmla="val 1243"/>
            </a:avLst>
          </a:prstGeom>
          <a:solidFill>
            <a:srgbClr val="2B2952"/>
          </a:solidFill>
          <a:ln/>
        </p:spPr>
      </p:sp>
      <p:sp>
        <p:nvSpPr>
          <p:cNvPr id="8" name="Text 5"/>
          <p:cNvSpPr/>
          <p:nvPr/>
        </p:nvSpPr>
        <p:spPr>
          <a:xfrm>
            <a:off x="10414159" y="2815114"/>
            <a:ext cx="3032165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Desarrollo cognitivo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414159" y="3306247"/>
            <a:ext cx="3148965" cy="1897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Las terapias de lenguaje pueden mejorar el aprendizaje y el razonamiento, aumentando las capacidades cognitivas.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16504" y="5677853"/>
            <a:ext cx="7483792" cy="1724382"/>
          </a:xfrm>
          <a:prstGeom prst="roundRect">
            <a:avLst>
              <a:gd name="adj" fmla="val 2063"/>
            </a:avLst>
          </a:prstGeom>
          <a:solidFill>
            <a:srgbClr val="2B2952"/>
          </a:solidFill>
          <a:ln/>
        </p:spPr>
      </p:sp>
      <p:sp>
        <p:nvSpPr>
          <p:cNvPr id="11" name="Text 8"/>
          <p:cNvSpPr/>
          <p:nvPr/>
        </p:nvSpPr>
        <p:spPr>
          <a:xfrm>
            <a:off x="6553676" y="5915025"/>
            <a:ext cx="2790349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9E1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Calidad de vida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553676" y="6406158"/>
            <a:ext cx="7009448" cy="758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terapia del lenguaje puede mejorar la autoestima, la independencia y la participación social.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2024-11-15T21:32:20Z</dcterms:created>
  <dcterms:modified xsi:type="dcterms:W3CDTF">2024-11-15T21:32:20Z</dcterms:modified>
</cp:coreProperties>
</file>