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4630400" cy="8229600"/>
  <p:notesSz cx="8229600" cy="14630400"/>
  <p:embeddedFontLst>
    <p:embeddedFont>
      <p:font typeface="Merriweather" panose="00000500000000000000" pitchFamily="34" charset="0"/>
      <p:regular r:id="rId15"/>
    </p:embeddedFont>
    <p:embeddedFont>
      <p:font typeface="Merriweather" panose="00000500000000000000" pitchFamily="34" charset="-122"/>
      <p:regular r:id="rId16"/>
    </p:embeddedFont>
    <p:embeddedFont>
      <p:font typeface="Merriweather" panose="00000500000000000000" pitchFamily="34" charset="-120"/>
      <p:regular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683974"/>
            <a:ext cx="7416403" cy="31932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dirty="0">
                <a:solidFill>
                  <a:srgbClr val="F5F0F0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Etapas del Desarrollo del Lenguaje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863798" y="4554736"/>
            <a:ext cx="7416403" cy="19740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El desarrollo del lenguaje es un proceso fascinante que abarca varias etapas cruciales desde el nacimiento hasta la edad escolar. Cada una de estas etapas se caracteriza por hitos y características específicas que nos permiten entender el progreso del niño.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1017" y="728662"/>
            <a:ext cx="7654766" cy="13294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F5F0F0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Características y Hitos del Desarrollo del Lenguaje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38674" y="2377202"/>
            <a:ext cx="22860" cy="5123736"/>
          </a:xfrm>
          <a:prstGeom prst="roundRect">
            <a:avLst>
              <a:gd name="adj" fmla="val 390900"/>
            </a:avLst>
          </a:prstGeom>
          <a:solidFill>
            <a:srgbClr val="194A99"/>
          </a:solidFill>
        </p:spPr>
      </p:sp>
      <p:sp>
        <p:nvSpPr>
          <p:cNvPr id="5" name="Shape 2"/>
          <p:cNvSpPr/>
          <p:nvPr/>
        </p:nvSpPr>
        <p:spPr>
          <a:xfrm>
            <a:off x="6766560" y="2844403"/>
            <a:ext cx="744617" cy="22860"/>
          </a:xfrm>
          <a:prstGeom prst="roundRect">
            <a:avLst>
              <a:gd name="adj" fmla="val 390900"/>
            </a:avLst>
          </a:prstGeom>
          <a:solidFill>
            <a:srgbClr val="194A99"/>
          </a:solidFill>
        </p:spPr>
      </p:sp>
      <p:sp>
        <p:nvSpPr>
          <p:cNvPr id="6" name="Shape 3"/>
          <p:cNvSpPr/>
          <p:nvPr/>
        </p:nvSpPr>
        <p:spPr>
          <a:xfrm>
            <a:off x="6310789" y="2616518"/>
            <a:ext cx="478631" cy="478631"/>
          </a:xfrm>
          <a:prstGeom prst="roundRect">
            <a:avLst>
              <a:gd name="adj" fmla="val 1867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79858" y="2696289"/>
            <a:ext cx="140494" cy="3190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1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7720251" y="2589848"/>
            <a:ext cx="4427577" cy="3324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Etapa Prelingüística (0-12 meses)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720251" y="3049905"/>
            <a:ext cx="6165533" cy="6807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Los bebés comienzan a balbucear, expresar sonidos y comunicar sus necesidades básicas.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66560" y="4623197"/>
            <a:ext cx="744617" cy="22860"/>
          </a:xfrm>
          <a:prstGeom prst="roundRect">
            <a:avLst>
              <a:gd name="adj" fmla="val 390900"/>
            </a:avLst>
          </a:prstGeom>
          <a:solidFill>
            <a:srgbClr val="194A99"/>
          </a:solidFill>
        </p:spPr>
      </p:sp>
      <p:sp>
        <p:nvSpPr>
          <p:cNvPr id="11" name="Shape 8"/>
          <p:cNvSpPr/>
          <p:nvPr/>
        </p:nvSpPr>
        <p:spPr>
          <a:xfrm>
            <a:off x="6310789" y="4395311"/>
            <a:ext cx="478631" cy="478631"/>
          </a:xfrm>
          <a:prstGeom prst="roundRect">
            <a:avLst>
              <a:gd name="adj" fmla="val 1867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54616" y="4475083"/>
            <a:ext cx="190857" cy="3190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2</a:t>
            </a:r>
            <a:endParaRPr lang="en-US" sz="2500" dirty="0"/>
          </a:p>
        </p:txBody>
      </p:sp>
      <p:sp>
        <p:nvSpPr>
          <p:cNvPr id="13" name="Text 10"/>
          <p:cNvSpPr/>
          <p:nvPr/>
        </p:nvSpPr>
        <p:spPr>
          <a:xfrm>
            <a:off x="7720251" y="4368641"/>
            <a:ext cx="4144923" cy="3324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Etapa de Adquisición (1-3 años)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720251" y="4828699"/>
            <a:ext cx="6165533" cy="6807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Los niños empiezan a producir sus primeras palabras y a combinarlas en frases simples.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66560" y="6401991"/>
            <a:ext cx="744617" cy="22860"/>
          </a:xfrm>
          <a:prstGeom prst="roundRect">
            <a:avLst>
              <a:gd name="adj" fmla="val 390900"/>
            </a:avLst>
          </a:prstGeom>
          <a:solidFill>
            <a:srgbClr val="194A99"/>
          </a:solidFill>
        </p:spPr>
      </p:sp>
      <p:sp>
        <p:nvSpPr>
          <p:cNvPr id="16" name="Shape 13"/>
          <p:cNvSpPr/>
          <p:nvPr/>
        </p:nvSpPr>
        <p:spPr>
          <a:xfrm>
            <a:off x="6310789" y="6174105"/>
            <a:ext cx="478631" cy="478631"/>
          </a:xfrm>
          <a:prstGeom prst="roundRect">
            <a:avLst>
              <a:gd name="adj" fmla="val 1867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60688" y="6253877"/>
            <a:ext cx="178713" cy="3190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3</a:t>
            </a:r>
            <a:endParaRPr lang="en-US" sz="2500" dirty="0"/>
          </a:p>
        </p:txBody>
      </p:sp>
      <p:sp>
        <p:nvSpPr>
          <p:cNvPr id="18" name="Text 15"/>
          <p:cNvSpPr/>
          <p:nvPr/>
        </p:nvSpPr>
        <p:spPr>
          <a:xfrm>
            <a:off x="7720251" y="6147435"/>
            <a:ext cx="4513183" cy="3324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Etapa de Consolidación (3-6 años)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720251" y="6607492"/>
            <a:ext cx="6165533" cy="6807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El lenguaje se vuelve más complejo, con un vocabulario en rápido crecimiento y una gramática más sofisticada.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9593" y="762000"/>
            <a:ext cx="7577614" cy="13985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5F0F0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Etapa Prelingüística (0-12 meses)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69593" y="2496145"/>
            <a:ext cx="3677007" cy="2369701"/>
          </a:xfrm>
          <a:prstGeom prst="roundRect">
            <a:avLst>
              <a:gd name="adj" fmla="val 3966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00932" y="2727484"/>
            <a:ext cx="2797135" cy="3495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Balbuceo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0932" y="3211235"/>
            <a:ext cx="3214330" cy="1073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Los bebés empiezan a producir sonidos y a experimentar con su voz.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0319" y="2496145"/>
            <a:ext cx="3677007" cy="2369701"/>
          </a:xfrm>
          <a:prstGeom prst="roundRect">
            <a:avLst>
              <a:gd name="adj" fmla="val 3966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1657" y="2727484"/>
            <a:ext cx="3214330" cy="6991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Comunicación No Verbal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1657" y="3560802"/>
            <a:ext cx="3214330" cy="1073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Utilizan gestos, expresiones faciales y contacto visual para comunicarse.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69593" y="5089565"/>
            <a:ext cx="3677007" cy="2378035"/>
          </a:xfrm>
          <a:prstGeom prst="roundRect">
            <a:avLst>
              <a:gd name="adj" fmla="val 395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00932" y="5320903"/>
            <a:ext cx="3207782" cy="3495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Señales de Necesidades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0932" y="5804654"/>
            <a:ext cx="3214330" cy="1073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Aprenden a expresar sus necesidades básicas a través de llanto y vocalizaciones.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170319" y="5089565"/>
            <a:ext cx="3677007" cy="2378035"/>
          </a:xfrm>
          <a:prstGeom prst="roundRect">
            <a:avLst>
              <a:gd name="adj" fmla="val 395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401657" y="5320903"/>
            <a:ext cx="2797135" cy="3495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Primeras Palabras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01657" y="5804654"/>
            <a:ext cx="3214330" cy="14316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Hacia el final de esta etapa, algunos bebés pueden empezar a pronunciar sus primeras palabras.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203847"/>
            <a:ext cx="9618821" cy="771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Etapa de Adquisición (1-3 años)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3798" y="3592116"/>
            <a:ext cx="3085386" cy="3855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Lenguaje Receptivo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3798" y="4224457"/>
            <a:ext cx="3898940" cy="11844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Los niños comienzan a comprender un número creciente de palabras y frases.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576" y="3592116"/>
            <a:ext cx="3085386" cy="3855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Lenguaje Expresivo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576" y="4224457"/>
            <a:ext cx="3898940" cy="15792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Empiezan a producir sus primeras palabras y a combinarlas en oraciones simples.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592116"/>
            <a:ext cx="3351848" cy="3855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Desarrollo Gramatical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4224457"/>
            <a:ext cx="3898940" cy="11844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Aprenden a utilizar correctamente los tiempos verbales y la concordancia.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8670" y="765810"/>
            <a:ext cx="7566660" cy="14085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5F0F0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Etapa de Consolidación (3-6 años)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8670" y="2765822"/>
            <a:ext cx="506968" cy="506968"/>
          </a:xfrm>
          <a:prstGeom prst="roundRect">
            <a:avLst>
              <a:gd name="adj" fmla="val 1867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67740" y="2850237"/>
            <a:ext cx="148828" cy="33801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20904" y="2765822"/>
            <a:ext cx="2817019" cy="3520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Vocabulario Amplio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20904" y="3253026"/>
            <a:ext cx="2938463" cy="10815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El niño adquiere un vocabulario cada vez más extenso y preciso.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4633" y="2765822"/>
            <a:ext cx="506968" cy="506968"/>
          </a:xfrm>
          <a:prstGeom prst="roundRect">
            <a:avLst>
              <a:gd name="adj" fmla="val 1867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37033" y="2850237"/>
            <a:ext cx="202168" cy="33801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16868" y="2765822"/>
            <a:ext cx="2817257" cy="3520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Gramática Compleja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16868" y="3253026"/>
            <a:ext cx="2938463" cy="14420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Domina estructuras gramaticales más elaboradas, como frases subordinadas.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88670" y="5173861"/>
            <a:ext cx="506968" cy="506968"/>
          </a:xfrm>
          <a:prstGeom prst="roundRect">
            <a:avLst>
              <a:gd name="adj" fmla="val 1867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47499" y="5258276"/>
            <a:ext cx="189309" cy="33801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20904" y="5173861"/>
            <a:ext cx="2817019" cy="3520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Narración Fluida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20904" y="5661065"/>
            <a:ext cx="2938463" cy="18026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Pueden expresar ideas, sentimientos y experiencias de manera cada vez más clara y organizada.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4684633" y="5173861"/>
            <a:ext cx="506968" cy="506968"/>
          </a:xfrm>
          <a:prstGeom prst="roundRect">
            <a:avLst>
              <a:gd name="adj" fmla="val 1867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829175" y="5258276"/>
            <a:ext cx="217765" cy="33801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5416868" y="5173861"/>
            <a:ext cx="2938463" cy="7041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Conciencia Metalingüística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416868" y="6013133"/>
            <a:ext cx="2938463" cy="14420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Empiezan a reflexionar sobre el lenguaje y a corregir errores propios y ajenos.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83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4028" y="3639741"/>
            <a:ext cx="10556558" cy="709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5F0F0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Importancia de la Estimulación Social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28" y="4689038"/>
            <a:ext cx="567095" cy="56709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4028" y="5482947"/>
            <a:ext cx="2835831" cy="354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Interacción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4028" y="5973485"/>
            <a:ext cx="3005376" cy="14520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La comunicación constante con adultos y pares es fundamental para el desarrollo del lenguaje.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684" y="4689038"/>
            <a:ext cx="567095" cy="56709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39684" y="5482947"/>
            <a:ext cx="2835831" cy="354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Lectura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139684" y="5973485"/>
            <a:ext cx="3005376" cy="14520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La exposición a libros, cuentos y canciones enriquece el vocabulario y la comprensión.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340" y="4689038"/>
            <a:ext cx="567095" cy="56709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85340" y="5482947"/>
            <a:ext cx="2835831" cy="354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Juego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485340" y="5973485"/>
            <a:ext cx="3005376" cy="14520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El juego simbólico y las actividades lúdicas estimulan la creatividad y la expresión.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997" y="4689038"/>
            <a:ext cx="567095" cy="56709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30997" y="5482947"/>
            <a:ext cx="2835831" cy="354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Entorno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30997" y="5973485"/>
            <a:ext cx="3005376" cy="14520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Un ambiente cálido y estimulante fomenta la confianza y la motivación para comunicarse.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50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8076" y="3477935"/>
            <a:ext cx="11615142" cy="71258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5F0F0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Beneficios de una Estimulación Adecuada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76" y="4532471"/>
            <a:ext cx="4344710" cy="9121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6081" y="5786557"/>
            <a:ext cx="2901672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Desarrollo Cognitivo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6081" y="6279594"/>
            <a:ext cx="3888700" cy="10944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Mejora la capacidad de aprendizaje y resolución de problemas.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786" y="4532471"/>
            <a:ext cx="4344710" cy="9121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70790" y="5786557"/>
            <a:ext cx="2870597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Habilidades Sociales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70790" y="6279594"/>
            <a:ext cx="3888700" cy="7296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Facilita la interacción, la empatía y la comunicación efectiva.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495" y="4532471"/>
            <a:ext cx="4344710" cy="9121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500" y="5786557"/>
            <a:ext cx="2850475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Autoestima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500" y="6279594"/>
            <a:ext cx="3888700" cy="7296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Fortalece la confianza y la seguridad en sí mismo.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1761" y="948333"/>
            <a:ext cx="7640479" cy="20134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5F0F0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Recomendaciones para Estimular el Desarrollo del Lenguaje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1761" y="3283982"/>
            <a:ext cx="7640479" cy="3997166"/>
          </a:xfrm>
          <a:prstGeom prst="roundRect">
            <a:avLst>
              <a:gd name="adj" fmla="val 2257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59381" y="3291602"/>
            <a:ext cx="7625239" cy="1647349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6" name="Text 3"/>
          <p:cNvSpPr/>
          <p:nvPr/>
        </p:nvSpPr>
        <p:spPr>
          <a:xfrm>
            <a:off x="974169" y="3428048"/>
            <a:ext cx="1472922" cy="13744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Hablar constantemente con el niño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2884289" y="3428048"/>
            <a:ext cx="1469112" cy="10308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Leer cuentos y libros en voz alta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4790599" y="3428048"/>
            <a:ext cx="1469112" cy="10308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Cantar canciones y rimas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6696908" y="3428048"/>
            <a:ext cx="1472922" cy="13744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Estimular la comunicación durante el juego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59381" y="4938951"/>
            <a:ext cx="7625239" cy="2334578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11" name="Text 8"/>
          <p:cNvSpPr/>
          <p:nvPr/>
        </p:nvSpPr>
        <p:spPr>
          <a:xfrm>
            <a:off x="974169" y="5075396"/>
            <a:ext cx="1472922" cy="13744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Repetir y ampliar las palabras del niño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2884289" y="5075396"/>
            <a:ext cx="1469112" cy="1718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Corregir errores con paciencia y de manera constructiva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4790599" y="5075396"/>
            <a:ext cx="1469112" cy="20616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Proporcionar un entorno rico en estímulos visuales y auditivos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6696908" y="5075396"/>
            <a:ext cx="1472922" cy="13744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anose="00000500000000000000" pitchFamily="34" charset="0"/>
                <a:ea typeface="Merriweather" panose="00000500000000000000" pitchFamily="34" charset="-122"/>
                <a:cs typeface="Merriweather" panose="00000500000000000000" pitchFamily="34" charset="-120"/>
              </a:rPr>
              <a:t>Fomentar la interacción con otros niños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2940</Words>
  <Application>WPS Presentation</Application>
  <PresentationFormat>On-screen Show (16:9)</PresentationFormat>
  <Paragraphs>132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SimSun</vt:lpstr>
      <vt:lpstr>Wingdings</vt:lpstr>
      <vt:lpstr>Merriweather</vt:lpstr>
      <vt:lpstr>Merriweather</vt:lpstr>
      <vt:lpstr>Merriweather</vt:lpstr>
      <vt:lpstr>Merriweather Medium</vt:lpstr>
      <vt:lpstr>Segoe Print</vt:lpstr>
      <vt:lpstr>Merriweather Medium</vt:lpstr>
      <vt:lpstr>Merriweather Medium</vt:lpstr>
      <vt:lpstr>Merriweather Bold</vt:lpstr>
      <vt:lpstr>Merriweather Bold</vt:lpstr>
      <vt:lpstr>Merriweather Bold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UNACH</cp:lastModifiedBy>
  <cp:revision>2</cp:revision>
  <dcterms:created xsi:type="dcterms:W3CDTF">2024-11-06T19:06:00Z</dcterms:created>
  <dcterms:modified xsi:type="dcterms:W3CDTF">2024-11-06T19:08:20Z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C7ADF7D7C14F4F719D903DC53C0FF1E4_12</vt:lpwstr>
  </property>
  <property fmtid="{D5CDD505-2E9C-101B-9397-08002B2CF9AE}" pid="3" name="KSOProductBuildVer">
    <vt:lpwstr>3082-12.2.0.18607</vt:lpwstr>
  </property>
</Properties>
</file>