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8" r:id="rId4"/>
    <p:sldId id="272" r:id="rId5"/>
    <p:sldId id="271" r:id="rId6"/>
    <p:sldId id="273" r:id="rId7"/>
    <p:sldId id="274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4540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870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62259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537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330056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1667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5321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6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7803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3935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62843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180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0458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0485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7437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45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45AC6-C491-4585-A584-9CE2AF7D5500}" type="datetime1">
              <a:rPr lang="en-US" smtClean="0"/>
              <a:t>5/27/2025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3">
            <a:extLst>
              <a:ext uri="{FF2B5EF4-FFF2-40B4-BE49-F238E27FC236}">
                <a16:creationId xmlns:a16="http://schemas.microsoft.com/office/drawing/2014/main" id="{21DF3D72-DEA7-0A6C-AA68-B14C1A5C2C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188" t="839" r="491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F794C9A-F13B-9B34-05EF-BBF6CB3FE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s-EC" sz="3700"/>
              <a:t>ARGUMENTACIÓN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DF7B97A-AA17-2440-F057-A75779B03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s-EC" sz="1600" dirty="0" err="1"/>
              <a:t>Msc</a:t>
            </a:r>
            <a:r>
              <a:rPr lang="es-EC" sz="1600" dirty="0"/>
              <a:t>. Jennyfer Llanga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4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4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4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7023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imer plano de manos aplaudiendo">
            <a:extLst>
              <a:ext uri="{FF2B5EF4-FFF2-40B4-BE49-F238E27FC236}">
                <a16:creationId xmlns:a16="http://schemas.microsoft.com/office/drawing/2014/main" id="{5CB5A90A-F70D-EA34-3388-17C7B115CD6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3420" r="30040" b="1"/>
          <a:stretch>
            <a:fillRect/>
          </a:stretch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48EF86-1B5E-B46E-7991-FAD1FD06B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MX" b="0" i="0">
                <a:effectLst/>
                <a:latin typeface="Verdana" panose="020B0604030504040204" pitchFamily="34" charset="0"/>
              </a:rPr>
              <a:t>El término argumentación se usa para referirse a la actividad de plantear afirmaciones, ponerlas en cuestión, respaldarlas a través de razones, criticar esas razones y refutar esas críticas.</a:t>
            </a:r>
          </a:p>
          <a:p>
            <a:pPr>
              <a:lnSpc>
                <a:spcPct val="90000"/>
              </a:lnSpc>
            </a:pPr>
            <a:endParaRPr lang="es-MX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b="0" i="0">
                <a:effectLst/>
                <a:latin typeface="Verdana" panose="020B0604030504040204" pitchFamily="34" charset="0"/>
              </a:rPr>
              <a:t>Las personas tendemos a defender convicciones de acuerdo a nuestras creencias y valores, nuestra historia y conocimiento. </a:t>
            </a:r>
          </a:p>
          <a:p>
            <a:pPr>
              <a:lnSpc>
                <a:spcPct val="90000"/>
              </a:lnSpc>
            </a:pPr>
            <a:endParaRPr lang="es-MX"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</a:pPr>
            <a:r>
              <a:rPr lang="es-MX" b="0" i="0">
                <a:effectLst/>
                <a:latin typeface="Verdana" panose="020B0604030504040204" pitchFamily="34" charset="0"/>
              </a:rPr>
              <a:t>Pocas veces nos detenemos a evaluar si lo que afirmamos está comprobado o si hay datos, hechos, experiencias o leyes que lo respaldan. </a:t>
            </a:r>
          </a:p>
          <a:p>
            <a:pPr>
              <a:lnSpc>
                <a:spcPct val="90000"/>
              </a:lnSpc>
            </a:pPr>
            <a:endParaRPr lang="es-MX" b="0" i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60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Juguete de una persona roja frente a dos líneas de figuras blancas">
            <a:extLst>
              <a:ext uri="{FF2B5EF4-FFF2-40B4-BE49-F238E27FC236}">
                <a16:creationId xmlns:a16="http://schemas.microsoft.com/office/drawing/2014/main" id="{6355056A-3455-5E71-1B34-28E18E6B680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40070" t="9091" r="36164"/>
          <a:stretch>
            <a:fillRect/>
          </a:stretch>
        </p:blipFill>
        <p:spPr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EAF7F49-EDBC-EB61-5D40-32A544572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6487955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0" i="0" dirty="0">
                <a:effectLst/>
                <a:latin typeface="Verdana" panose="020B0604030504040204" pitchFamily="34" charset="0"/>
              </a:rPr>
              <a:t>En general buscamos información y opiniones para que estén alineadas con nuestra visión y nuestros juicios previos.</a:t>
            </a:r>
            <a:endParaRPr lang="es-EC" dirty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dirty="0"/>
              <a:t>La argumentación sostiene dos finalidades</a:t>
            </a:r>
          </a:p>
          <a:p>
            <a:endParaRPr lang="es-EC" dirty="0"/>
          </a:p>
          <a:p>
            <a:pPr lvl="1"/>
            <a:r>
              <a:rPr lang="es-EC" sz="1800" dirty="0"/>
              <a:t>Persuadir para promover una determinada acción</a:t>
            </a:r>
          </a:p>
          <a:p>
            <a:pPr lvl="1"/>
            <a:endParaRPr lang="es-EC" sz="1800" dirty="0"/>
          </a:p>
          <a:p>
            <a:pPr lvl="1"/>
            <a:r>
              <a:rPr lang="es-EC" sz="1800" dirty="0"/>
              <a:t>Transmitir un contenido con sentido de verdad, fomentando el entendimiento</a:t>
            </a:r>
          </a:p>
        </p:txBody>
      </p:sp>
    </p:spTree>
    <p:extLst>
      <p:ext uri="{BB962C8B-B14F-4D97-AF65-F5344CB8AC3E}">
        <p14:creationId xmlns:p14="http://schemas.microsoft.com/office/powerpoint/2010/main" val="189070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84CFE-A9DB-F9EB-1E21-570B437A1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3C5F0F-B4E1-C97A-BD38-609ADEA37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s-EC" sz="3300"/>
              <a:t>Características de la Argumentación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9DA40F-E552-9401-F3E1-EB44499F5A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s-EC" b="1" dirty="0"/>
              <a:t>Objeto o tema controvertido: </a:t>
            </a:r>
            <a:r>
              <a:rPr lang="es-EC" dirty="0"/>
              <a:t>Siempre gira en torno a un asunto sobre el cual existen diferentes puntos de vista. Si no hay controversia, no hay necesidad de argumentar.</a:t>
            </a:r>
          </a:p>
          <a:p>
            <a:pPr algn="just">
              <a:lnSpc>
                <a:spcPct val="90000"/>
              </a:lnSpc>
            </a:pPr>
            <a:r>
              <a:rPr lang="es-EC" b="1" dirty="0"/>
              <a:t>Emisor con una postura definida: </a:t>
            </a:r>
            <a:r>
              <a:rPr lang="es-EC" dirty="0"/>
              <a:t>Quien argumenta tiene una opinión clara sobre el tema y busca defenderla. No se trata de exponer simplemente hechos, sino de interpretarlos y presentarlos de manera que apoyen la tesis.</a:t>
            </a:r>
          </a:p>
        </p:txBody>
      </p:sp>
      <p:pic>
        <p:nvPicPr>
          <p:cNvPr id="3074" name="Picture 2" descr="Tips para ser un buen orador | Agroempresario.com">
            <a:extLst>
              <a:ext uri="{FF2B5EF4-FFF2-40B4-BE49-F238E27FC236}">
                <a16:creationId xmlns:a16="http://schemas.microsoft.com/office/drawing/2014/main" id="{DB6E1F5D-06D1-1D8A-BADC-990AD9013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r="35488"/>
          <a:stretch>
            <a:fillRect/>
          </a:stretch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7" name="Isosceles Triangle 3078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79102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AFA849-608A-3731-4ED6-C15CA732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s-EC" dirty="0"/>
              <a:t>Características de la Argumentación</a:t>
            </a:r>
          </a:p>
        </p:txBody>
      </p:sp>
      <p:pic>
        <p:nvPicPr>
          <p:cNvPr id="1028" name="Picture 4" descr="Técnicas para convertirte en el mejor orador | Ilvem">
            <a:extLst>
              <a:ext uri="{FF2B5EF4-FFF2-40B4-BE49-F238E27FC236}">
                <a16:creationId xmlns:a16="http://schemas.microsoft.com/office/drawing/2014/main" id="{9C9B23A5-3953-5D83-D329-D87DD276D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91" r="23579" b="7324"/>
          <a:stretch>
            <a:fillRect/>
          </a:stretch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Isosceles Triangle 1032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6D0F6E-5F55-1FDA-9DEF-4E9EE175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r>
              <a:rPr lang="es-EC" b="1" dirty="0"/>
              <a:t>Receptor a quien se busca convencer: </a:t>
            </a:r>
            <a:r>
              <a:rPr lang="es-EC" dirty="0"/>
              <a:t>El éxito de la argumentación depende de lograr que el receptor acepte la tesis.</a:t>
            </a:r>
            <a:endParaRPr lang="es-EC"/>
          </a:p>
          <a:p>
            <a:r>
              <a:rPr lang="es-EC" b="1" dirty="0"/>
              <a:t>Uso de razonamientos lógicos: </a:t>
            </a:r>
            <a:r>
              <a:rPr lang="es-EC" dirty="0"/>
              <a:t>Esto implica el uso de premisas (razones o pruebas) que conducen a una conclusión.</a:t>
            </a:r>
            <a:endParaRPr lang="es-EC"/>
          </a:p>
          <a:p>
            <a:r>
              <a:rPr lang="es-EC" b="1" dirty="0"/>
              <a:t>Finalidad persuasiva: </a:t>
            </a:r>
            <a:r>
              <a:rPr lang="es-EC" dirty="0"/>
              <a:t>El propósito último es lograr que el receptor cambie su perspectiva, adopte una idea o realice una acción específica.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134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A229EB-8E3C-7AF8-B9B8-38F8A63FA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0D4ACD-BF9D-D14E-3EE8-5E6A43FD0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47" y="609600"/>
            <a:ext cx="6487955" cy="1320800"/>
          </a:xfrm>
        </p:spPr>
        <p:txBody>
          <a:bodyPr>
            <a:normAutofit/>
          </a:bodyPr>
          <a:lstStyle/>
          <a:p>
            <a:r>
              <a:rPr lang="es-EC" dirty="0"/>
              <a:t>Estructura de la Argumentación</a:t>
            </a:r>
          </a:p>
        </p:txBody>
      </p:sp>
      <p:pic>
        <p:nvPicPr>
          <p:cNvPr id="2054" name="Picture 6" descr="Las manos del orador: Una herramienta poderosa para hablar en público -  Emerge Formación">
            <a:extLst>
              <a:ext uri="{FF2B5EF4-FFF2-40B4-BE49-F238E27FC236}">
                <a16:creationId xmlns:a16="http://schemas.microsoft.com/office/drawing/2014/main" id="{B8E4F5A4-0B6D-23A3-EB86-890916BFA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r="57186" b="9090"/>
          <a:stretch>
            <a:fillRect/>
          </a:stretch>
        </p:blipFill>
        <p:spPr bwMode="auto">
          <a:xfrm>
            <a:off x="20" y="10"/>
            <a:ext cx="2734036" cy="6876278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842596" y="6858000"/>
                </a:lnTo>
                <a:lnTo>
                  <a:pt x="0" y="119184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Isosceles Triangle 2058">
            <a:extLst>
              <a:ext uri="{FF2B5EF4-FFF2-40B4-BE49-F238E27FC236}">
                <a16:creationId xmlns:a16="http://schemas.microsoft.com/office/drawing/2014/main" id="{518E5A25-92C5-4F27-8E26-0AAAB0CDC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1191846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F690F9-9758-54A8-64C8-91ADE33C2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47" y="2160589"/>
            <a:ext cx="7089473" cy="433165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s-EC" sz="1500" b="1" dirty="0"/>
              <a:t>Tema de debate 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Ejemplo:</a:t>
            </a:r>
            <a:r>
              <a:rPr lang="es-EC" sz="1600" dirty="0"/>
              <a:t> "La educación a distancia debería ser obligatoria en todos los niveles educativos.“</a:t>
            </a:r>
          </a:p>
          <a:p>
            <a:pPr>
              <a:lnSpc>
                <a:spcPct val="90000"/>
              </a:lnSpc>
              <a:buNone/>
            </a:pPr>
            <a:endParaRPr lang="es-EC" sz="1600" dirty="0"/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Premisas o Argumentos</a:t>
            </a:r>
          </a:p>
          <a:p>
            <a:pPr>
              <a:lnSpc>
                <a:spcPct val="90000"/>
              </a:lnSpc>
            </a:pPr>
            <a:r>
              <a:rPr lang="es-EC" sz="1600" dirty="0"/>
              <a:t>Son las razones, pruebas o evidencias que sustentan la propuesta.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Hechos: </a:t>
            </a:r>
            <a:r>
              <a:rPr lang="es-EC" sz="1600" dirty="0"/>
              <a:t>Datos verificables y objetivos.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Estadísticas: </a:t>
            </a:r>
            <a:r>
              <a:rPr lang="es-EC" sz="1600" dirty="0"/>
              <a:t>Datos numéricos 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Opiniones de expertos: </a:t>
            </a:r>
            <a:r>
              <a:rPr lang="es-EC" sz="1600" dirty="0"/>
              <a:t>Declaraciones de autoridades en la materia.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Analogías: </a:t>
            </a:r>
            <a:r>
              <a:rPr lang="es-EC" sz="1600" dirty="0"/>
              <a:t>Comparaciones con situaciones similares.</a:t>
            </a:r>
          </a:p>
          <a:p>
            <a:pPr>
              <a:lnSpc>
                <a:spcPct val="90000"/>
              </a:lnSpc>
              <a:buNone/>
            </a:pPr>
            <a:r>
              <a:rPr lang="es-EC" sz="1600" b="1" dirty="0"/>
              <a:t>Principios o valores: </a:t>
            </a:r>
            <a:r>
              <a:rPr lang="es-EC" sz="1600" dirty="0"/>
              <a:t>Creencias fundamentales compartida</a:t>
            </a:r>
          </a:p>
          <a:p>
            <a:pPr>
              <a:lnSpc>
                <a:spcPct val="90000"/>
              </a:lnSpc>
              <a:buNone/>
            </a:pP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127701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9A687-5D34-6418-6BF7-53ACD2A09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A5A80-A6DC-C8D8-88F7-51AF70301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562" y="609600"/>
            <a:ext cx="6424440" cy="1320800"/>
          </a:xfrm>
        </p:spPr>
        <p:txBody>
          <a:bodyPr>
            <a:normAutofit/>
          </a:bodyPr>
          <a:lstStyle/>
          <a:p>
            <a:r>
              <a:rPr lang="es-EC" dirty="0"/>
              <a:t>Estructura de la Argumentación</a:t>
            </a:r>
          </a:p>
        </p:txBody>
      </p:sp>
      <p:pic>
        <p:nvPicPr>
          <p:cNvPr id="6146" name="Picture 2" descr="Qué cualidades debe tener un buen orador? - Blog de Empléate">
            <a:extLst>
              <a:ext uri="{FF2B5EF4-FFF2-40B4-BE49-F238E27FC236}">
                <a16:creationId xmlns:a16="http://schemas.microsoft.com/office/drawing/2014/main" id="{43F48B25-912C-BECB-8268-4474A620E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23" t="9091" r="37519"/>
          <a:stretch>
            <a:fillRect/>
          </a:stretch>
        </p:blipFill>
        <p:spPr bwMode="auto"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Isosceles Triangle 6150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33AF4B-64C7-AC9C-95A0-4490A7F45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9562" y="2160589"/>
            <a:ext cx="6424440" cy="388077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C" b="1"/>
              <a:t>Ejemplo (siguiendo anterior):</a:t>
            </a:r>
            <a:endParaRPr lang="es-EC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/>
              <a:t>Premisa 1: "Permite una mayor flexibilidad horaria para los estudiantes, facilitando la conciliación con otras responsabilidades."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/>
              <a:t>Premisa 2: "Reduce los costos de infraestructura para las instituciones educativas."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/>
              <a:t>Premisa 3: "Fomenta el desarrollo de habilidades de autodisciplina y gestión del tiempo en los alumnos."</a:t>
            </a:r>
          </a:p>
          <a:p>
            <a:pPr>
              <a:buNone/>
            </a:pPr>
            <a:r>
              <a:rPr lang="es-EC" b="1"/>
              <a:t>Conclusión</a:t>
            </a:r>
          </a:p>
          <a:p>
            <a:pPr>
              <a:buNone/>
            </a:pPr>
            <a:r>
              <a:rPr lang="es-EC"/>
              <a:t>Es el resultado lógico y las premisas. Reafirma la tesis, pero ahora con el respaldo de los argumentos presentados</a:t>
            </a:r>
            <a:r>
              <a:rPr lang="es-EC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9459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2F066-2EBD-7221-2FDA-FF92CF132A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0F571C-4B43-D2E5-F8B1-60D699C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s-EC" sz="4800" dirty="0"/>
              <a:t>TAREA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D0404B-FA94-33D1-EA4B-AF90A9361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783" y="1610591"/>
            <a:ext cx="6341016" cy="4603900"/>
          </a:xfrm>
        </p:spPr>
        <p:txBody>
          <a:bodyPr anchor="ctr">
            <a:normAutofit/>
          </a:bodyPr>
          <a:lstStyle/>
          <a:p>
            <a:r>
              <a:rPr lang="es-EC" sz="2400" dirty="0"/>
              <a:t>Realizar grupos de 4 personas </a:t>
            </a:r>
          </a:p>
          <a:p>
            <a:r>
              <a:rPr lang="es-EC" sz="2400" dirty="0"/>
              <a:t>Seleccionar un tema de debate </a:t>
            </a:r>
          </a:p>
          <a:p>
            <a:r>
              <a:rPr lang="es-EC" sz="2400" dirty="0"/>
              <a:t>Diseñar un escrito que incluya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400" dirty="0"/>
              <a:t>Tema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400" dirty="0"/>
              <a:t>Argumentos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400" dirty="0"/>
              <a:t>Conclusión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C" sz="2400" dirty="0"/>
              <a:t>Incluir referencias bibliográficas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418596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212</TotalTime>
  <Words>450</Words>
  <Application>Microsoft Office PowerPoint</Application>
  <PresentationFormat>Panorámica</PresentationFormat>
  <Paragraphs>47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Trebuchet MS</vt:lpstr>
      <vt:lpstr>Verdana</vt:lpstr>
      <vt:lpstr>Wingdings</vt:lpstr>
      <vt:lpstr>Wingdings 3</vt:lpstr>
      <vt:lpstr>Faceta</vt:lpstr>
      <vt:lpstr>ARGUMENTACIÓN </vt:lpstr>
      <vt:lpstr>Presentación de PowerPoint</vt:lpstr>
      <vt:lpstr>Presentación de PowerPoint</vt:lpstr>
      <vt:lpstr>Características de la Argumentación</vt:lpstr>
      <vt:lpstr>Características de la Argumentación</vt:lpstr>
      <vt:lpstr>Estructura de la Argumentación</vt:lpstr>
      <vt:lpstr>Estructura de la Argumentación</vt:lpstr>
      <vt:lpstr>TAREA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Renata Patricia Aguilera Vasconez</dc:creator>
  <cp:lastModifiedBy>Jennyfer Katheryne Llanga Gavilanez</cp:lastModifiedBy>
  <cp:revision>9</cp:revision>
  <dcterms:created xsi:type="dcterms:W3CDTF">2024-11-20T13:42:13Z</dcterms:created>
  <dcterms:modified xsi:type="dcterms:W3CDTF">2025-05-27T15:28:20Z</dcterms:modified>
</cp:coreProperties>
</file>