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1" r:id="rId3"/>
    <p:sldId id="256" r:id="rId4"/>
    <p:sldId id="267" r:id="rId5"/>
    <p:sldId id="257" r:id="rId6"/>
    <p:sldId id="268" r:id="rId7"/>
    <p:sldId id="258" r:id="rId8"/>
    <p:sldId id="269" r:id="rId9"/>
    <p:sldId id="259" r:id="rId10"/>
    <p:sldId id="275" r:id="rId11"/>
    <p:sldId id="276" r:id="rId12"/>
    <p:sldId id="277" r:id="rId13"/>
    <p:sldId id="278" r:id="rId14"/>
    <p:sldId id="279" r:id="rId15"/>
    <p:sldId id="280" r:id="rId16"/>
    <p:sldId id="274" r:id="rId17"/>
    <p:sldId id="270" r:id="rId18"/>
    <p:sldId id="260" r:id="rId19"/>
    <p:sldId id="261" r:id="rId20"/>
    <p:sldId id="262" r:id="rId21"/>
    <p:sldId id="263" r:id="rId22"/>
    <p:sldId id="264" r:id="rId23"/>
    <p:sldId id="272" r:id="rId24"/>
    <p:sldId id="287" r:id="rId25"/>
    <p:sldId id="289" r:id="rId26"/>
    <p:sldId id="290" r:id="rId27"/>
    <p:sldId id="291" r:id="rId28"/>
    <p:sldId id="292" r:id="rId29"/>
    <p:sldId id="293" r:id="rId30"/>
    <p:sldId id="281" r:id="rId31"/>
    <p:sldId id="282" r:id="rId32"/>
    <p:sldId id="283" r:id="rId33"/>
    <p:sldId id="284" r:id="rId34"/>
    <p:sldId id="285" r:id="rId35"/>
    <p:sldId id="286" r:id="rId36"/>
    <p:sldId id="273"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66" d="100"/>
          <a:sy n="66" d="100"/>
        </p:scale>
        <p:origin x="5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06FD0-D9D0-CC5A-7BAC-846F36D78C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E5C5F89-CEF5-B0A5-45F4-E8A938506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0D868EC-3350-446D-4E9B-D62F32320769}"/>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5" name="Marcador de pie de página 4">
            <a:extLst>
              <a:ext uri="{FF2B5EF4-FFF2-40B4-BE49-F238E27FC236}">
                <a16:creationId xmlns:a16="http://schemas.microsoft.com/office/drawing/2014/main" id="{B82B9AA8-9A5F-E9A2-97B6-3D8AD47A2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BC1198-54D6-B902-0447-B29B51CD0534}"/>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103339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CA5C8-4B68-9795-66F2-A2417A1E810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7C33EC6-80A0-8F57-F845-6E3AE0900A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C13F25-FAC2-DF17-E769-458A0ECB6495}"/>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5" name="Marcador de pie de página 4">
            <a:extLst>
              <a:ext uri="{FF2B5EF4-FFF2-40B4-BE49-F238E27FC236}">
                <a16:creationId xmlns:a16="http://schemas.microsoft.com/office/drawing/2014/main" id="{8A9BDDB8-C2FF-852F-4F22-43A3C77D3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C981D3-7CEE-A3AD-6B68-56F167471DBD}"/>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188653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569801-B5B4-1667-E167-4C8F010309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8C236-4D21-3BC9-9241-86031C4C1D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59F48F-E7DF-6AC5-9680-D867C45FF6A1}"/>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5" name="Marcador de pie de página 4">
            <a:extLst>
              <a:ext uri="{FF2B5EF4-FFF2-40B4-BE49-F238E27FC236}">
                <a16:creationId xmlns:a16="http://schemas.microsoft.com/office/drawing/2014/main" id="{C5B28F78-FC53-F4DB-C6CE-040C6C9A97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8476E4-179F-31F4-8DE4-165D1ED1D43F}"/>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348272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2F471-1E14-E94F-0B0C-44D6947E4C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7F0A6D-4355-780E-4E18-B8C80185A4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4119F3-9B7B-969A-F820-3DCB0E3FE6F1}"/>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5" name="Marcador de pie de página 4">
            <a:extLst>
              <a:ext uri="{FF2B5EF4-FFF2-40B4-BE49-F238E27FC236}">
                <a16:creationId xmlns:a16="http://schemas.microsoft.com/office/drawing/2014/main" id="{941859E6-472F-BBBA-92AE-85193946A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A05DDC3-3DEC-E5BF-FE9C-C7FC64AAE082}"/>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289842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C8882C-30CB-8273-AED8-4DEA0F0966E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6A3400D-046D-4F2D-2786-47CDFF71C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BFACE90-9895-7FF2-F5D7-B2AC8739A1AA}"/>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5" name="Marcador de pie de página 4">
            <a:extLst>
              <a:ext uri="{FF2B5EF4-FFF2-40B4-BE49-F238E27FC236}">
                <a16:creationId xmlns:a16="http://schemas.microsoft.com/office/drawing/2014/main" id="{90D85472-CB78-BE86-29FB-F9B7FBE997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ED6FCA-0AD6-41B2-FABA-A1BA04340658}"/>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242316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563E6-E5BD-BA4A-536D-BDCFAA77DC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17EA189-C4AB-C4EC-F978-769BE30946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A563B89-1B3A-6613-3FC0-C5F6324CA8A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DBF96A4-EB7D-0F42-E4FA-1BDB76796889}"/>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6" name="Marcador de pie de página 5">
            <a:extLst>
              <a:ext uri="{FF2B5EF4-FFF2-40B4-BE49-F238E27FC236}">
                <a16:creationId xmlns:a16="http://schemas.microsoft.com/office/drawing/2014/main" id="{1A5C42B6-CD9F-1438-5F2F-D84ECBA223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BFB500-E211-6DED-173B-C60AEBFDF829}"/>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282469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0359D8-DDED-DDE3-A7A8-5EFCCDE10DD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D2E76C9-AEA1-6849-08B2-1D3897284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AFFEAB-E12F-30DE-E5B8-A5E50F1F92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286B204-3471-4257-86D0-DB7E9C98BE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A54BDDD-1C4C-C1AC-BCEA-B6BD9AD45CA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E9EDFE-7601-BE0C-A9B6-DD014F9FA5AB}"/>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8" name="Marcador de pie de página 7">
            <a:extLst>
              <a:ext uri="{FF2B5EF4-FFF2-40B4-BE49-F238E27FC236}">
                <a16:creationId xmlns:a16="http://schemas.microsoft.com/office/drawing/2014/main" id="{48C6C35C-1412-FE15-93C2-151A487CBBE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9B8E030-DE29-8D57-F2E3-74F1ED41C54D}"/>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14835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26B21-A150-2EFA-EE1F-A573EE69F0C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F366D5-E7CF-BA64-3D21-1449B6EB36A7}"/>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4" name="Marcador de pie de página 3">
            <a:extLst>
              <a:ext uri="{FF2B5EF4-FFF2-40B4-BE49-F238E27FC236}">
                <a16:creationId xmlns:a16="http://schemas.microsoft.com/office/drawing/2014/main" id="{C091B527-B004-18B2-5B02-E786D4E3B4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08296A4-1577-E1BD-A049-8E4C7F77406A}"/>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20793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61BC1B-5755-EBE8-23B4-DBFB47F72A23}"/>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3" name="Marcador de pie de página 2">
            <a:extLst>
              <a:ext uri="{FF2B5EF4-FFF2-40B4-BE49-F238E27FC236}">
                <a16:creationId xmlns:a16="http://schemas.microsoft.com/office/drawing/2014/main" id="{C94703A8-ED24-9450-9614-047F12A8005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C5F62BE-6D87-759F-B3C2-17F82FF3E46E}"/>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398419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62BDE9-305F-40DA-464B-9C321C42B7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281A4-F509-CB1A-9638-673A6660D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51EFD98-5C91-43B3-22D7-A446813A7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D28410-71F1-DF22-E87A-6930C1F5179F}"/>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6" name="Marcador de pie de página 5">
            <a:extLst>
              <a:ext uri="{FF2B5EF4-FFF2-40B4-BE49-F238E27FC236}">
                <a16:creationId xmlns:a16="http://schemas.microsoft.com/office/drawing/2014/main" id="{1CC4B10E-DC97-CD38-F19D-E1B7F830544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5CD2F5-CB17-660E-36C2-F702F142737B}"/>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57127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B7343-D50C-D312-C166-6C2F945103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8F4805-E065-9170-972A-08B0E7FB9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C2F6BB-C5D1-BC30-7D5B-C95782F00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6AD7D2-10A4-3B98-CE2C-2D2DD832DF2A}"/>
              </a:ext>
            </a:extLst>
          </p:cNvPr>
          <p:cNvSpPr>
            <a:spLocks noGrp="1"/>
          </p:cNvSpPr>
          <p:nvPr>
            <p:ph type="dt" sz="half" idx="10"/>
          </p:nvPr>
        </p:nvSpPr>
        <p:spPr/>
        <p:txBody>
          <a:bodyPr/>
          <a:lstStyle/>
          <a:p>
            <a:fld id="{C590C07C-C171-41A8-9F8F-1372354EE5DB}" type="datetimeFigureOut">
              <a:rPr lang="es-ES" smtClean="0"/>
              <a:t>12/05/2025</a:t>
            </a:fld>
            <a:endParaRPr lang="es-ES"/>
          </a:p>
        </p:txBody>
      </p:sp>
      <p:sp>
        <p:nvSpPr>
          <p:cNvPr id="6" name="Marcador de pie de página 5">
            <a:extLst>
              <a:ext uri="{FF2B5EF4-FFF2-40B4-BE49-F238E27FC236}">
                <a16:creationId xmlns:a16="http://schemas.microsoft.com/office/drawing/2014/main" id="{DE8953FD-46CE-B886-2D39-1BECCAA940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9AFDEC-3B67-100C-C342-C3E37D6103C1}"/>
              </a:ext>
            </a:extLst>
          </p:cNvPr>
          <p:cNvSpPr>
            <a:spLocks noGrp="1"/>
          </p:cNvSpPr>
          <p:nvPr>
            <p:ph type="sldNum" sz="quarter" idx="12"/>
          </p:nvPr>
        </p:nvSpPr>
        <p:spPr/>
        <p:txBody>
          <a:bodyPr/>
          <a:lstStyle/>
          <a:p>
            <a:fld id="{E47CB819-5B15-4064-86CE-034F6BEB109D}" type="slidenum">
              <a:rPr lang="es-ES" smtClean="0"/>
              <a:t>‹Nº›</a:t>
            </a:fld>
            <a:endParaRPr lang="es-ES"/>
          </a:p>
        </p:txBody>
      </p:sp>
    </p:spTree>
    <p:extLst>
      <p:ext uri="{BB962C8B-B14F-4D97-AF65-F5344CB8AC3E}">
        <p14:creationId xmlns:p14="http://schemas.microsoft.com/office/powerpoint/2010/main" val="244745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27C650-B6AE-5D7D-F21F-70EDAF38C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DCD23C-AF74-188E-166D-6C688B1E5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3906B6-7B32-7545-211B-1066828D0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0C07C-C171-41A8-9F8F-1372354EE5DB}" type="datetimeFigureOut">
              <a:rPr lang="es-ES" smtClean="0"/>
              <a:t>12/05/2025</a:t>
            </a:fld>
            <a:endParaRPr lang="es-ES"/>
          </a:p>
        </p:txBody>
      </p:sp>
      <p:sp>
        <p:nvSpPr>
          <p:cNvPr id="5" name="Marcador de pie de página 4">
            <a:extLst>
              <a:ext uri="{FF2B5EF4-FFF2-40B4-BE49-F238E27FC236}">
                <a16:creationId xmlns:a16="http://schemas.microsoft.com/office/drawing/2014/main" id="{A8045E8A-5883-C1F3-992E-B7AE3631C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B8A0153-06A4-BEF6-C0AE-955824B36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CB819-5B15-4064-86CE-034F6BEB109D}" type="slidenum">
              <a:rPr lang="es-ES" smtClean="0"/>
              <a:t>‹Nº›</a:t>
            </a:fld>
            <a:endParaRPr lang="es-ES"/>
          </a:p>
        </p:txBody>
      </p:sp>
    </p:spTree>
    <p:extLst>
      <p:ext uri="{BB962C8B-B14F-4D97-AF65-F5344CB8AC3E}">
        <p14:creationId xmlns:p14="http://schemas.microsoft.com/office/powerpoint/2010/main" val="190658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igheredjobs.com/articles/articleDisplay.cfm?ID=1336"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ngall.com/pt/interview-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aventanaciudadana.cl/cuanto-cuesta-una-encuest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lopezcano.blogspot.com/2019/02/preguntas-tareas-deinvestigacion-e.html"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rofesoradoreligion.blogspot.com/2023/12/15-preguntas-de-metacognicion-para-que.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awpixel.com/search/decisions" TargetMode="External"/><Relationship Id="rId2" Type="http://schemas.openxmlformats.org/officeDocument/2006/relationships/image" Target="../media/image5.1"/><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D1D4F3E-FA9D-6927-8CBB-01C4B82CC7D8}"/>
              </a:ext>
            </a:extLst>
          </p:cNvPr>
          <p:cNvSpPr/>
          <p:nvPr/>
        </p:nvSpPr>
        <p:spPr>
          <a:xfrm>
            <a:off x="2106791" y="1562046"/>
            <a:ext cx="7843663" cy="923330"/>
          </a:xfrm>
          <a:prstGeom prst="rect">
            <a:avLst/>
          </a:prstGeom>
          <a:noFill/>
        </p:spPr>
        <p:txBody>
          <a:bodyPr wrap="squar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Encuesta y Entrevista</a:t>
            </a:r>
          </a:p>
        </p:txBody>
      </p:sp>
      <p:pic>
        <p:nvPicPr>
          <p:cNvPr id="6" name="Imagen 5">
            <a:extLst>
              <a:ext uri="{FF2B5EF4-FFF2-40B4-BE49-F238E27FC236}">
                <a16:creationId xmlns:a16="http://schemas.microsoft.com/office/drawing/2014/main" id="{39DFC024-3D8C-DB60-01C4-FB535913A3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61747" y="2911642"/>
            <a:ext cx="3333750" cy="2286000"/>
          </a:xfrm>
          <a:prstGeom prst="rect">
            <a:avLst/>
          </a:prstGeom>
        </p:spPr>
      </p:pic>
    </p:spTree>
    <p:extLst>
      <p:ext uri="{BB962C8B-B14F-4D97-AF65-F5344CB8AC3E}">
        <p14:creationId xmlns:p14="http://schemas.microsoft.com/office/powerpoint/2010/main" val="141230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A2C87BB3-6718-5B23-825A-609D6144619E}"/>
              </a:ext>
            </a:extLst>
          </p:cNvPr>
          <p:cNvSpPr txBox="1"/>
          <p:nvPr/>
        </p:nvSpPr>
        <p:spPr>
          <a:xfrm>
            <a:off x="440355" y="303710"/>
            <a:ext cx="6097604" cy="2151358"/>
          </a:xfrm>
          <a:prstGeom prst="rect">
            <a:avLst/>
          </a:prstGeom>
          <a:noFill/>
        </p:spPr>
        <p:txBody>
          <a:bodyPr wrap="square">
            <a:spAutoFit/>
          </a:bodyPr>
          <a:lstStyle/>
          <a:p>
            <a:pPr algn="just">
              <a:lnSpc>
                <a:spcPct val="107000"/>
              </a:lnSpc>
              <a:spcAft>
                <a:spcPts val="800"/>
              </a:spcAft>
            </a:pPr>
            <a:r>
              <a:rPr lang="es-ES" sz="2400" b="1" dirty="0">
                <a:effectLst/>
                <a:latin typeface="Times New Roman" panose="02020603050405020304" pitchFamily="18" charset="0"/>
                <a:ea typeface="Calibri" panose="020F0502020204030204" pitchFamily="34" charset="0"/>
                <a:cs typeface="Arial" panose="020B0604020202020204" pitchFamily="34" charset="0"/>
              </a:rPr>
              <a:t>¿Qué es la escala Likert?</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400" dirty="0">
                <a:effectLst/>
                <a:latin typeface="Times New Roman" panose="02020603050405020304" pitchFamily="18" charset="0"/>
                <a:ea typeface="Calibri" panose="020F0502020204030204" pitchFamily="34" charset="0"/>
                <a:cs typeface="Arial" panose="020B0604020202020204" pitchFamily="34" charset="0"/>
              </a:rPr>
              <a:t>La escala Likert es una herramienta de medición que te permite conocer y evaluar las actitudes, opiniones, creencias y percepciones de las personas respecto a un tema.</a:t>
            </a:r>
            <a:endParaRPr lang="es-E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C7F807D2-9817-405B-CDB5-CCD507CC59E0}"/>
              </a:ext>
            </a:extLst>
          </p:cNvPr>
          <p:cNvSpPr txBox="1"/>
          <p:nvPr/>
        </p:nvSpPr>
        <p:spPr>
          <a:xfrm>
            <a:off x="4976311" y="2853598"/>
            <a:ext cx="6643838" cy="3724866"/>
          </a:xfrm>
          <a:prstGeom prst="rect">
            <a:avLst/>
          </a:prstGeom>
          <a:noFill/>
        </p:spPr>
        <p:txBody>
          <a:bodyPr wrap="square">
            <a:spAutoFit/>
          </a:bodyPr>
          <a:lstStyle/>
          <a:p>
            <a:pPr algn="just">
              <a:lnSpc>
                <a:spcPct val="107000"/>
              </a:lnSpc>
              <a:spcAft>
                <a:spcPts val="800"/>
              </a:spcAft>
            </a:pPr>
            <a:r>
              <a:rPr lang="es-ES" sz="2400" dirty="0">
                <a:effectLst/>
                <a:latin typeface="Times New Roman" panose="02020603050405020304" pitchFamily="18" charset="0"/>
                <a:ea typeface="Calibri" panose="020F0502020204030204" pitchFamily="34" charset="0"/>
                <a:cs typeface="Arial" panose="020B0604020202020204" pitchFamily="34" charset="0"/>
              </a:rPr>
              <a:t>Este método fue creado por el psicólogo Rensis Likert en el año de 1932, con una serie de afirmaciones o preguntas, invita a los participantes a calificar si están de acuerdo o desacuerdo con la afirmación o la situación que la pregunta plantea.</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400" dirty="0">
                <a:effectLst/>
                <a:latin typeface="Times New Roman" panose="02020603050405020304" pitchFamily="18" charset="0"/>
                <a:ea typeface="Calibri" panose="020F0502020204030204" pitchFamily="34" charset="0"/>
                <a:cs typeface="Arial" panose="020B0604020202020204" pitchFamily="34" charset="0"/>
              </a:rPr>
              <a:t>Por lo general se crean con 5 o 6 opciones de respuesta, pero hay ocasiones en donde puede haber más opciones, dependiendo las necesidades específicas del estudio y el nivel de medición</a:t>
            </a:r>
            <a:r>
              <a:rPr lang="es-ES" sz="1800" dirty="0">
                <a:effectLst/>
                <a:latin typeface="Times New Roman" panose="02020603050405020304" pitchFamily="18" charset="0"/>
                <a:ea typeface="Calibri" panose="020F0502020204030204" pitchFamily="34" charset="0"/>
                <a:cs typeface="Arial" panose="020B0604020202020204" pitchFamily="34" charset="0"/>
              </a:rPr>
              <a:t>. </a:t>
            </a:r>
            <a:endParaRPr lang="es-E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30" name="Picture 6" descr="Qué es el modelo de negocio Freemium?">
            <a:extLst>
              <a:ext uri="{FF2B5EF4-FFF2-40B4-BE49-F238E27FC236}">
                <a16:creationId xmlns:a16="http://schemas.microsoft.com/office/drawing/2014/main" id="{DB2A1942-E208-13D0-C978-5A37A37B3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54" y="2527785"/>
            <a:ext cx="3883602" cy="21404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nsis Likert Biography - Contributions To Psychology - Practical Psychology">
            <a:extLst>
              <a:ext uri="{FF2B5EF4-FFF2-40B4-BE49-F238E27FC236}">
                <a16:creationId xmlns:a16="http://schemas.microsoft.com/office/drawing/2014/main" id="{3C37841F-188B-1274-187E-587D6743B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34" y="717513"/>
            <a:ext cx="3000323" cy="194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4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64C5D01-A84B-F655-E35D-9E07214A0530}"/>
              </a:ext>
            </a:extLst>
          </p:cNvPr>
          <p:cNvSpPr txBox="1"/>
          <p:nvPr/>
        </p:nvSpPr>
        <p:spPr>
          <a:xfrm>
            <a:off x="3347184" y="827575"/>
            <a:ext cx="6682339" cy="3046988"/>
          </a:xfrm>
          <a:prstGeom prst="rect">
            <a:avLst/>
          </a:prstGeom>
          <a:noFill/>
        </p:spPr>
        <p:txBody>
          <a:bodyPr wrap="square">
            <a:spAutoFit/>
          </a:bodyPr>
          <a:lstStyle/>
          <a:p>
            <a:r>
              <a:rPr lang="es-ES" sz="2400" b="0" i="0" dirty="0">
                <a:effectLst/>
                <a:latin typeface="Georgia" panose="02040502050405020303" pitchFamily="18" charset="0"/>
              </a:rPr>
              <a:t>Estas opciones típicamente contienen expresiones similares a las siguientes:</a:t>
            </a:r>
          </a:p>
          <a:p>
            <a:endParaRPr lang="es-ES" sz="2400" b="0" i="0" dirty="0">
              <a:effectLst/>
              <a:latin typeface="Georgia" panose="02040502050405020303" pitchFamily="18" charset="0"/>
            </a:endParaRPr>
          </a:p>
          <a:p>
            <a:pPr>
              <a:buFont typeface="+mj-lt"/>
              <a:buAutoNum type="arabicPeriod"/>
            </a:pPr>
            <a:r>
              <a:rPr lang="es-ES" sz="2400" b="0" i="0" dirty="0">
                <a:solidFill>
                  <a:srgbClr val="595E66"/>
                </a:solidFill>
                <a:effectLst/>
                <a:latin typeface="Georgia" panose="02040502050405020303" pitchFamily="18" charset="0"/>
              </a:rPr>
              <a:t>Completamente de acuerdo</a:t>
            </a:r>
          </a:p>
          <a:p>
            <a:pPr>
              <a:buFont typeface="+mj-lt"/>
              <a:buAutoNum type="arabicPeriod"/>
            </a:pPr>
            <a:r>
              <a:rPr lang="es-ES" sz="2400" b="0" i="0" dirty="0">
                <a:solidFill>
                  <a:srgbClr val="595E66"/>
                </a:solidFill>
                <a:effectLst/>
                <a:latin typeface="Georgia" panose="02040502050405020303" pitchFamily="18" charset="0"/>
              </a:rPr>
              <a:t>De acuerdo</a:t>
            </a:r>
          </a:p>
          <a:p>
            <a:pPr>
              <a:buFont typeface="+mj-lt"/>
              <a:buAutoNum type="arabicPeriod"/>
            </a:pPr>
            <a:r>
              <a:rPr lang="es-ES" sz="2400" b="0" i="0" dirty="0">
                <a:solidFill>
                  <a:srgbClr val="595E66"/>
                </a:solidFill>
                <a:effectLst/>
                <a:latin typeface="Georgia" panose="02040502050405020303" pitchFamily="18" charset="0"/>
              </a:rPr>
              <a:t>Neutral (ni de acuerdo ni en desacuerdo)</a:t>
            </a:r>
          </a:p>
          <a:p>
            <a:pPr>
              <a:buFont typeface="+mj-lt"/>
              <a:buAutoNum type="arabicPeriod"/>
            </a:pPr>
            <a:r>
              <a:rPr lang="es-ES" sz="2400" b="0" i="0" dirty="0">
                <a:solidFill>
                  <a:srgbClr val="595E66"/>
                </a:solidFill>
                <a:effectLst/>
                <a:latin typeface="Georgia" panose="02040502050405020303" pitchFamily="18" charset="0"/>
              </a:rPr>
              <a:t>En desacuerdo</a:t>
            </a:r>
          </a:p>
          <a:p>
            <a:pPr>
              <a:buFont typeface="+mj-lt"/>
              <a:buAutoNum type="arabicPeriod"/>
            </a:pPr>
            <a:r>
              <a:rPr lang="es-ES" sz="2400" b="0" i="0" dirty="0">
                <a:solidFill>
                  <a:srgbClr val="595E66"/>
                </a:solidFill>
                <a:effectLst/>
                <a:latin typeface="Georgia" panose="02040502050405020303" pitchFamily="18" charset="0"/>
              </a:rPr>
              <a:t>Completamente en desacuerdo</a:t>
            </a:r>
          </a:p>
        </p:txBody>
      </p:sp>
      <p:pic>
        <p:nvPicPr>
          <p:cNvPr id="7" name="Imagen 6">
            <a:extLst>
              <a:ext uri="{FF2B5EF4-FFF2-40B4-BE49-F238E27FC236}">
                <a16:creationId xmlns:a16="http://schemas.microsoft.com/office/drawing/2014/main" id="{F02FFAC8-1F12-9CB7-ED7F-AE87DD00B663}"/>
              </a:ext>
            </a:extLst>
          </p:cNvPr>
          <p:cNvPicPr>
            <a:picLocks noChangeAspect="1"/>
          </p:cNvPicPr>
          <p:nvPr/>
        </p:nvPicPr>
        <p:blipFill>
          <a:blip r:embed="rId2"/>
          <a:stretch>
            <a:fillRect/>
          </a:stretch>
        </p:blipFill>
        <p:spPr>
          <a:xfrm>
            <a:off x="2071818" y="4402410"/>
            <a:ext cx="8183117" cy="2095792"/>
          </a:xfrm>
          <a:prstGeom prst="rect">
            <a:avLst/>
          </a:prstGeom>
        </p:spPr>
      </p:pic>
    </p:spTree>
    <p:extLst>
      <p:ext uri="{BB962C8B-B14F-4D97-AF65-F5344CB8AC3E}">
        <p14:creationId xmlns:p14="http://schemas.microsoft.com/office/powerpoint/2010/main" val="168242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A5C63F6-A2C6-D2CB-B744-3D6DE419ABAC}"/>
              </a:ext>
            </a:extLst>
          </p:cNvPr>
          <p:cNvSpPr txBox="1"/>
          <p:nvPr/>
        </p:nvSpPr>
        <p:spPr>
          <a:xfrm>
            <a:off x="536207" y="382012"/>
            <a:ext cx="11119585" cy="3046988"/>
          </a:xfrm>
          <a:prstGeom prst="rect">
            <a:avLst/>
          </a:prstGeom>
          <a:noFill/>
        </p:spPr>
        <p:txBody>
          <a:bodyPr wrap="square">
            <a:spAutoFit/>
          </a:bodyPr>
          <a:lstStyle/>
          <a:p>
            <a:pPr algn="just"/>
            <a:r>
              <a:rPr lang="es-ES" sz="2400" b="0" i="0" dirty="0">
                <a:effectLst/>
                <a:latin typeface="Georgia" panose="02040502050405020303" pitchFamily="18" charset="0"/>
              </a:rPr>
              <a:t>Con estas opciones se les pide a los participantes elegir la que se adecúe mejor a su forma de pensar o la que represente su posición respecto a cada afirmación, posteriormente, los datos recabados pueden usarse para medir las actitudes y opiniones. </a:t>
            </a:r>
          </a:p>
          <a:p>
            <a:pPr algn="just"/>
            <a:endParaRPr lang="es-ES" sz="2400" b="0" i="0" dirty="0">
              <a:effectLst/>
              <a:latin typeface="Georgia" panose="02040502050405020303" pitchFamily="18" charset="0"/>
            </a:endParaRPr>
          </a:p>
          <a:p>
            <a:pPr algn="just"/>
            <a:r>
              <a:rPr lang="es-ES" sz="2400" b="0" i="0" dirty="0">
                <a:effectLst/>
                <a:latin typeface="Georgia" panose="02040502050405020303" pitchFamily="18" charset="0"/>
              </a:rPr>
              <a:t>Esta información después se convertirá en la representación de la percepción de un porcentaje de personas y podría aplicarse en ámbitos como las ciencias sociales, psicología o dentro del mundo corporativo. </a:t>
            </a:r>
          </a:p>
        </p:txBody>
      </p:sp>
      <p:pic>
        <p:nvPicPr>
          <p:cNvPr id="2050" name="Picture 2" descr="Escala Likert ejemplos">
            <a:extLst>
              <a:ext uri="{FF2B5EF4-FFF2-40B4-BE49-F238E27FC236}">
                <a16:creationId xmlns:a16="http://schemas.microsoft.com/office/drawing/2014/main" id="{76C42C26-C0D7-4EA7-4EAD-BCDEA87D4C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33"/>
          <a:stretch/>
        </p:blipFill>
        <p:spPr bwMode="auto">
          <a:xfrm>
            <a:off x="1450607" y="3735194"/>
            <a:ext cx="9117932" cy="274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8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8383B-4B47-81B6-12BD-32AAAF67C0F5}"/>
              </a:ext>
            </a:extLst>
          </p:cNvPr>
          <p:cNvSpPr>
            <a:spLocks noGrp="1"/>
          </p:cNvSpPr>
          <p:nvPr>
            <p:ph type="title"/>
          </p:nvPr>
        </p:nvSpPr>
        <p:spPr>
          <a:xfrm>
            <a:off x="674571" y="414181"/>
            <a:ext cx="10515600" cy="1325563"/>
          </a:xfrm>
        </p:spPr>
        <p:txBody>
          <a:bodyPr>
            <a:normAutofit fontScale="90000"/>
          </a:bodyPr>
          <a:lstStyle/>
          <a:p>
            <a:pPr algn="just"/>
            <a:r>
              <a:rPr lang="es-ES" sz="2800" b="1" i="1" dirty="0">
                <a:solidFill>
                  <a:srgbClr val="FF0000"/>
                </a:solidFill>
              </a:rPr>
              <a:t>Ejemplo:         </a:t>
            </a:r>
            <a:br>
              <a:rPr lang="es-ES" sz="2800" b="1" i="1" dirty="0">
                <a:solidFill>
                  <a:srgbClr val="FF0000"/>
                </a:solidFill>
              </a:rPr>
            </a:br>
            <a:r>
              <a:rPr lang="es-ES" sz="2800" b="1" i="1" dirty="0">
                <a:solidFill>
                  <a:srgbClr val="FF0000"/>
                </a:solidFill>
              </a:rPr>
              <a:t>tema; </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El Poder Político y su Impacto en la Independencia Judicial en el Ecuador: Un Estudio sobre los Riesgos de la Intervención en el Sistema de Justicia ecuatoriano.</a:t>
            </a:r>
            <a:br>
              <a:rPr lang="es-ES"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s-ES" sz="2000" b="1" i="1" dirty="0">
              <a:solidFill>
                <a:srgbClr val="FF0000"/>
              </a:solidFill>
            </a:endParaRPr>
          </a:p>
        </p:txBody>
      </p:sp>
      <p:pic>
        <p:nvPicPr>
          <p:cNvPr id="5" name="Imagen 4">
            <a:extLst>
              <a:ext uri="{FF2B5EF4-FFF2-40B4-BE49-F238E27FC236}">
                <a16:creationId xmlns:a16="http://schemas.microsoft.com/office/drawing/2014/main" id="{CFD57464-9744-962A-DE0B-F4E8C1E183C7}"/>
              </a:ext>
            </a:extLst>
          </p:cNvPr>
          <p:cNvPicPr>
            <a:picLocks noChangeAspect="1"/>
          </p:cNvPicPr>
          <p:nvPr/>
        </p:nvPicPr>
        <p:blipFill>
          <a:blip r:embed="rId2"/>
          <a:stretch>
            <a:fillRect/>
          </a:stretch>
        </p:blipFill>
        <p:spPr>
          <a:xfrm>
            <a:off x="1768064" y="1739744"/>
            <a:ext cx="9002381" cy="4629796"/>
          </a:xfrm>
          <a:prstGeom prst="rect">
            <a:avLst/>
          </a:prstGeom>
        </p:spPr>
      </p:pic>
    </p:spTree>
    <p:extLst>
      <p:ext uri="{BB962C8B-B14F-4D97-AF65-F5344CB8AC3E}">
        <p14:creationId xmlns:p14="http://schemas.microsoft.com/office/powerpoint/2010/main" val="179636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E69162-EC78-D00E-07FA-D00EEE607E5F}"/>
              </a:ext>
            </a:extLst>
          </p:cNvPr>
          <p:cNvPicPr>
            <a:picLocks noChangeAspect="1"/>
          </p:cNvPicPr>
          <p:nvPr/>
        </p:nvPicPr>
        <p:blipFill rotWithShape="1">
          <a:blip r:embed="rId2"/>
          <a:srcRect t="1811"/>
          <a:stretch/>
        </p:blipFill>
        <p:spPr>
          <a:xfrm>
            <a:off x="1751103" y="1553569"/>
            <a:ext cx="8516539" cy="3750861"/>
          </a:xfrm>
          <a:prstGeom prst="rect">
            <a:avLst/>
          </a:prstGeom>
        </p:spPr>
      </p:pic>
    </p:spTree>
    <p:extLst>
      <p:ext uri="{BB962C8B-B14F-4D97-AF65-F5344CB8AC3E}">
        <p14:creationId xmlns:p14="http://schemas.microsoft.com/office/powerpoint/2010/main" val="203842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A2F940F-526B-4ADC-F161-A443BC5E0B0B}"/>
              </a:ext>
            </a:extLst>
          </p:cNvPr>
          <p:cNvSpPr txBox="1"/>
          <p:nvPr/>
        </p:nvSpPr>
        <p:spPr>
          <a:xfrm>
            <a:off x="1490312" y="760833"/>
            <a:ext cx="9211376" cy="5336333"/>
          </a:xfrm>
          <a:prstGeom prst="rect">
            <a:avLst/>
          </a:prstGeom>
          <a:noFill/>
        </p:spPr>
        <p:txBody>
          <a:bodyPr wrap="square">
            <a:spAutoFit/>
          </a:bodyPr>
          <a:lstStyle/>
          <a:p>
            <a:pPr indent="457200" algn="just">
              <a:lnSpc>
                <a:spcPct val="150000"/>
              </a:lnSpc>
              <a:spcBef>
                <a:spcPts val="1200"/>
              </a:spcBef>
              <a:spcAft>
                <a:spcPts val="120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Análisis e interpretación de resultados: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análisis de la Tabla 6 muestra una tendencia significativa hacia la percepción de que las decisiones judiciales en casos de alta influencia política están afectadas por presiones externas provenientes del poder político. De los 8 encuestados, el 38% (3 personas) expresó estar "de acuerdo" con esta afirmación, lo que representa la opinión mayoritaria. Además, un 25% (2 personas) indicó estar "totalmente de acuerdo", reforzando la idea de que una parte considerable de los participantes considera que estas presiones son frecuentes.</a:t>
            </a:r>
          </a:p>
          <a:p>
            <a:pPr indent="457200" algn="just">
              <a:lnSpc>
                <a:spcPct val="150000"/>
              </a:lnSpc>
              <a:spcBef>
                <a:spcPts val="1200"/>
              </a:spcBef>
              <a:spcAft>
                <a:spcPts val="12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En contraste, solo un 13% (1 persona) manifestó estar "en desacuerdo" con la premisa planteada, lo cual sugiere que existe una minoría que no percibe esta influencia de manera significativa. El 25% restante (2 personas) adoptó una postura "neutral", lo que refleja una posible incertidumbre o la percepción de que la influencia política en las decisiones judiciales no es fácilmente identificable o cuantificable.</a:t>
            </a:r>
          </a:p>
        </p:txBody>
      </p:sp>
    </p:spTree>
    <p:extLst>
      <p:ext uri="{BB962C8B-B14F-4D97-AF65-F5344CB8AC3E}">
        <p14:creationId xmlns:p14="http://schemas.microsoft.com/office/powerpoint/2010/main" val="252978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41CCDCF-7E65-A5E8-1764-A0DA65BB3D87}"/>
              </a:ext>
            </a:extLst>
          </p:cNvPr>
          <p:cNvSpPr txBox="1"/>
          <p:nvPr/>
        </p:nvSpPr>
        <p:spPr>
          <a:xfrm>
            <a:off x="1078029" y="182880"/>
            <a:ext cx="10347158" cy="6539034"/>
          </a:xfrm>
          <a:prstGeom prst="rect">
            <a:avLst/>
          </a:prstGeom>
          <a:noFill/>
        </p:spPr>
        <p:txBody>
          <a:bodyPr wrap="square">
            <a:spAutoFit/>
          </a:bodyPr>
          <a:lstStyle/>
          <a:p>
            <a:pPr algn="ctr">
              <a:lnSpc>
                <a:spcPct val="107000"/>
              </a:lnSpc>
              <a:spcAft>
                <a:spcPts val="800"/>
              </a:spcAft>
            </a:pPr>
            <a:r>
              <a:rPr lang="es-ES"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Modelo de c</a:t>
            </a:r>
            <a:r>
              <a:rPr lang="es-ES"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uestionario de Encuesta en base a la escala </a:t>
            </a:r>
            <a:r>
              <a:rPr lang="es-ES" sz="1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likert</a:t>
            </a:r>
            <a:endParaRPr lang="es-ES"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Desempeñando el roll de un jurista experto en Derecho </a:t>
            </a:r>
            <a:r>
              <a:rPr lang="es-ES" sz="1200" b="1" dirty="0">
                <a:effectLst/>
                <a:latin typeface="Arial" panose="020B0604020202020204" pitchFamily="34" charset="0"/>
                <a:ea typeface="Calibri" panose="020F0502020204030204" pitchFamily="34" charset="0"/>
                <a:cs typeface="Arial" panose="020B0604020202020204" pitchFamily="34" charset="0"/>
              </a:rPr>
              <a:t>[ÁREA DEL DERECHO]</a:t>
            </a:r>
            <a:r>
              <a:rPr lang="es-ES" sz="1200" dirty="0">
                <a:effectLst/>
                <a:latin typeface="Arial" panose="020B0604020202020204" pitchFamily="34" charset="0"/>
                <a:ea typeface="Calibri" panose="020F0502020204030204" pitchFamily="34" charset="0"/>
                <a:cs typeface="Arial" panose="020B0604020202020204" pitchFamily="34" charset="0"/>
              </a:rPr>
              <a:t>, Diseña una guía de encuesta para explorar el tema </a:t>
            </a:r>
            <a:r>
              <a:rPr lang="es-ES" sz="1200" b="1" dirty="0">
                <a:effectLst/>
                <a:latin typeface="Arial" panose="020B0604020202020204" pitchFamily="34" charset="0"/>
                <a:ea typeface="Calibri" panose="020F0502020204030204" pitchFamily="34" charset="0"/>
                <a:cs typeface="Arial" panose="020B0604020202020204" pitchFamily="34" charset="0"/>
              </a:rPr>
              <a:t>[TEMA]</a:t>
            </a:r>
            <a:r>
              <a:rPr lang="es-ES" sz="1200" dirty="0">
                <a:effectLst/>
                <a:latin typeface="Arial" panose="020B0604020202020204" pitchFamily="34" charset="0"/>
                <a:ea typeface="Calibri" panose="020F0502020204030204" pitchFamily="34" charset="0"/>
                <a:cs typeface="Arial" panose="020B0604020202020204" pitchFamily="34" charset="0"/>
              </a:rPr>
              <a:t>. Asegúrate de incluir los siguientes elementos: </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Objetivo: </a:t>
            </a:r>
            <a:r>
              <a:rPr lang="es-ES" sz="1200" dirty="0">
                <a:effectLst/>
                <a:latin typeface="Arial" panose="020B0604020202020204" pitchFamily="34" charset="0"/>
                <a:ea typeface="Calibri" panose="020F0502020204030204" pitchFamily="34" charset="0"/>
                <a:cs typeface="Arial" panose="020B0604020202020204" pitchFamily="34" charset="0"/>
              </a:rPr>
              <a:t>Define de manera clara y breve la finalidad de la encuesta, enfatizando cómo se relaciona con el tema propuesto</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Introducción</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[Texto que explique brevemente el propósito del cuestionario, destacando la importancia de la participación, aclarando que esta es voluntaria y confidencial, y que el participante puede retirarse en cualquier momento.]</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Instrucciones</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[Aclaración de cómo responder, mencionando que cada afirmación tiene una escala de respuesta después de la pregunta, con niveles claros para elegir.]</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Preguntas</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s-ES" sz="1200" b="1" dirty="0">
                <a:effectLst/>
                <a:latin typeface="Arial" panose="020B0604020202020204" pitchFamily="34" charset="0"/>
                <a:ea typeface="Times New Roman" panose="02020603050405020304" pitchFamily="18" charset="0"/>
                <a:cs typeface="Arial" panose="020B0604020202020204" pitchFamily="34" charset="0"/>
              </a:rPr>
              <a:t>[Texto de la afirmación 1]</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b="1" dirty="0">
                <a:effectLst/>
                <a:latin typeface="Arial" panose="020B0604020202020204" pitchFamily="34" charset="0"/>
                <a:ea typeface="Times New Roman" panose="02020603050405020304" pitchFamily="18" charset="0"/>
                <a:cs typeface="Arial" panose="020B0604020202020204" pitchFamily="34" charset="0"/>
              </a:rPr>
              <a:t>Escala de respuesta:</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1 = Totalmente en desacuerdo</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2 = En desacuerdo</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3 = Ni de acuerdo ni en desacuerdo</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4 = De acuerdo</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5 = Totalmente de acuerdo</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s-ES" sz="1200" b="1" dirty="0">
                <a:effectLst/>
                <a:latin typeface="Arial" panose="020B0604020202020204" pitchFamily="34" charset="0"/>
                <a:ea typeface="Times New Roman" panose="02020603050405020304" pitchFamily="18" charset="0"/>
                <a:cs typeface="Arial" panose="020B0604020202020204" pitchFamily="34" charset="0"/>
              </a:rPr>
              <a:t>[Texto de la afirmación 2]</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b="1" dirty="0">
                <a:effectLst/>
                <a:latin typeface="Arial" panose="020B0604020202020204" pitchFamily="34" charset="0"/>
                <a:ea typeface="Times New Roman" panose="02020603050405020304" pitchFamily="18" charset="0"/>
                <a:cs typeface="Arial" panose="020B0604020202020204" pitchFamily="34" charset="0"/>
              </a:rPr>
              <a:t>Escala de respuesta:</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1 = Totalmente en desacuerdo</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2 = En desacuerdo</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3 = Ni de acuerdo ni en desacuerdo</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4 = De acuerdo</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5 = Totalmente de acuerdo</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[Repetir estructura según sea necesario para más afirmaciones]</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200" b="1" dirty="0">
                <a:effectLst/>
                <a:latin typeface="Arial" panose="020B0604020202020204" pitchFamily="34" charset="0"/>
                <a:ea typeface="Times New Roman" panose="02020603050405020304" pitchFamily="18" charset="0"/>
                <a:cs typeface="Arial" panose="020B0604020202020204" pitchFamily="34" charset="0"/>
              </a:rPr>
              <a:t>Cierre</a:t>
            </a:r>
            <a:br>
              <a:rPr lang="es-ES" sz="1200" dirty="0">
                <a:effectLst/>
                <a:latin typeface="Arial" panose="020B0604020202020204" pitchFamily="34" charset="0"/>
                <a:ea typeface="Times New Roman" panose="02020603050405020304" pitchFamily="18" charset="0"/>
                <a:cs typeface="Arial" panose="020B0604020202020204" pitchFamily="34" charset="0"/>
              </a:rPr>
            </a:br>
            <a:r>
              <a:rPr lang="es-ES" sz="1200" dirty="0">
                <a:effectLst/>
                <a:latin typeface="Arial" panose="020B0604020202020204" pitchFamily="34" charset="0"/>
                <a:ea typeface="Times New Roman" panose="02020603050405020304" pitchFamily="18" charset="0"/>
                <a:cs typeface="Arial" panose="020B0604020202020204" pitchFamily="34" charset="0"/>
              </a:rPr>
              <a:t>[Agradecimiento breve por la participación y recordatorio de la importancia de las respuestas para el estudio.]</a:t>
            </a:r>
            <a:endParaRPr lang="es-E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321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B87424-4CE1-CB77-7688-A22C11FFCF7E}"/>
              </a:ext>
            </a:extLst>
          </p:cNvPr>
          <p:cNvSpPr>
            <a:spLocks noGrp="1"/>
          </p:cNvSpPr>
          <p:nvPr>
            <p:ph idx="1"/>
          </p:nvPr>
        </p:nvSpPr>
        <p:spPr>
          <a:xfrm>
            <a:off x="838200" y="606392"/>
            <a:ext cx="10515600" cy="5570571"/>
          </a:xfrm>
        </p:spPr>
        <p:txBody>
          <a:bodyPr>
            <a:normAutofit/>
          </a:bodyPr>
          <a:lstStyle/>
          <a:p>
            <a:pPr marL="0" indent="0" algn="just">
              <a:buNone/>
            </a:pPr>
            <a:r>
              <a:rPr lang="es-ES" sz="2400" b="1" dirty="0"/>
              <a:t>Entrevista:</a:t>
            </a:r>
            <a:r>
              <a:rPr lang="es-ES" sz="2400" dirty="0"/>
              <a:t> </a:t>
            </a:r>
          </a:p>
          <a:p>
            <a:pPr marL="0" indent="0" algn="just">
              <a:buNone/>
            </a:pPr>
            <a:r>
              <a:rPr lang="es-ES" sz="2400" dirty="0"/>
              <a:t>La entrevista es una técnica de recolección de información en la que un entrevistador realiza preguntas a un entrevistado con el fin de obtener datos, opiniones o experiencias sobre un tema específico. Puede ser estructurada (con preguntas fijas y predefinidas), </a:t>
            </a:r>
            <a:r>
              <a:rPr lang="es-ES" sz="2400" dirty="0" err="1"/>
              <a:t>semi-estructurada</a:t>
            </a:r>
            <a:r>
              <a:rPr lang="es-ES" sz="2400" dirty="0"/>
              <a:t> (con una guía de temas pero flexibilidad para profundizar según las respuestas) o no estructurada (sin un guion definido, permitiendo un flujo más libre de la conversación). </a:t>
            </a:r>
          </a:p>
          <a:p>
            <a:pPr marL="0" indent="0" algn="just">
              <a:buNone/>
            </a:pPr>
            <a:r>
              <a:rPr lang="es-ES" sz="2400" b="1" dirty="0"/>
              <a:t>Las entrevistas se utilizan ampliamente en investigaciones cualitativas.</a:t>
            </a:r>
          </a:p>
        </p:txBody>
      </p:sp>
      <p:pic>
        <p:nvPicPr>
          <p:cNvPr id="5" name="Imagen 4">
            <a:extLst>
              <a:ext uri="{FF2B5EF4-FFF2-40B4-BE49-F238E27FC236}">
                <a16:creationId xmlns:a16="http://schemas.microsoft.com/office/drawing/2014/main" id="{645F884A-9DBB-E6C5-A5BF-74BDF13DCD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7143" y="3775459"/>
            <a:ext cx="3617714" cy="2603634"/>
          </a:xfrm>
          <a:prstGeom prst="rect">
            <a:avLst/>
          </a:prstGeom>
        </p:spPr>
      </p:pic>
    </p:spTree>
    <p:extLst>
      <p:ext uri="{BB962C8B-B14F-4D97-AF65-F5344CB8AC3E}">
        <p14:creationId xmlns:p14="http://schemas.microsoft.com/office/powerpoint/2010/main" val="281990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D701258-1A10-13BD-DA33-79611501B8D9}"/>
              </a:ext>
            </a:extLst>
          </p:cNvPr>
          <p:cNvSpPr txBox="1"/>
          <p:nvPr/>
        </p:nvSpPr>
        <p:spPr>
          <a:xfrm>
            <a:off x="1568918" y="1097281"/>
            <a:ext cx="8912994" cy="1569660"/>
          </a:xfrm>
          <a:prstGeom prst="rect">
            <a:avLst/>
          </a:prstGeom>
          <a:noFill/>
        </p:spPr>
        <p:txBody>
          <a:bodyPr wrap="square">
            <a:spAutoFit/>
          </a:bodyPr>
          <a:lstStyle/>
          <a:p>
            <a:pPr algn="ctr"/>
            <a:r>
              <a:rPr lang="es-ES" sz="2400" b="1" dirty="0"/>
              <a:t>La guía de la entrevista</a:t>
            </a:r>
          </a:p>
          <a:p>
            <a:pPr algn="ctr"/>
            <a:endParaRPr lang="es-ES" sz="2400" b="1" dirty="0"/>
          </a:p>
          <a:p>
            <a:r>
              <a:rPr lang="es-ES" sz="2400" dirty="0"/>
              <a:t>Constituye el instrumento metodológico que permite la aplicación del método en la práctica. </a:t>
            </a:r>
          </a:p>
        </p:txBody>
      </p:sp>
      <p:sp>
        <p:nvSpPr>
          <p:cNvPr id="7" name="CuadroTexto 6">
            <a:extLst>
              <a:ext uri="{FF2B5EF4-FFF2-40B4-BE49-F238E27FC236}">
                <a16:creationId xmlns:a16="http://schemas.microsoft.com/office/drawing/2014/main" id="{5CB4DAAC-96F0-98EC-8368-D49875543156}"/>
              </a:ext>
            </a:extLst>
          </p:cNvPr>
          <p:cNvSpPr txBox="1"/>
          <p:nvPr/>
        </p:nvSpPr>
        <p:spPr>
          <a:xfrm>
            <a:off x="2230254" y="3174005"/>
            <a:ext cx="7731492" cy="2677656"/>
          </a:xfrm>
          <a:prstGeom prst="rect">
            <a:avLst/>
          </a:prstGeom>
          <a:noFill/>
        </p:spPr>
        <p:txBody>
          <a:bodyPr wrap="square">
            <a:spAutoFit/>
          </a:bodyPr>
          <a:lstStyle/>
          <a:p>
            <a:pPr algn="just"/>
            <a:r>
              <a:rPr lang="es-ES" sz="2400" dirty="0"/>
              <a:t>Una guía de entrevista estructurada, podrían contemplar los siguientes componentes: </a:t>
            </a:r>
          </a:p>
          <a:p>
            <a:pPr algn="just"/>
            <a:endParaRPr lang="es-ES" sz="2400" dirty="0"/>
          </a:p>
          <a:p>
            <a:pPr algn="just"/>
            <a:r>
              <a:rPr lang="es-ES" sz="2400" dirty="0"/>
              <a:t>Título.</a:t>
            </a:r>
          </a:p>
          <a:p>
            <a:pPr algn="just"/>
            <a:r>
              <a:rPr lang="es-ES" sz="2400" dirty="0"/>
              <a:t>Objetivo.</a:t>
            </a:r>
          </a:p>
          <a:p>
            <a:pPr algn="just"/>
            <a:r>
              <a:rPr lang="es-ES" sz="2400" dirty="0"/>
              <a:t>Introducción.</a:t>
            </a:r>
          </a:p>
          <a:p>
            <a:pPr algn="just"/>
            <a:r>
              <a:rPr lang="es-ES" sz="2400" dirty="0"/>
              <a:t>Sistema de preguntas.</a:t>
            </a:r>
          </a:p>
        </p:txBody>
      </p:sp>
    </p:spTree>
    <p:extLst>
      <p:ext uri="{BB962C8B-B14F-4D97-AF65-F5344CB8AC3E}">
        <p14:creationId xmlns:p14="http://schemas.microsoft.com/office/powerpoint/2010/main" val="131163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3AD7F1-DAAA-8A79-BB87-84DF5FCCB6A5}"/>
              </a:ext>
            </a:extLst>
          </p:cNvPr>
          <p:cNvSpPr txBox="1"/>
          <p:nvPr/>
        </p:nvSpPr>
        <p:spPr>
          <a:xfrm>
            <a:off x="1623862" y="48751"/>
            <a:ext cx="8633861" cy="3785652"/>
          </a:xfrm>
          <a:prstGeom prst="rect">
            <a:avLst/>
          </a:prstGeom>
          <a:noFill/>
        </p:spPr>
        <p:txBody>
          <a:bodyPr wrap="square">
            <a:spAutoFit/>
          </a:bodyPr>
          <a:lstStyle/>
          <a:p>
            <a:pPr algn="just"/>
            <a:r>
              <a:rPr lang="es-ES" sz="2400" b="1" dirty="0"/>
              <a:t>Título:</a:t>
            </a:r>
          </a:p>
          <a:p>
            <a:pPr algn="just"/>
            <a:endParaRPr lang="es-ES" sz="2400" b="1" dirty="0"/>
          </a:p>
          <a:p>
            <a:pPr marL="342900" indent="-342900" algn="just">
              <a:buAutoNum type="alphaLcParenR"/>
            </a:pPr>
            <a:r>
              <a:rPr lang="es-ES" sz="2400" b="1" dirty="0"/>
              <a:t>Guía de Entrevista</a:t>
            </a:r>
          </a:p>
          <a:p>
            <a:pPr algn="just"/>
            <a:endParaRPr lang="es-ES" sz="2400" b="1" dirty="0"/>
          </a:p>
          <a:p>
            <a:pPr algn="just"/>
            <a:r>
              <a:rPr lang="es-ES" sz="2400" b="1" dirty="0"/>
              <a:t>b) Guía de Entrevista a Docentes Especializados en Derecho Constitucional con Conocimiento sobre el Control de Convencionalidad.</a:t>
            </a:r>
          </a:p>
          <a:p>
            <a:pPr algn="just"/>
            <a:endParaRPr lang="es-ES" sz="2400" dirty="0"/>
          </a:p>
          <a:p>
            <a:pPr algn="just"/>
            <a:r>
              <a:rPr lang="es-ES" sz="2400" dirty="0"/>
              <a:t>Se redacta sin punto final, por norma general se prescinde de anteponerle la palabra título.</a:t>
            </a:r>
          </a:p>
        </p:txBody>
      </p:sp>
      <p:sp>
        <p:nvSpPr>
          <p:cNvPr id="7" name="CuadroTexto 6">
            <a:extLst>
              <a:ext uri="{FF2B5EF4-FFF2-40B4-BE49-F238E27FC236}">
                <a16:creationId xmlns:a16="http://schemas.microsoft.com/office/drawing/2014/main" id="{BD68E665-AB7F-795C-EE91-377AF594DBF6}"/>
              </a:ext>
            </a:extLst>
          </p:cNvPr>
          <p:cNvSpPr txBox="1"/>
          <p:nvPr/>
        </p:nvSpPr>
        <p:spPr>
          <a:xfrm>
            <a:off x="885524" y="3921030"/>
            <a:ext cx="10693668" cy="2677656"/>
          </a:xfrm>
          <a:prstGeom prst="rect">
            <a:avLst/>
          </a:prstGeom>
          <a:noFill/>
        </p:spPr>
        <p:txBody>
          <a:bodyPr wrap="square">
            <a:spAutoFit/>
          </a:bodyPr>
          <a:lstStyle/>
          <a:p>
            <a:pPr algn="just"/>
            <a:r>
              <a:rPr lang="es-ES" sz="2400" dirty="0"/>
              <a:t>En el título 2, en su sintaxis están presentes: </a:t>
            </a:r>
          </a:p>
          <a:p>
            <a:pPr algn="just"/>
            <a:r>
              <a:rPr lang="es-ES" sz="2400" dirty="0"/>
              <a:t>El</a:t>
            </a:r>
            <a:r>
              <a:rPr lang="es-ES" sz="2400" b="1" dirty="0"/>
              <a:t> método de indagación empírica</a:t>
            </a:r>
            <a:r>
              <a:rPr lang="es-ES" sz="2400" dirty="0"/>
              <a:t>. Los </a:t>
            </a:r>
            <a:r>
              <a:rPr lang="es-ES" sz="2400" b="1" dirty="0"/>
              <a:t>sujetos a entrevistar</a:t>
            </a:r>
            <a:r>
              <a:rPr lang="es-ES" sz="2400" dirty="0"/>
              <a:t> son </a:t>
            </a:r>
            <a:r>
              <a:rPr lang="es-ES" sz="2400" b="1" dirty="0"/>
              <a:t>docentes especializados en Derecho Constitucional</a:t>
            </a:r>
            <a:r>
              <a:rPr lang="es-ES" sz="2400" dirty="0"/>
              <a:t>, con conocimiento sobre el </a:t>
            </a:r>
            <a:r>
              <a:rPr lang="es-ES" sz="2400" b="1" dirty="0"/>
              <a:t>control de convencionalidad</a:t>
            </a:r>
            <a:r>
              <a:rPr lang="es-ES" sz="2400" dirty="0"/>
              <a:t>. El </a:t>
            </a:r>
            <a:r>
              <a:rPr lang="es-ES" sz="2400" b="1" dirty="0"/>
              <a:t>alcance</a:t>
            </a:r>
            <a:r>
              <a:rPr lang="es-ES" sz="2400" dirty="0"/>
              <a:t> de la investigación es </a:t>
            </a:r>
            <a:r>
              <a:rPr lang="es-ES" sz="2400" b="1" dirty="0"/>
              <a:t>nacional</a:t>
            </a:r>
            <a:r>
              <a:rPr lang="es-ES" sz="2400" dirty="0"/>
              <a:t>, y su área general de desempeño es el </a:t>
            </a:r>
            <a:r>
              <a:rPr lang="es-ES" sz="2400" b="1" dirty="0"/>
              <a:t>campo académico</a:t>
            </a:r>
            <a:r>
              <a:rPr lang="es-ES" sz="2400" dirty="0"/>
              <a:t>. La </a:t>
            </a:r>
            <a:r>
              <a:rPr lang="es-ES" sz="2400" b="1" dirty="0"/>
              <a:t>área específica de desempeño</a:t>
            </a:r>
            <a:r>
              <a:rPr lang="es-ES" sz="2400" dirty="0"/>
              <a:t> es la </a:t>
            </a:r>
            <a:r>
              <a:rPr lang="es-ES" sz="2400" b="1" dirty="0"/>
              <a:t>enseñanza del Derecho Constitucional</a:t>
            </a:r>
            <a:r>
              <a:rPr lang="es-ES" sz="2400" dirty="0"/>
              <a:t>, con énfasis en el control de convencionalidad y su aplicación en el contexto ecuatoriano.</a:t>
            </a:r>
          </a:p>
        </p:txBody>
      </p:sp>
    </p:spTree>
    <p:extLst>
      <p:ext uri="{BB962C8B-B14F-4D97-AF65-F5344CB8AC3E}">
        <p14:creationId xmlns:p14="http://schemas.microsoft.com/office/powerpoint/2010/main" val="89135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526B8E-332F-C341-3420-036AB9DE6327}"/>
              </a:ext>
            </a:extLst>
          </p:cNvPr>
          <p:cNvSpPr>
            <a:spLocks noGrp="1"/>
          </p:cNvSpPr>
          <p:nvPr>
            <p:ph idx="1"/>
          </p:nvPr>
        </p:nvSpPr>
        <p:spPr>
          <a:xfrm>
            <a:off x="838200" y="510139"/>
            <a:ext cx="10515600" cy="5637948"/>
          </a:xfrm>
        </p:spPr>
        <p:txBody>
          <a:bodyPr>
            <a:normAutofit/>
          </a:bodyPr>
          <a:lstStyle/>
          <a:p>
            <a:pPr marL="0" indent="0" algn="just">
              <a:buNone/>
            </a:pPr>
            <a:endParaRPr lang="es-ES" sz="2400" b="1" dirty="0"/>
          </a:p>
          <a:p>
            <a:pPr marL="0" indent="0" algn="just">
              <a:buNone/>
            </a:pPr>
            <a:r>
              <a:rPr lang="es-ES" sz="2400" b="1" dirty="0"/>
              <a:t>Encuesta:</a:t>
            </a:r>
            <a:r>
              <a:rPr lang="es-ES" sz="2400" dirty="0"/>
              <a:t> </a:t>
            </a:r>
          </a:p>
          <a:p>
            <a:pPr marL="0" indent="0" algn="just">
              <a:buNone/>
            </a:pPr>
            <a:r>
              <a:rPr lang="es-ES" sz="2400" dirty="0"/>
              <a:t>La encuesta es una herramienta de recolección de datos basada en preguntas formuladas de manera estructurada y estandarizada, generalmente a una muestra representativa de una población. Se utiliza para obtener información cuantitativa sobre diversos temas, como opiniones, comportamientos, actitudes, etc. Las encuestas pueden ser administradas de manera presencial, por correo electrónico o en línea. </a:t>
            </a:r>
          </a:p>
          <a:p>
            <a:pPr marL="0" indent="0" algn="just">
              <a:buNone/>
            </a:pPr>
            <a:r>
              <a:rPr lang="es-ES" sz="2400" dirty="0"/>
              <a:t>Es comúnmente utilizada en estudios cuantitativos</a:t>
            </a:r>
          </a:p>
        </p:txBody>
      </p:sp>
      <p:pic>
        <p:nvPicPr>
          <p:cNvPr id="5" name="Imagen 4">
            <a:extLst>
              <a:ext uri="{FF2B5EF4-FFF2-40B4-BE49-F238E27FC236}">
                <a16:creationId xmlns:a16="http://schemas.microsoft.com/office/drawing/2014/main" id="{18E21CD9-C6DB-8368-1217-DFD82F6F02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85911" y="4272597"/>
            <a:ext cx="3420177" cy="2075264"/>
          </a:xfrm>
          <a:prstGeom prst="rect">
            <a:avLst/>
          </a:prstGeom>
        </p:spPr>
      </p:pic>
    </p:spTree>
    <p:extLst>
      <p:ext uri="{BB962C8B-B14F-4D97-AF65-F5344CB8AC3E}">
        <p14:creationId xmlns:p14="http://schemas.microsoft.com/office/powerpoint/2010/main" val="240520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DEA02EC-8605-EA5D-5C4E-CDDEECC5BB98}"/>
              </a:ext>
            </a:extLst>
          </p:cNvPr>
          <p:cNvSpPr txBox="1"/>
          <p:nvPr/>
        </p:nvSpPr>
        <p:spPr>
          <a:xfrm>
            <a:off x="979370" y="1126155"/>
            <a:ext cx="10349565" cy="2677656"/>
          </a:xfrm>
          <a:prstGeom prst="rect">
            <a:avLst/>
          </a:prstGeom>
          <a:noFill/>
        </p:spPr>
        <p:txBody>
          <a:bodyPr wrap="square">
            <a:spAutoFit/>
          </a:bodyPr>
          <a:lstStyle/>
          <a:p>
            <a:pPr algn="just"/>
            <a:r>
              <a:rPr lang="es-ES" sz="2400" b="1" dirty="0"/>
              <a:t>b) Objetivo: </a:t>
            </a:r>
          </a:p>
          <a:p>
            <a:pPr algn="just"/>
            <a:r>
              <a:rPr lang="es-ES" sz="2400" dirty="0"/>
              <a:t>El </a:t>
            </a:r>
            <a:r>
              <a:rPr lang="es-ES" sz="2400" b="1" dirty="0"/>
              <a:t>objetivo de la entrevista</a:t>
            </a:r>
            <a:r>
              <a:rPr lang="es-ES" sz="2400" dirty="0"/>
              <a:t> debe centrarse en obtener información detallada sobre la percepción de los entrevistados en relación con el </a:t>
            </a:r>
            <a:r>
              <a:rPr lang="es-ES" sz="2400" b="1" dirty="0"/>
              <a:t>tema desarrollado en la investigación.</a:t>
            </a:r>
          </a:p>
          <a:p>
            <a:pPr algn="just"/>
            <a:endParaRPr lang="es-ES" sz="2400" dirty="0"/>
          </a:p>
          <a:p>
            <a:pPr algn="just"/>
            <a:r>
              <a:rPr lang="es-ES" sz="2400" dirty="0"/>
              <a:t>Evaluar la implementación y el impacto del control de convencionalidad en Ecuador según las sentencias de la Corte Interamericano de Derechos Humanos. </a:t>
            </a:r>
          </a:p>
        </p:txBody>
      </p:sp>
    </p:spTree>
    <p:extLst>
      <p:ext uri="{BB962C8B-B14F-4D97-AF65-F5344CB8AC3E}">
        <p14:creationId xmlns:p14="http://schemas.microsoft.com/office/powerpoint/2010/main" val="397347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1217790-EDBE-C082-F8D5-CF6A4B1BF84E}"/>
              </a:ext>
            </a:extLst>
          </p:cNvPr>
          <p:cNvSpPr txBox="1"/>
          <p:nvPr/>
        </p:nvSpPr>
        <p:spPr>
          <a:xfrm>
            <a:off x="1001027" y="721895"/>
            <a:ext cx="10183529" cy="4154984"/>
          </a:xfrm>
          <a:prstGeom prst="rect">
            <a:avLst/>
          </a:prstGeom>
          <a:noFill/>
        </p:spPr>
        <p:txBody>
          <a:bodyPr wrap="square">
            <a:spAutoFit/>
          </a:bodyPr>
          <a:lstStyle/>
          <a:p>
            <a:pPr algn="just"/>
            <a:r>
              <a:rPr lang="es-ES" sz="2400" b="1" dirty="0"/>
              <a:t> Cuestionario</a:t>
            </a:r>
          </a:p>
          <a:p>
            <a:pPr algn="just"/>
            <a:endParaRPr lang="es-ES" sz="2400" dirty="0"/>
          </a:p>
          <a:p>
            <a:pPr algn="just"/>
            <a:r>
              <a:rPr lang="es-ES" sz="2400" dirty="0"/>
              <a:t>Debe orientarse en relación con el alcance del objetivo.</a:t>
            </a:r>
          </a:p>
          <a:p>
            <a:pPr algn="just"/>
            <a:r>
              <a:rPr lang="es-ES" sz="2400" dirty="0"/>
              <a:t>Preguntas: </a:t>
            </a:r>
          </a:p>
          <a:p>
            <a:pPr marL="457200" indent="-457200" algn="just">
              <a:buAutoNum type="arabicPeriod"/>
            </a:pPr>
            <a:r>
              <a:rPr lang="es-ES" sz="2400" dirty="0"/>
              <a:t>¿Qué entiende usted por control de convencionalidad? </a:t>
            </a:r>
          </a:p>
          <a:p>
            <a:pPr marL="457200" indent="-457200" algn="just">
              <a:buAutoNum type="arabicPeriod"/>
            </a:pPr>
            <a:r>
              <a:rPr lang="es-ES" sz="2400" dirty="0"/>
              <a:t>¿Cómo se aplica el control de convencionalidad en Ecuador? </a:t>
            </a:r>
          </a:p>
          <a:p>
            <a:pPr marL="457200" indent="-457200" algn="just">
              <a:buAutoNum type="arabicPeriod"/>
            </a:pPr>
            <a:r>
              <a:rPr lang="es-ES" sz="2400" dirty="0"/>
              <a:t>¿Puede mencionar un caso específico en el que Ecuador haya sido sancionado por la Corte IDH y se haya aplicado el control de convencionalidad? </a:t>
            </a:r>
          </a:p>
          <a:p>
            <a:pPr marL="457200" indent="-457200" algn="just">
              <a:buAutoNum type="arabicPeriod"/>
            </a:pPr>
            <a:r>
              <a:rPr lang="es-ES" sz="2400" dirty="0"/>
              <a:t>¿Qué impacto ha tenido el control de convencionalidad en la legislación y el sistema judicial ecuatoriano?</a:t>
            </a:r>
          </a:p>
        </p:txBody>
      </p:sp>
    </p:spTree>
    <p:extLst>
      <p:ext uri="{BB962C8B-B14F-4D97-AF65-F5344CB8AC3E}">
        <p14:creationId xmlns:p14="http://schemas.microsoft.com/office/powerpoint/2010/main" val="4227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38D8EA1-26D8-9BAC-71FC-09DDD882CCF7}"/>
              </a:ext>
            </a:extLst>
          </p:cNvPr>
          <p:cNvSpPr txBox="1"/>
          <p:nvPr/>
        </p:nvSpPr>
        <p:spPr>
          <a:xfrm>
            <a:off x="712269" y="635267"/>
            <a:ext cx="10664792" cy="4893647"/>
          </a:xfrm>
          <a:prstGeom prst="rect">
            <a:avLst/>
          </a:prstGeom>
          <a:noFill/>
        </p:spPr>
        <p:txBody>
          <a:bodyPr wrap="square">
            <a:spAutoFit/>
          </a:bodyPr>
          <a:lstStyle/>
          <a:p>
            <a:pPr algn="just"/>
            <a:r>
              <a:rPr lang="es-ES" sz="2400" dirty="0"/>
              <a:t>Reglas específicas para la aplicación de una guía de entrevista estructurada:</a:t>
            </a:r>
          </a:p>
          <a:p>
            <a:pPr algn="just"/>
            <a:endParaRPr lang="es-ES" sz="2400" dirty="0"/>
          </a:p>
          <a:p>
            <a:pPr algn="just"/>
            <a:r>
              <a:rPr lang="es-ES" sz="2400" dirty="0"/>
              <a:t> • Seguir estrictamente el orden de las preguntas, respetar su formulación y no añadir ni quitar nada.</a:t>
            </a:r>
          </a:p>
          <a:p>
            <a:pPr algn="just"/>
            <a:endParaRPr lang="es-ES" sz="2400" dirty="0"/>
          </a:p>
          <a:p>
            <a:pPr algn="just"/>
            <a:r>
              <a:rPr lang="es-ES" sz="2400" dirty="0"/>
              <a:t> • No comentar ni evaluar respuestas, ni manifestar sorpresa ante ciertas actitudes del entrevistado o la entrevistada.</a:t>
            </a:r>
          </a:p>
          <a:p>
            <a:pPr algn="just"/>
            <a:endParaRPr lang="es-ES" sz="2400" dirty="0"/>
          </a:p>
          <a:p>
            <a:pPr algn="just"/>
            <a:r>
              <a:rPr lang="es-ES" sz="2400" dirty="0"/>
              <a:t> • Evitar la presencia de terceras personas. </a:t>
            </a:r>
          </a:p>
          <a:p>
            <a:pPr algn="just"/>
            <a:endParaRPr lang="es-ES" sz="2400" dirty="0"/>
          </a:p>
          <a:p>
            <a:pPr algn="just"/>
            <a:r>
              <a:rPr lang="es-ES" sz="2400" dirty="0"/>
              <a:t>• Procurar la fluidez en su desarrollo. </a:t>
            </a:r>
          </a:p>
          <a:p>
            <a:pPr algn="just"/>
            <a:endParaRPr lang="es-ES" sz="2400" dirty="0"/>
          </a:p>
          <a:p>
            <a:pPr algn="just"/>
            <a:r>
              <a:rPr lang="es-ES" sz="2400" dirty="0"/>
              <a:t>• No perder la dirección durante su desarrollo.</a:t>
            </a:r>
          </a:p>
        </p:txBody>
      </p:sp>
    </p:spTree>
    <p:extLst>
      <p:ext uri="{BB962C8B-B14F-4D97-AF65-F5344CB8AC3E}">
        <p14:creationId xmlns:p14="http://schemas.microsoft.com/office/powerpoint/2010/main" val="49259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D14A70-60B1-4458-341F-427CE2EE3493}"/>
              </a:ext>
            </a:extLst>
          </p:cNvPr>
          <p:cNvPicPr>
            <a:picLocks noChangeAspect="1"/>
          </p:cNvPicPr>
          <p:nvPr/>
        </p:nvPicPr>
        <p:blipFill rotWithShape="1">
          <a:blip r:embed="rId2">
            <a:extLst>
              <a:ext uri="{28A0092B-C50C-407E-A947-70E740481C1C}">
                <a14:useLocalDpi xmlns:a14="http://schemas.microsoft.com/office/drawing/2010/main" val="0"/>
              </a:ext>
            </a:extLst>
          </a:blip>
          <a:srcRect l="4571" t="5862" r="5481" b="26969"/>
          <a:stretch/>
        </p:blipFill>
        <p:spPr>
          <a:xfrm>
            <a:off x="2618072" y="77002"/>
            <a:ext cx="6343048" cy="6694628"/>
          </a:xfrm>
          <a:prstGeom prst="rect">
            <a:avLst/>
          </a:prstGeom>
        </p:spPr>
      </p:pic>
    </p:spTree>
    <p:extLst>
      <p:ext uri="{BB962C8B-B14F-4D97-AF65-F5344CB8AC3E}">
        <p14:creationId xmlns:p14="http://schemas.microsoft.com/office/powerpoint/2010/main" val="146410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2EE63-6D4B-5391-77AF-A3CBE8341F99}"/>
              </a:ext>
            </a:extLst>
          </p:cNvPr>
          <p:cNvSpPr>
            <a:spLocks noGrp="1"/>
          </p:cNvSpPr>
          <p:nvPr>
            <p:ph type="title"/>
          </p:nvPr>
        </p:nvSpPr>
        <p:spPr>
          <a:xfrm>
            <a:off x="549442" y="2766218"/>
            <a:ext cx="10515600" cy="1325563"/>
          </a:xfrm>
        </p:spPr>
        <p:txBody>
          <a:bodyPr>
            <a:normAutofit/>
          </a:bodyPr>
          <a:lstStyle/>
          <a:p>
            <a:pPr algn="ctr"/>
            <a:r>
              <a:rPr lang="es-ES" sz="6600" b="1" dirty="0">
                <a:solidFill>
                  <a:srgbClr val="FF0000"/>
                </a:solidFill>
              </a:rPr>
              <a:t>Análisis</a:t>
            </a:r>
          </a:p>
        </p:txBody>
      </p:sp>
    </p:spTree>
    <p:extLst>
      <p:ext uri="{BB962C8B-B14F-4D97-AF65-F5344CB8AC3E}">
        <p14:creationId xmlns:p14="http://schemas.microsoft.com/office/powerpoint/2010/main" val="811009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Análisis de Entrevistas en Investigaciones Cualitativas</a:t>
            </a:r>
          </a:p>
        </p:txBody>
      </p:sp>
      <p:sp>
        <p:nvSpPr>
          <p:cNvPr id="3" name="Subtitle 2"/>
          <p:cNvSpPr>
            <a:spLocks noGrp="1"/>
          </p:cNvSpPr>
          <p:nvPr>
            <p:ph type="subTitle" idx="1"/>
          </p:nvPr>
        </p:nvSpPr>
        <p:spPr/>
        <p:txBody>
          <a:bodyPr/>
          <a:lstStyle/>
          <a:p>
            <a:r>
              <a:t>Metodología y Aplicación en la Investigación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312" y="552040"/>
            <a:ext cx="8229600" cy="1143000"/>
          </a:xfrm>
        </p:spPr>
        <p:txBody>
          <a:bodyPr>
            <a:normAutofit fontScale="90000"/>
          </a:bodyPr>
          <a:lstStyle/>
          <a:p>
            <a:r>
              <a:rPr b="1" dirty="0" err="1"/>
              <a:t>Registro</a:t>
            </a:r>
            <a:r>
              <a:rPr b="1" dirty="0"/>
              <a:t> y </a:t>
            </a:r>
            <a:r>
              <a:rPr b="1" dirty="0" err="1"/>
              <a:t>Transcripción</a:t>
            </a:r>
            <a:r>
              <a:rPr b="1" dirty="0"/>
              <a:t> de </a:t>
            </a:r>
            <a:r>
              <a:rPr b="1" dirty="0" err="1"/>
              <a:t>Entrevistas</a:t>
            </a:r>
            <a:endParaRPr b="1" dirty="0"/>
          </a:p>
        </p:txBody>
      </p:sp>
      <p:sp>
        <p:nvSpPr>
          <p:cNvPr id="3" name="Content Placeholder 2"/>
          <p:cNvSpPr>
            <a:spLocks noGrp="1"/>
          </p:cNvSpPr>
          <p:nvPr>
            <p:ph idx="1"/>
          </p:nvPr>
        </p:nvSpPr>
        <p:spPr>
          <a:xfrm>
            <a:off x="1899006" y="2308921"/>
            <a:ext cx="8229600" cy="4525963"/>
          </a:xfrm>
        </p:spPr>
        <p:txBody>
          <a:bodyPr/>
          <a:lstStyle/>
          <a:p>
            <a:r>
              <a:rPr dirty="0"/>
              <a:t>Las </a:t>
            </a:r>
            <a:r>
              <a:rPr dirty="0" err="1"/>
              <a:t>entrevistas</a:t>
            </a:r>
            <a:r>
              <a:rPr dirty="0"/>
              <a:t> </a:t>
            </a:r>
            <a:r>
              <a:rPr dirty="0" err="1"/>
              <a:t>deben</a:t>
            </a:r>
            <a:r>
              <a:rPr dirty="0"/>
              <a:t> ser </a:t>
            </a:r>
            <a:r>
              <a:rPr dirty="0" err="1"/>
              <a:t>grabadas</a:t>
            </a:r>
            <a:r>
              <a:rPr dirty="0"/>
              <a:t> para </a:t>
            </a:r>
            <a:r>
              <a:rPr dirty="0" err="1"/>
              <a:t>garantizar</a:t>
            </a:r>
            <a:r>
              <a:rPr dirty="0"/>
              <a:t> la </a:t>
            </a:r>
            <a:r>
              <a:rPr dirty="0" err="1"/>
              <a:t>fidelidad</a:t>
            </a:r>
            <a:r>
              <a:rPr dirty="0"/>
              <a:t> de la </a:t>
            </a:r>
            <a:r>
              <a:rPr dirty="0" err="1"/>
              <a:t>información</a:t>
            </a:r>
            <a:r>
              <a:rPr dirty="0"/>
              <a:t>.</a:t>
            </a:r>
          </a:p>
          <a:p>
            <a:r>
              <a:rPr dirty="0"/>
              <a:t>La </a:t>
            </a:r>
            <a:r>
              <a:rPr dirty="0" err="1"/>
              <a:t>transcripción</a:t>
            </a:r>
            <a:r>
              <a:rPr dirty="0"/>
              <a:t> </a:t>
            </a:r>
            <a:r>
              <a:rPr dirty="0" err="1"/>
              <a:t>permite</a:t>
            </a:r>
            <a:r>
              <a:rPr dirty="0"/>
              <a:t> un </a:t>
            </a:r>
            <a:r>
              <a:rPr dirty="0" err="1"/>
              <a:t>análisis</a:t>
            </a:r>
            <a:r>
              <a:rPr dirty="0"/>
              <a:t> </a:t>
            </a:r>
            <a:r>
              <a:rPr dirty="0" err="1"/>
              <a:t>detallado</a:t>
            </a:r>
            <a:r>
              <a:rPr dirty="0"/>
              <a:t> y </a:t>
            </a:r>
            <a:r>
              <a:rPr dirty="0" err="1"/>
              <a:t>estructurado</a:t>
            </a:r>
            <a:r>
              <a:rPr dirty="0"/>
              <a:t>.</a:t>
            </a:r>
          </a:p>
        </p:txBody>
      </p:sp>
      <p:pic>
        <p:nvPicPr>
          <p:cNvPr id="1026" name="Picture 2" descr="17 Herramientas Gratuitas Para Transcribir Audios A Textos. - Tecnología,  Ciencia Y Educación.">
            <a:extLst>
              <a:ext uri="{FF2B5EF4-FFF2-40B4-BE49-F238E27FC236}">
                <a16:creationId xmlns:a16="http://schemas.microsoft.com/office/drawing/2014/main" id="{9CC0310C-3CCA-D12E-9377-29C9A8893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312" y="4724810"/>
            <a:ext cx="2895600" cy="158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038" y="552040"/>
            <a:ext cx="8229600" cy="1143000"/>
          </a:xfrm>
        </p:spPr>
        <p:txBody>
          <a:bodyPr>
            <a:normAutofit fontScale="90000"/>
          </a:bodyPr>
          <a:lstStyle/>
          <a:p>
            <a:r>
              <a:rPr b="1" dirty="0"/>
              <a:t>La </a:t>
            </a:r>
            <a:r>
              <a:rPr b="1" dirty="0" err="1"/>
              <a:t>Grabación</a:t>
            </a:r>
            <a:r>
              <a:rPr b="1" dirty="0"/>
              <a:t> </a:t>
            </a:r>
            <a:r>
              <a:rPr b="1" dirty="0" err="1"/>
              <a:t>como</a:t>
            </a:r>
            <a:r>
              <a:rPr b="1" dirty="0"/>
              <a:t> </a:t>
            </a:r>
            <a:r>
              <a:rPr b="1" dirty="0" err="1"/>
              <a:t>Recurso</a:t>
            </a:r>
            <a:r>
              <a:rPr b="1" dirty="0"/>
              <a:t> de </a:t>
            </a:r>
            <a:r>
              <a:rPr b="1" dirty="0" err="1"/>
              <a:t>Precisión</a:t>
            </a:r>
            <a:endParaRPr b="1" dirty="0"/>
          </a:p>
        </p:txBody>
      </p:sp>
      <p:sp>
        <p:nvSpPr>
          <p:cNvPr id="3" name="Content Placeholder 2"/>
          <p:cNvSpPr>
            <a:spLocks noGrp="1"/>
          </p:cNvSpPr>
          <p:nvPr>
            <p:ph idx="1"/>
          </p:nvPr>
        </p:nvSpPr>
        <p:spPr/>
        <p:txBody>
          <a:bodyPr/>
          <a:lstStyle/>
          <a:p>
            <a:pPr marL="0" indent="0">
              <a:buNone/>
            </a:pPr>
            <a:endParaRPr dirty="0"/>
          </a:p>
          <a:p>
            <a:r>
              <a:rPr dirty="0" err="1"/>
              <a:t>Debe</a:t>
            </a:r>
            <a:r>
              <a:rPr dirty="0"/>
              <a:t> </a:t>
            </a:r>
            <a:r>
              <a:rPr dirty="0" err="1"/>
              <a:t>realizarse</a:t>
            </a:r>
            <a:r>
              <a:rPr dirty="0"/>
              <a:t> con </a:t>
            </a:r>
            <a:r>
              <a:rPr dirty="0" err="1"/>
              <a:t>consentimiento</a:t>
            </a:r>
            <a:r>
              <a:rPr dirty="0"/>
              <a:t> y </a:t>
            </a:r>
            <a:r>
              <a:rPr dirty="0" err="1"/>
              <a:t>en</a:t>
            </a:r>
            <a:r>
              <a:rPr dirty="0"/>
              <a:t> un </a:t>
            </a:r>
            <a:r>
              <a:rPr dirty="0" err="1"/>
              <a:t>entorno</a:t>
            </a:r>
            <a:r>
              <a:rPr dirty="0"/>
              <a:t> </a:t>
            </a:r>
            <a:r>
              <a:rPr dirty="0" err="1"/>
              <a:t>adecuado</a:t>
            </a:r>
            <a:r>
              <a:rPr dirty="0"/>
              <a:t>.</a:t>
            </a:r>
            <a:endParaRPr lang="es-ES" dirty="0"/>
          </a:p>
          <a:p>
            <a:r>
              <a:rPr lang="es-ES" dirty="0"/>
              <a:t>La transcripción constituye un paso clave.</a:t>
            </a:r>
            <a:endParaRPr dirty="0"/>
          </a:p>
        </p:txBody>
      </p:sp>
      <p:pic>
        <p:nvPicPr>
          <p:cNvPr id="2050" name="Picture 2" descr="Podemos transcribir cualquier audio a texto en el iPhone... pero tiene truco">
            <a:extLst>
              <a:ext uri="{FF2B5EF4-FFF2-40B4-BE49-F238E27FC236}">
                <a16:creationId xmlns:a16="http://schemas.microsoft.com/office/drawing/2014/main" id="{B323330F-A4D2-FDA3-E70A-E6F03DCC8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088" y="402618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8476"/>
            <a:ext cx="8229600" cy="1143000"/>
          </a:xfrm>
        </p:spPr>
        <p:txBody>
          <a:bodyPr/>
          <a:lstStyle/>
          <a:p>
            <a:r>
              <a:rPr b="1" dirty="0" err="1"/>
              <a:t>Categorización</a:t>
            </a:r>
            <a:r>
              <a:rPr b="1" dirty="0"/>
              <a:t> </a:t>
            </a:r>
            <a:r>
              <a:rPr b="1" dirty="0" err="1"/>
              <a:t>por</a:t>
            </a:r>
            <a:r>
              <a:rPr b="1" dirty="0"/>
              <a:t> </a:t>
            </a:r>
            <a:r>
              <a:rPr b="1" dirty="0" err="1"/>
              <a:t>Códigos</a:t>
            </a:r>
            <a:endParaRPr b="1" dirty="0"/>
          </a:p>
        </p:txBody>
      </p:sp>
      <p:sp>
        <p:nvSpPr>
          <p:cNvPr id="3" name="Content Placeholder 2"/>
          <p:cNvSpPr>
            <a:spLocks noGrp="1"/>
          </p:cNvSpPr>
          <p:nvPr>
            <p:ph idx="1"/>
          </p:nvPr>
        </p:nvSpPr>
        <p:spPr>
          <a:xfrm>
            <a:off x="2340795" y="2057400"/>
            <a:ext cx="8229600" cy="4525963"/>
          </a:xfrm>
        </p:spPr>
        <p:txBody>
          <a:bodyPr/>
          <a:lstStyle/>
          <a:p>
            <a:r>
              <a:rPr dirty="0" err="1"/>
              <a:t>Organizar</a:t>
            </a:r>
            <a:r>
              <a:rPr dirty="0"/>
              <a:t> </a:t>
            </a:r>
            <a:r>
              <a:rPr dirty="0" err="1"/>
              <a:t>información</a:t>
            </a:r>
            <a:r>
              <a:rPr dirty="0"/>
              <a:t> </a:t>
            </a:r>
            <a:r>
              <a:rPr dirty="0" err="1"/>
              <a:t>en</a:t>
            </a:r>
            <a:r>
              <a:rPr dirty="0"/>
              <a:t> </a:t>
            </a:r>
            <a:r>
              <a:rPr dirty="0" err="1"/>
              <a:t>temas</a:t>
            </a:r>
            <a:r>
              <a:rPr dirty="0"/>
              <a:t> clave</a:t>
            </a:r>
            <a:r>
              <a:rPr lang="es-ES" dirty="0"/>
              <a:t>.</a:t>
            </a:r>
            <a:endParaRPr dirty="0"/>
          </a:p>
          <a:p>
            <a:r>
              <a:rPr dirty="0"/>
              <a:t>Se </a:t>
            </a:r>
            <a:r>
              <a:rPr dirty="0" err="1"/>
              <a:t>asignan</a:t>
            </a:r>
            <a:r>
              <a:rPr dirty="0"/>
              <a:t> </a:t>
            </a:r>
            <a:r>
              <a:rPr dirty="0" err="1"/>
              <a:t>etiquetas</a:t>
            </a:r>
            <a:r>
              <a:rPr dirty="0"/>
              <a:t> a </a:t>
            </a:r>
            <a:r>
              <a:rPr dirty="0" err="1"/>
              <a:t>segmentos</a:t>
            </a:r>
            <a:r>
              <a:rPr dirty="0"/>
              <a:t> de </a:t>
            </a:r>
            <a:r>
              <a:rPr dirty="0" err="1"/>
              <a:t>texto</a:t>
            </a:r>
            <a:r>
              <a:rPr dirty="0"/>
              <a:t> </a:t>
            </a:r>
            <a:r>
              <a:rPr dirty="0" err="1"/>
              <a:t>relevantes</a:t>
            </a:r>
            <a:r>
              <a:rPr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err="1"/>
              <a:t>Cómo</a:t>
            </a:r>
            <a:r>
              <a:rPr b="1" dirty="0"/>
              <a:t> </a:t>
            </a:r>
            <a:r>
              <a:rPr b="1" dirty="0" err="1"/>
              <a:t>Crear</a:t>
            </a:r>
            <a:r>
              <a:rPr b="1" dirty="0"/>
              <a:t> </a:t>
            </a:r>
            <a:r>
              <a:rPr b="1" dirty="0" err="1"/>
              <a:t>Categorías</a:t>
            </a:r>
            <a:r>
              <a:rPr b="1" dirty="0"/>
              <a:t> de </a:t>
            </a:r>
            <a:r>
              <a:rPr b="1" dirty="0" err="1"/>
              <a:t>Códigos</a:t>
            </a:r>
            <a:endParaRPr b="1" dirty="0"/>
          </a:p>
        </p:txBody>
      </p:sp>
      <p:sp>
        <p:nvSpPr>
          <p:cNvPr id="3" name="Content Placeholder 2"/>
          <p:cNvSpPr>
            <a:spLocks noGrp="1"/>
          </p:cNvSpPr>
          <p:nvPr>
            <p:ph idx="1"/>
          </p:nvPr>
        </p:nvSpPr>
        <p:spPr/>
        <p:txBody>
          <a:bodyPr/>
          <a:lstStyle/>
          <a:p>
            <a:pPr marL="0" indent="0">
              <a:buNone/>
            </a:pPr>
            <a:r>
              <a:rPr dirty="0"/>
              <a:t>1. </a:t>
            </a:r>
            <a:r>
              <a:rPr dirty="0" err="1"/>
              <a:t>Lectura</a:t>
            </a:r>
            <a:r>
              <a:rPr dirty="0"/>
              <a:t> </a:t>
            </a:r>
            <a:r>
              <a:rPr dirty="0" err="1"/>
              <a:t>exploratoria</a:t>
            </a:r>
            <a:endParaRPr dirty="0"/>
          </a:p>
          <a:p>
            <a:pPr marL="0" indent="0">
              <a:buNone/>
            </a:pPr>
            <a:r>
              <a:rPr dirty="0"/>
              <a:t>2. </a:t>
            </a:r>
            <a:r>
              <a:rPr dirty="0" err="1"/>
              <a:t>Identificación</a:t>
            </a:r>
            <a:r>
              <a:rPr dirty="0"/>
              <a:t> de </a:t>
            </a:r>
            <a:r>
              <a:rPr dirty="0" err="1"/>
              <a:t>códigos</a:t>
            </a:r>
            <a:r>
              <a:rPr dirty="0"/>
              <a:t> </a:t>
            </a:r>
            <a:r>
              <a:rPr dirty="0" err="1"/>
              <a:t>iniciales</a:t>
            </a:r>
            <a:endParaRPr dirty="0"/>
          </a:p>
          <a:p>
            <a:pPr marL="0" indent="0">
              <a:buNone/>
            </a:pPr>
            <a:r>
              <a:rPr dirty="0"/>
              <a:t>3. </a:t>
            </a:r>
            <a:r>
              <a:rPr dirty="0" err="1"/>
              <a:t>Definición</a:t>
            </a:r>
            <a:r>
              <a:rPr dirty="0"/>
              <a:t> de </a:t>
            </a:r>
            <a:r>
              <a:rPr dirty="0" err="1"/>
              <a:t>categorías</a:t>
            </a:r>
            <a:endParaRPr dirty="0"/>
          </a:p>
          <a:p>
            <a:pPr marL="0" indent="0">
              <a:buNone/>
            </a:pPr>
            <a:r>
              <a:rPr dirty="0"/>
              <a:t>4. </a:t>
            </a:r>
            <a:r>
              <a:rPr dirty="0" err="1"/>
              <a:t>Asignación</a:t>
            </a:r>
            <a:r>
              <a:rPr dirty="0"/>
              <a:t> de </a:t>
            </a:r>
            <a:r>
              <a:rPr dirty="0" err="1"/>
              <a:t>códigos</a:t>
            </a:r>
            <a:r>
              <a:rPr dirty="0"/>
              <a:t> a </a:t>
            </a:r>
            <a:r>
              <a:rPr dirty="0" err="1"/>
              <a:t>fragmentos</a:t>
            </a:r>
            <a:r>
              <a:rPr dirty="0"/>
              <a:t> de </a:t>
            </a:r>
            <a:r>
              <a:rPr dirty="0" err="1"/>
              <a:t>texto</a:t>
            </a:r>
            <a:endParaRPr dirty="0"/>
          </a:p>
          <a:p>
            <a:pPr marL="0" indent="0">
              <a:buNone/>
            </a:pPr>
            <a:r>
              <a:rPr dirty="0"/>
              <a:t>5. </a:t>
            </a:r>
            <a:r>
              <a:rPr dirty="0" err="1"/>
              <a:t>Revisión</a:t>
            </a:r>
            <a:r>
              <a:rPr dirty="0"/>
              <a:t> y </a:t>
            </a:r>
            <a:r>
              <a:rPr dirty="0" err="1"/>
              <a:t>ajuste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EB26467-7BFA-A3E1-08B0-AA3C62F54DC8}"/>
              </a:ext>
            </a:extLst>
          </p:cNvPr>
          <p:cNvSpPr txBox="1"/>
          <p:nvPr/>
        </p:nvSpPr>
        <p:spPr>
          <a:xfrm>
            <a:off x="1568917" y="1588168"/>
            <a:ext cx="9259503" cy="1569660"/>
          </a:xfrm>
          <a:prstGeom prst="rect">
            <a:avLst/>
          </a:prstGeom>
          <a:noFill/>
        </p:spPr>
        <p:txBody>
          <a:bodyPr wrap="square">
            <a:spAutoFit/>
          </a:bodyPr>
          <a:lstStyle/>
          <a:p>
            <a:pPr algn="just"/>
            <a:r>
              <a:rPr lang="es-ES" sz="2400" dirty="0"/>
              <a:t>Las preguntas realizadas en una encuesta pueden ser, abiertas, cerradas y mixtas, siempre deben acompañarse de sus respectivas instrucciones, las cuales, al decir de Hernández et al. (2006) “… son tan importantes como las propias preguntas”</a:t>
            </a:r>
          </a:p>
        </p:txBody>
      </p:sp>
      <p:pic>
        <p:nvPicPr>
          <p:cNvPr id="12" name="Imagen 11">
            <a:extLst>
              <a:ext uri="{FF2B5EF4-FFF2-40B4-BE49-F238E27FC236}">
                <a16:creationId xmlns:a16="http://schemas.microsoft.com/office/drawing/2014/main" id="{1B256CB0-F0FD-35C6-FBAA-2582227271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74668" y="3821630"/>
            <a:ext cx="3048000" cy="1813560"/>
          </a:xfrm>
          <a:prstGeom prst="rect">
            <a:avLst/>
          </a:prstGeom>
        </p:spPr>
      </p:pic>
    </p:spTree>
    <p:extLst>
      <p:ext uri="{BB962C8B-B14F-4D97-AF65-F5344CB8AC3E}">
        <p14:creationId xmlns:p14="http://schemas.microsoft.com/office/powerpoint/2010/main" val="70094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8E0D94-5B5A-16FE-66F4-E9193588A1F4}"/>
              </a:ext>
            </a:extLst>
          </p:cNvPr>
          <p:cNvSpPr>
            <a:spLocks noGrp="1"/>
          </p:cNvSpPr>
          <p:nvPr>
            <p:ph type="title"/>
          </p:nvPr>
        </p:nvSpPr>
        <p:spPr>
          <a:xfrm>
            <a:off x="607193" y="297748"/>
            <a:ext cx="10515600" cy="1040163"/>
          </a:xfrm>
        </p:spPr>
        <p:txBody>
          <a:bodyPr>
            <a:noAutofit/>
          </a:bodyPr>
          <a:lstStyle/>
          <a:p>
            <a:r>
              <a:rPr lang="es-ES" sz="2000" dirty="0">
                <a:solidFill>
                  <a:srgbClr val="FF0000"/>
                </a:solidFill>
              </a:rPr>
              <a:t>Ejemplo:</a:t>
            </a:r>
            <a:br>
              <a:rPr lang="es-ES" sz="2000" dirty="0">
                <a:solidFill>
                  <a:srgbClr val="FF0000"/>
                </a:solidFill>
              </a:rPr>
            </a:br>
            <a:r>
              <a:rPr lang="es-ES" sz="2000" dirty="0">
                <a:solidFill>
                  <a:srgbClr val="FF0000"/>
                </a:solidFill>
              </a:rPr>
              <a:t>tema;  </a:t>
            </a:r>
            <a:r>
              <a:rPr lang="es-ES" sz="2000" b="1" dirty="0"/>
              <a:t>El uso de la inteligencia artificial en la toma de decisiones legales en los procesos civiles: Implicaciones éticas y jurídicas.</a:t>
            </a:r>
            <a:r>
              <a:rPr lang="es-ES" sz="2000" b="1" dirty="0">
                <a:solidFill>
                  <a:srgbClr val="FF0000"/>
                </a:solidFill>
              </a:rPr>
              <a:t> </a:t>
            </a:r>
          </a:p>
        </p:txBody>
      </p:sp>
      <p:pic>
        <p:nvPicPr>
          <p:cNvPr id="5" name="Imagen 4">
            <a:extLst>
              <a:ext uri="{FF2B5EF4-FFF2-40B4-BE49-F238E27FC236}">
                <a16:creationId xmlns:a16="http://schemas.microsoft.com/office/drawing/2014/main" id="{50246629-45B6-1E16-F46E-CBCC83FF4AA3}"/>
              </a:ext>
            </a:extLst>
          </p:cNvPr>
          <p:cNvPicPr>
            <a:picLocks noChangeAspect="1"/>
          </p:cNvPicPr>
          <p:nvPr/>
        </p:nvPicPr>
        <p:blipFill rotWithShape="1">
          <a:blip r:embed="rId2"/>
          <a:srcRect r="6121"/>
          <a:stretch/>
        </p:blipFill>
        <p:spPr>
          <a:xfrm>
            <a:off x="1265161" y="1337911"/>
            <a:ext cx="9938645" cy="4876291"/>
          </a:xfrm>
          <a:prstGeom prst="rect">
            <a:avLst/>
          </a:prstGeom>
        </p:spPr>
      </p:pic>
    </p:spTree>
    <p:extLst>
      <p:ext uri="{BB962C8B-B14F-4D97-AF65-F5344CB8AC3E}">
        <p14:creationId xmlns:p14="http://schemas.microsoft.com/office/powerpoint/2010/main" val="3845647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27FFE14-ED4A-139D-0A95-E1A9054285B3}"/>
              </a:ext>
            </a:extLst>
          </p:cNvPr>
          <p:cNvSpPr txBox="1"/>
          <p:nvPr/>
        </p:nvSpPr>
        <p:spPr>
          <a:xfrm>
            <a:off x="1302619" y="895995"/>
            <a:ext cx="9586762" cy="4401205"/>
          </a:xfrm>
          <a:prstGeom prst="rect">
            <a:avLst/>
          </a:prstGeom>
          <a:noFill/>
        </p:spPr>
        <p:txBody>
          <a:bodyPr wrap="square">
            <a:spAutoFit/>
          </a:bodyPr>
          <a:lstStyle/>
          <a:p>
            <a:pPr algn="just"/>
            <a:r>
              <a:rPr lang="es-ES" sz="2000" b="1" dirty="0"/>
              <a:t>Entrevistada 2 </a:t>
            </a:r>
          </a:p>
          <a:p>
            <a:pPr algn="just"/>
            <a:endParaRPr lang="es-ES" sz="2000" b="1" dirty="0"/>
          </a:p>
          <a:p>
            <a:pPr algn="just"/>
            <a:r>
              <a:rPr lang="es-ES" sz="2000" dirty="0"/>
              <a:t>Ha recibido capacitación en tecnología, específicamente en el programa CHAT GPT. Ha escuchado sobre inteligencia artificial en el ámbito legal y considera que sería una herramienta útil para acceder a información, pero no sustituir la toma de decisiones basada en la experiencia y el razonamiento humano. Cree que la IA podría mejorar la eficiencia judicial al ofrecer información como jurisprudencia y prácticas internacionales. En cuanto a las preocupaciones éticas, destaca la importancia de que las decisiones legales las tome una persona con conocimientos y experiencia. Considera que la imparcialidad no se vería 46 afectada por la implementación de IA, siempre y cuando las máquinas solo proporcionen datos estadísticos. Se muestra abierta a la integración de la IA en el sistema judicial ecuatoriano con estudios técnicos y adaptación. Aunque valora el potencial innovador de la IA, destaca que sería una herramienta complementaria en la toma de decisiones judiciales. </a:t>
            </a:r>
          </a:p>
        </p:txBody>
      </p:sp>
    </p:spTree>
    <p:extLst>
      <p:ext uri="{BB962C8B-B14F-4D97-AF65-F5344CB8AC3E}">
        <p14:creationId xmlns:p14="http://schemas.microsoft.com/office/powerpoint/2010/main" val="2171995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0770101-1B0C-4F92-9BD8-96CEFABB4503}"/>
              </a:ext>
            </a:extLst>
          </p:cNvPr>
          <p:cNvSpPr txBox="1"/>
          <p:nvPr/>
        </p:nvSpPr>
        <p:spPr>
          <a:xfrm>
            <a:off x="1576137" y="676226"/>
            <a:ext cx="9464040" cy="5262979"/>
          </a:xfrm>
          <a:prstGeom prst="rect">
            <a:avLst/>
          </a:prstGeom>
          <a:noFill/>
        </p:spPr>
        <p:txBody>
          <a:bodyPr wrap="square">
            <a:spAutoFit/>
          </a:bodyPr>
          <a:lstStyle/>
          <a:p>
            <a:pPr algn="just"/>
            <a:r>
              <a:rPr lang="es-ES" sz="2400" b="1" dirty="0"/>
              <a:t>Entrevistada 3 </a:t>
            </a:r>
          </a:p>
          <a:p>
            <a:pPr algn="just"/>
            <a:endParaRPr lang="es-ES" sz="2400" dirty="0"/>
          </a:p>
          <a:p>
            <a:pPr algn="just"/>
            <a:r>
              <a:rPr lang="es-ES" sz="2400" dirty="0"/>
              <a:t>Aunque ha escuchado sobre inteligencia artificial en el ámbito legal, no ha tenido formación específica y cree en la importancia de la ética y la humanidad en la toma de decisiones judiciales. Considera que la inteligencia artificial podría ser un elemento complementario, pero no sustitutivo en la administración de justicia civil. Destaca la importancia de la oralidad y la escucha de las partes para mantener la imparcialidad. Considera importante implementar cambios tecnológicos para cerrar la brecha digital en la justicia y ve la integración de la inteligencia artificial como un aporte siempre y cuando no se base exclusivamente en ella para tomar decisiones. Aunque no está totalmente en desacuerdo con que la inteligencia artificial pueda comprometer la seguridad jurídica, cree que sería un aporte si se usa correctamente. </a:t>
            </a:r>
          </a:p>
        </p:txBody>
      </p:sp>
    </p:spTree>
    <p:extLst>
      <p:ext uri="{BB962C8B-B14F-4D97-AF65-F5344CB8AC3E}">
        <p14:creationId xmlns:p14="http://schemas.microsoft.com/office/powerpoint/2010/main" val="3180942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E8C590F-DA4C-40EE-BD34-3A5E1A2CFAD6}"/>
              </a:ext>
            </a:extLst>
          </p:cNvPr>
          <p:cNvSpPr txBox="1"/>
          <p:nvPr/>
        </p:nvSpPr>
        <p:spPr>
          <a:xfrm>
            <a:off x="1366787" y="875900"/>
            <a:ext cx="9144000" cy="4154984"/>
          </a:xfrm>
          <a:prstGeom prst="rect">
            <a:avLst/>
          </a:prstGeom>
          <a:noFill/>
        </p:spPr>
        <p:txBody>
          <a:bodyPr wrap="square">
            <a:spAutoFit/>
          </a:bodyPr>
          <a:lstStyle/>
          <a:p>
            <a:pPr algn="just"/>
            <a:r>
              <a:rPr lang="es-ES" sz="2400" b="1" u="sng" dirty="0">
                <a:solidFill>
                  <a:srgbClr val="FF0000"/>
                </a:solidFill>
              </a:rPr>
              <a:t>4.1.3.1.2. Análisis por categorías </a:t>
            </a:r>
          </a:p>
          <a:p>
            <a:pPr algn="just"/>
            <a:r>
              <a:rPr lang="es-ES" sz="2400" b="1" dirty="0"/>
              <a:t>1. Conocimiento y percepciones sobre inteligencia artificial (IA) </a:t>
            </a:r>
          </a:p>
          <a:p>
            <a:pPr algn="just"/>
            <a:endParaRPr lang="es-ES" sz="2400" dirty="0"/>
          </a:p>
          <a:p>
            <a:pPr algn="just"/>
            <a:r>
              <a:rPr lang="es-ES" sz="2400" dirty="0"/>
              <a:t>El análisis de las preguntas sobre conocimientos y percepciones sobre inteligencia artificial (IA) de los entrevistados muestra una comprensión y actitudes variadas. Todos los entrevistados han escuchado hablar de la IA en el ámbito legal, aunque su grado de familiaridad y formación varía. Solo la entrevistada 2 ha recibido capacitación específica en el uso de herramientas de IA, como el programa CHAT GPT. Los demás no han tenido formación formal, aunque el entrevistado 1 menciona tener conocimientos adquiridos a través de lecturas.</a:t>
            </a:r>
          </a:p>
        </p:txBody>
      </p:sp>
    </p:spTree>
    <p:extLst>
      <p:ext uri="{BB962C8B-B14F-4D97-AF65-F5344CB8AC3E}">
        <p14:creationId xmlns:p14="http://schemas.microsoft.com/office/powerpoint/2010/main" val="2103672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BD433F1-0B07-2E5E-0D8D-1E23C588415E}"/>
              </a:ext>
            </a:extLst>
          </p:cNvPr>
          <p:cNvSpPr txBox="1"/>
          <p:nvPr/>
        </p:nvSpPr>
        <p:spPr>
          <a:xfrm>
            <a:off x="1482290" y="664143"/>
            <a:ext cx="9442383" cy="4893647"/>
          </a:xfrm>
          <a:prstGeom prst="rect">
            <a:avLst/>
          </a:prstGeom>
          <a:noFill/>
        </p:spPr>
        <p:txBody>
          <a:bodyPr wrap="square">
            <a:spAutoFit/>
          </a:bodyPr>
          <a:lstStyle/>
          <a:p>
            <a:pPr algn="just"/>
            <a:r>
              <a:rPr lang="es-ES" sz="2400" dirty="0"/>
              <a:t>En cuanto a la aplicación de la IA en el ámbito de la justicia en Ecuador, la mayoría de los jueces no han observado su implementación localmente, aunque reconocen su uso en otros países. La entrevistada 4 menciona haber recibido información reciente sobre IA emitiendo sentencias basadas en pruebas y argumentos. </a:t>
            </a:r>
          </a:p>
          <a:p>
            <a:pPr algn="just"/>
            <a:endParaRPr lang="es-ES" sz="2400" dirty="0"/>
          </a:p>
          <a:p>
            <a:pPr algn="just"/>
            <a:r>
              <a:rPr lang="es-ES" sz="2400" dirty="0"/>
              <a:t>Respecto a las ventajas de la IA, los jueces reconocen que podría ser útil para acceder a información jurídica y actualizarse en normas y jurisprudencia. Sin embargo, todos coinciden en que la experiencia, el razonamiento y la ética del juez son insustituibles en la toma de decisiones judiciales. Las preocupaciones éticas giran en torno a la falta de análisis profundo y la incapacidad de la IA para entender los principios éticos y la particularidad de cada caso humano. </a:t>
            </a:r>
          </a:p>
        </p:txBody>
      </p:sp>
    </p:spTree>
    <p:extLst>
      <p:ext uri="{BB962C8B-B14F-4D97-AF65-F5344CB8AC3E}">
        <p14:creationId xmlns:p14="http://schemas.microsoft.com/office/powerpoint/2010/main" val="2592061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E76822D-EFB2-ED47-F7AD-B7F40FEC088C}"/>
              </a:ext>
            </a:extLst>
          </p:cNvPr>
          <p:cNvSpPr txBox="1"/>
          <p:nvPr/>
        </p:nvSpPr>
        <p:spPr>
          <a:xfrm>
            <a:off x="1605013" y="517431"/>
            <a:ext cx="8905774" cy="4524315"/>
          </a:xfrm>
          <a:prstGeom prst="rect">
            <a:avLst/>
          </a:prstGeom>
          <a:noFill/>
        </p:spPr>
        <p:txBody>
          <a:bodyPr wrap="square">
            <a:spAutoFit/>
          </a:bodyPr>
          <a:lstStyle/>
          <a:p>
            <a:pPr algn="just"/>
            <a:r>
              <a:rPr lang="es-ES" sz="2400" dirty="0"/>
              <a:t>En general, creen que la IA sería una herramienta de apoyo en la administración de justicia, pero enfatizan que la decisión final sería tomada por un juez humano, quien consideraría no solo aspectos legales y jurisprudenciales, sino también las necesidades y circunstancias particulares de los usuarios. </a:t>
            </a:r>
          </a:p>
          <a:p>
            <a:pPr algn="just"/>
            <a:r>
              <a:rPr lang="es-ES" sz="2400" dirty="0"/>
              <a:t>  </a:t>
            </a:r>
          </a:p>
          <a:p>
            <a:pPr algn="just"/>
            <a:r>
              <a:rPr lang="es-ES" sz="2400" dirty="0">
                <a:solidFill>
                  <a:srgbClr val="FF0000"/>
                </a:solidFill>
              </a:rPr>
              <a:t>Mas Códigos o Categorías desarrollados:</a:t>
            </a:r>
          </a:p>
          <a:p>
            <a:pPr algn="just"/>
            <a:endParaRPr lang="es-ES" sz="2400" dirty="0"/>
          </a:p>
          <a:p>
            <a:pPr algn="just"/>
            <a:r>
              <a:rPr lang="es-ES" sz="2400" b="1" dirty="0"/>
              <a:t>2. Implementación de IA en la administración de justicia</a:t>
            </a:r>
          </a:p>
          <a:p>
            <a:pPr algn="just"/>
            <a:r>
              <a:rPr lang="es-ES" sz="2400" b="1" dirty="0"/>
              <a:t>3. Ética y transparencia</a:t>
            </a:r>
          </a:p>
          <a:p>
            <a:pPr algn="just"/>
            <a:r>
              <a:rPr lang="es-ES" sz="2400" b="1" dirty="0"/>
              <a:t>4. Capacitación y adaptación</a:t>
            </a:r>
          </a:p>
          <a:p>
            <a:pPr algn="just"/>
            <a:r>
              <a:rPr lang="es-ES" sz="2400" b="1" dirty="0"/>
              <a:t>5. Futuro de la IA en la justicia</a:t>
            </a:r>
          </a:p>
        </p:txBody>
      </p:sp>
    </p:spTree>
    <p:extLst>
      <p:ext uri="{BB962C8B-B14F-4D97-AF65-F5344CB8AC3E}">
        <p14:creationId xmlns:p14="http://schemas.microsoft.com/office/powerpoint/2010/main" val="79243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20AB6E7-7363-E36C-660F-29AC32869F50}"/>
              </a:ext>
            </a:extLst>
          </p:cNvPr>
          <p:cNvSpPr txBox="1"/>
          <p:nvPr/>
        </p:nvSpPr>
        <p:spPr>
          <a:xfrm>
            <a:off x="3048802" y="320779"/>
            <a:ext cx="6097604" cy="6221255"/>
          </a:xfrm>
          <a:prstGeom prst="rect">
            <a:avLst/>
          </a:prstGeom>
          <a:noFill/>
        </p:spPr>
        <p:txBody>
          <a:bodyPr wrap="square">
            <a:spAutoFit/>
          </a:bodyPr>
          <a:lstStyle/>
          <a:p>
            <a:pPr algn="ctr">
              <a:lnSpc>
                <a:spcPct val="107000"/>
              </a:lnSpc>
              <a:spcAft>
                <a:spcPts val="800"/>
              </a:spcAft>
            </a:pPr>
            <a:r>
              <a:rPr lang="es-E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Modelo de Cuestionario de Entrevista</a:t>
            </a:r>
            <a:endParaRPr lang="es-E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dirty="0">
                <a:effectLst/>
                <a:latin typeface="Arial" panose="020B0604020202020204" pitchFamily="34" charset="0"/>
                <a:ea typeface="Calibri" panose="020F0502020204030204" pitchFamily="34" charset="0"/>
                <a:cs typeface="Arial" panose="020B0604020202020204" pitchFamily="34" charset="0"/>
              </a:rPr>
              <a:t>Desempeñando el roll de un jurista experto en Derecho </a:t>
            </a:r>
            <a:r>
              <a:rPr lang="es-ES" sz="1800" b="1" dirty="0">
                <a:effectLst/>
                <a:latin typeface="Arial" panose="020B0604020202020204" pitchFamily="34" charset="0"/>
                <a:ea typeface="Calibri" panose="020F0502020204030204" pitchFamily="34" charset="0"/>
                <a:cs typeface="Arial" panose="020B0604020202020204" pitchFamily="34" charset="0"/>
              </a:rPr>
              <a:t>[ÁREA DEL DERECHO]</a:t>
            </a:r>
            <a:r>
              <a:rPr lang="es-ES" sz="1800" dirty="0">
                <a:effectLst/>
                <a:latin typeface="Arial" panose="020B0604020202020204" pitchFamily="34" charset="0"/>
                <a:ea typeface="Calibri" panose="020F0502020204030204" pitchFamily="34" charset="0"/>
                <a:cs typeface="Arial" panose="020B0604020202020204" pitchFamily="34" charset="0"/>
              </a:rPr>
              <a:t>, Diseña una guía de entrevista cualitativa para explorar </a:t>
            </a:r>
            <a:r>
              <a:rPr lang="es-ES" sz="1800" b="1" dirty="0">
                <a:effectLst/>
                <a:latin typeface="Arial" panose="020B0604020202020204" pitchFamily="34" charset="0"/>
                <a:ea typeface="Calibri" panose="020F0502020204030204" pitchFamily="34" charset="0"/>
                <a:cs typeface="Arial" panose="020B0604020202020204" pitchFamily="34" charset="0"/>
              </a:rPr>
              <a:t>[TEMA]</a:t>
            </a:r>
            <a:r>
              <a:rPr lang="es-ES" sz="1800" dirty="0">
                <a:effectLst/>
                <a:latin typeface="Arial" panose="020B0604020202020204" pitchFamily="34" charset="0"/>
                <a:ea typeface="Calibri" panose="020F0502020204030204" pitchFamily="34" charset="0"/>
                <a:cs typeface="Arial" panose="020B0604020202020204" pitchFamily="34" charset="0"/>
              </a:rPr>
              <a:t>. Asegúrate de incluir los siguientes elementos: </a:t>
            </a:r>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dirty="0">
                <a:effectLst/>
                <a:latin typeface="Arial" panose="020B0604020202020204" pitchFamily="34" charset="0"/>
                <a:ea typeface="Calibri" panose="020F0502020204030204" pitchFamily="34" charset="0"/>
                <a:cs typeface="Arial" panose="020B0604020202020204" pitchFamily="34" charset="0"/>
              </a:rPr>
              <a:t>Objetivo: Define de manera clara y breve la finalidad de la entrevista, enfatizando cómo se relaciona con el tema propuesto.</a:t>
            </a:r>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dirty="0">
                <a:effectLst/>
                <a:latin typeface="Arial" panose="020B0604020202020204" pitchFamily="34" charset="0"/>
                <a:ea typeface="Calibri" panose="020F0502020204030204" pitchFamily="34" charset="0"/>
                <a:cs typeface="Arial" panose="020B0604020202020204" pitchFamily="34" charset="0"/>
              </a:rPr>
              <a:t>Introducción breve: Explica al participante el propósito de la entrevista. Proporciona un contexto sobre la importancia de su opinión para la investigación.</a:t>
            </a:r>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dirty="0">
                <a:effectLst/>
                <a:latin typeface="Arial" panose="020B0604020202020204" pitchFamily="34" charset="0"/>
                <a:ea typeface="Calibri" panose="020F0502020204030204" pitchFamily="34" charset="0"/>
                <a:cs typeface="Arial" panose="020B0604020202020204" pitchFamily="34" charset="0"/>
              </a:rPr>
              <a:t>Consentimiento informado: Redacta un texto breve que indique que los datos serán tratados de forma confidencial. </a:t>
            </a:r>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dirty="0">
                <a:effectLst/>
                <a:latin typeface="Arial" panose="020B0604020202020204" pitchFamily="34" charset="0"/>
                <a:ea typeface="Calibri" panose="020F0502020204030204" pitchFamily="34" charset="0"/>
                <a:cs typeface="Arial" panose="020B0604020202020204" pitchFamily="34" charset="0"/>
              </a:rPr>
              <a:t>Preguntas clave: Diseña al menos 6 preguntas </a:t>
            </a:r>
            <a:r>
              <a:rPr lang="es-ES" sz="1800" b="1" dirty="0">
                <a:effectLst/>
                <a:latin typeface="Arial" panose="020B0604020202020204" pitchFamily="34" charset="0"/>
                <a:ea typeface="Calibri" panose="020F0502020204030204" pitchFamily="34" charset="0"/>
                <a:cs typeface="Arial" panose="020B0604020202020204" pitchFamily="34" charset="0"/>
              </a:rPr>
              <a:t>[TIPO DE PREGUNTAS</a:t>
            </a:r>
            <a:r>
              <a:rPr lang="es-ES" sz="1800" dirty="0">
                <a:effectLst/>
                <a:latin typeface="Arial" panose="020B0604020202020204" pitchFamily="34" charset="0"/>
                <a:ea typeface="Calibri" panose="020F0502020204030204" pitchFamily="34" charset="0"/>
                <a:cs typeface="Arial" panose="020B0604020202020204" pitchFamily="34" charset="0"/>
              </a:rPr>
              <a:t>], redactadas de manera clara y específica, que permitan al participante expresar sus opiniones y experiencias sobre el tema. Organiza las preguntas de manera lógica y progresiva:</a:t>
            </a:r>
            <a:endParaRPr lang="es-E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760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FD0846D-10CB-BCEF-EDFD-8E4937653673}"/>
              </a:ext>
            </a:extLst>
          </p:cNvPr>
          <p:cNvSpPr>
            <a:spLocks noGrp="1"/>
          </p:cNvSpPr>
          <p:nvPr>
            <p:ph idx="1"/>
          </p:nvPr>
        </p:nvSpPr>
        <p:spPr>
          <a:xfrm>
            <a:off x="761198" y="211755"/>
            <a:ext cx="10515600" cy="5281814"/>
          </a:xfrm>
        </p:spPr>
        <p:txBody>
          <a:bodyPr>
            <a:normAutofit/>
          </a:bodyPr>
          <a:lstStyle/>
          <a:p>
            <a:pPr marL="0" indent="0" algn="just">
              <a:buNone/>
            </a:pPr>
            <a:endParaRPr lang="es-ES" sz="2400" b="1" dirty="0"/>
          </a:p>
          <a:p>
            <a:pPr marL="0" indent="0" algn="just">
              <a:buNone/>
            </a:pPr>
            <a:endParaRPr lang="es-ES" sz="2400" b="1" dirty="0"/>
          </a:p>
          <a:p>
            <a:pPr marL="0" indent="0" algn="just">
              <a:buNone/>
            </a:pPr>
            <a:r>
              <a:rPr lang="es-ES" sz="2400" b="1" dirty="0"/>
              <a:t>Pregunta Respuesta Cerrada:</a:t>
            </a:r>
          </a:p>
          <a:p>
            <a:pPr marL="0" indent="0" algn="just">
              <a:buNone/>
            </a:pPr>
            <a:r>
              <a:rPr lang="es-ES" sz="2400" dirty="0"/>
              <a:t>Las preguntas cerradas son aquellas que ofrecen opciones de respuesta limitadas, generalmente "sí" o "no", o bien una lista de opciones específicas. Estas preguntas son útiles para obtener datos precisos y cuantificables o para confirmar información concreta, sin embargo limitan la profundidad de la respuesta.</a:t>
            </a:r>
          </a:p>
        </p:txBody>
      </p:sp>
      <p:pic>
        <p:nvPicPr>
          <p:cNvPr id="5" name="Imagen 4">
            <a:extLst>
              <a:ext uri="{FF2B5EF4-FFF2-40B4-BE49-F238E27FC236}">
                <a16:creationId xmlns:a16="http://schemas.microsoft.com/office/drawing/2014/main" id="{04C5A833-2CFA-66F9-7884-95A5845D9F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11328" y="3512290"/>
            <a:ext cx="4015339" cy="2323877"/>
          </a:xfrm>
          <a:prstGeom prst="rect">
            <a:avLst/>
          </a:prstGeom>
        </p:spPr>
      </p:pic>
    </p:spTree>
    <p:extLst>
      <p:ext uri="{BB962C8B-B14F-4D97-AF65-F5344CB8AC3E}">
        <p14:creationId xmlns:p14="http://schemas.microsoft.com/office/powerpoint/2010/main" val="339009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884E95D-5581-6270-A524-5EAF9E53B8D7}"/>
              </a:ext>
            </a:extLst>
          </p:cNvPr>
          <p:cNvSpPr txBox="1"/>
          <p:nvPr/>
        </p:nvSpPr>
        <p:spPr>
          <a:xfrm>
            <a:off x="811730" y="797510"/>
            <a:ext cx="10568539" cy="4893647"/>
          </a:xfrm>
          <a:prstGeom prst="rect">
            <a:avLst/>
          </a:prstGeom>
          <a:noFill/>
        </p:spPr>
        <p:txBody>
          <a:bodyPr wrap="square">
            <a:spAutoFit/>
          </a:bodyPr>
          <a:lstStyle/>
          <a:p>
            <a:pPr algn="just"/>
            <a:endParaRPr lang="es-ES" sz="2400" dirty="0"/>
          </a:p>
          <a:p>
            <a:pPr algn="just"/>
            <a:r>
              <a:rPr lang="es-ES" sz="2400" b="1" dirty="0"/>
              <a:t>¿Cree que el aumento de penas es un proceso socio jurídico, es positivo o negativo?</a:t>
            </a:r>
          </a:p>
          <a:p>
            <a:pPr algn="just"/>
            <a:endParaRPr lang="es-ES" sz="2400" dirty="0"/>
          </a:p>
          <a:p>
            <a:pPr algn="just"/>
            <a:r>
              <a:rPr lang="es-ES" sz="2400" dirty="0"/>
              <a:t>(Marque su respuesta con una X). </a:t>
            </a:r>
          </a:p>
          <a:p>
            <a:pPr algn="just"/>
            <a:r>
              <a:rPr lang="es-ES" sz="2400" dirty="0"/>
              <a:t>Positivo ___ </a:t>
            </a:r>
          </a:p>
          <a:p>
            <a:pPr algn="just"/>
            <a:r>
              <a:rPr lang="es-ES" sz="2400" dirty="0"/>
              <a:t>Ni positivo ni negativo ___ </a:t>
            </a:r>
          </a:p>
          <a:p>
            <a:pPr algn="just"/>
            <a:r>
              <a:rPr lang="es-ES" sz="2400" dirty="0"/>
              <a:t>Negativo ___ </a:t>
            </a:r>
          </a:p>
          <a:p>
            <a:pPr algn="just"/>
            <a:r>
              <a:rPr lang="es-ES" sz="2400" dirty="0"/>
              <a:t>No sabría decir ___ </a:t>
            </a:r>
          </a:p>
          <a:p>
            <a:pPr algn="just"/>
            <a:endParaRPr lang="es-ES" sz="2400" dirty="0"/>
          </a:p>
          <a:p>
            <a:pPr algn="just"/>
            <a:r>
              <a:rPr lang="es-ES" sz="2400" dirty="0"/>
              <a:t>Nótese en este ejemplo que, junto a las respuestas esperadas (Positivo o Negativo), existen dos posibles respuestas más (Ni positivo ni negativo y No sabría decir). Con ello se cubren todas las posibles respuestas que desee dar el encuestado. </a:t>
            </a:r>
          </a:p>
        </p:txBody>
      </p:sp>
    </p:spTree>
    <p:extLst>
      <p:ext uri="{BB962C8B-B14F-4D97-AF65-F5344CB8AC3E}">
        <p14:creationId xmlns:p14="http://schemas.microsoft.com/office/powerpoint/2010/main" val="40578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41BB47-60CB-44D2-E0B5-FBA5FB5AC10D}"/>
              </a:ext>
            </a:extLst>
          </p:cNvPr>
          <p:cNvSpPr>
            <a:spLocks noGrp="1"/>
          </p:cNvSpPr>
          <p:nvPr>
            <p:ph idx="1"/>
          </p:nvPr>
        </p:nvSpPr>
        <p:spPr>
          <a:xfrm>
            <a:off x="838200" y="741145"/>
            <a:ext cx="10515600" cy="5435818"/>
          </a:xfrm>
        </p:spPr>
        <p:txBody>
          <a:bodyPr>
            <a:normAutofit/>
          </a:bodyPr>
          <a:lstStyle/>
          <a:p>
            <a:pPr marL="0" indent="0" algn="just">
              <a:buNone/>
            </a:pPr>
            <a:r>
              <a:rPr lang="es-ES" sz="2400" b="1" dirty="0"/>
              <a:t> Pregunta respuesta abierta: </a:t>
            </a:r>
          </a:p>
          <a:p>
            <a:pPr marL="0" indent="0" algn="just">
              <a:buNone/>
            </a:pPr>
            <a:r>
              <a:rPr lang="es-ES" sz="2400" dirty="0"/>
              <a:t>Las preguntas abiertas son aquellas que permiten una respuesta extensa y no están limitadas a opciones específicas. Están diseñadas para explorar ideas, opiniones o razonamientos profundos, y no se responden con un simple "sí" o "no". Estas preguntas son útiles para obtener información detallada y para comprender la perspectiva de la problemática consultada.</a:t>
            </a:r>
          </a:p>
        </p:txBody>
      </p:sp>
    </p:spTree>
    <p:extLst>
      <p:ext uri="{BB962C8B-B14F-4D97-AF65-F5344CB8AC3E}">
        <p14:creationId xmlns:p14="http://schemas.microsoft.com/office/powerpoint/2010/main" val="41777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03FC7BC-69A9-A052-F2B4-F3EAFE723DEA}"/>
              </a:ext>
            </a:extLst>
          </p:cNvPr>
          <p:cNvSpPr txBox="1"/>
          <p:nvPr/>
        </p:nvSpPr>
        <p:spPr>
          <a:xfrm>
            <a:off x="1191125" y="1191201"/>
            <a:ext cx="9579543" cy="2677656"/>
          </a:xfrm>
          <a:prstGeom prst="rect">
            <a:avLst/>
          </a:prstGeom>
          <a:noFill/>
        </p:spPr>
        <p:txBody>
          <a:bodyPr wrap="square">
            <a:spAutoFit/>
          </a:bodyPr>
          <a:lstStyle/>
          <a:p>
            <a:pPr algn="just"/>
            <a:endParaRPr lang="es-ES" sz="2400" dirty="0"/>
          </a:p>
          <a:p>
            <a:pPr algn="just"/>
            <a:r>
              <a:rPr lang="es-ES" sz="2400" b="1" dirty="0"/>
              <a:t>Desde su punto de vista, ¿cómo definiría a la acción de protección en la legislación ecuatoriana?</a:t>
            </a:r>
          </a:p>
          <a:p>
            <a:pPr algn="just"/>
            <a:endParaRPr lang="es-ES" sz="2400" dirty="0"/>
          </a:p>
          <a:p>
            <a:pPr algn="just"/>
            <a:r>
              <a:rPr lang="es-ES" sz="2400" dirty="0"/>
              <a:t>Nótese en este ejemplo que, este tipo de pregunta, presenta como ventaja fundamental, la amplitud de opiniones que permite obtener; y como desventaja, que se dificulta su proceso de medición.</a:t>
            </a:r>
          </a:p>
        </p:txBody>
      </p:sp>
    </p:spTree>
    <p:extLst>
      <p:ext uri="{BB962C8B-B14F-4D97-AF65-F5344CB8AC3E}">
        <p14:creationId xmlns:p14="http://schemas.microsoft.com/office/powerpoint/2010/main" val="340772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FB07AB-0FFF-24CE-26F9-79EB5D02EC41}"/>
              </a:ext>
            </a:extLst>
          </p:cNvPr>
          <p:cNvSpPr>
            <a:spLocks noGrp="1"/>
          </p:cNvSpPr>
          <p:nvPr>
            <p:ph idx="1"/>
          </p:nvPr>
        </p:nvSpPr>
        <p:spPr>
          <a:xfrm>
            <a:off x="838200" y="577516"/>
            <a:ext cx="10515600" cy="5599447"/>
          </a:xfrm>
        </p:spPr>
        <p:txBody>
          <a:bodyPr/>
          <a:lstStyle/>
          <a:p>
            <a:pPr marL="0" indent="0" algn="just">
              <a:buNone/>
            </a:pPr>
            <a:r>
              <a:rPr lang="es-ES" sz="2800" dirty="0"/>
              <a:t> </a:t>
            </a:r>
            <a:r>
              <a:rPr lang="es-ES" sz="2800" b="1" dirty="0"/>
              <a:t>Pregunta respuesta mixta: </a:t>
            </a:r>
          </a:p>
          <a:p>
            <a:pPr marL="0" indent="0" algn="just">
              <a:buNone/>
            </a:pPr>
            <a:r>
              <a:rPr lang="es-ES" dirty="0"/>
              <a:t>Combinan elementos de preguntas abiertas y cerradas, permitiendo una respuesta específica seguida de una explicación o detalle adicional. Estas preguntas son útiles cuando se necesita una respuesta precisa y, al mismo tiempo, se busca comprender el razonamiento o contexto detrás de ella.</a:t>
            </a:r>
          </a:p>
        </p:txBody>
      </p:sp>
      <p:pic>
        <p:nvPicPr>
          <p:cNvPr id="5" name="Imagen 4">
            <a:extLst>
              <a:ext uri="{FF2B5EF4-FFF2-40B4-BE49-F238E27FC236}">
                <a16:creationId xmlns:a16="http://schemas.microsoft.com/office/drawing/2014/main" id="{73E47A15-25D6-8FA2-D3F8-B2DE7C11CC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9730" y="3377239"/>
            <a:ext cx="4100362" cy="2972762"/>
          </a:xfrm>
          <a:prstGeom prst="rect">
            <a:avLst/>
          </a:prstGeom>
        </p:spPr>
      </p:pic>
    </p:spTree>
    <p:extLst>
      <p:ext uri="{BB962C8B-B14F-4D97-AF65-F5344CB8AC3E}">
        <p14:creationId xmlns:p14="http://schemas.microsoft.com/office/powerpoint/2010/main" val="39937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EFD1315-51EC-00C2-ACCB-1E7726FC2854}"/>
              </a:ext>
            </a:extLst>
          </p:cNvPr>
          <p:cNvSpPr txBox="1"/>
          <p:nvPr/>
        </p:nvSpPr>
        <p:spPr>
          <a:xfrm>
            <a:off x="652914" y="875901"/>
            <a:ext cx="10886172" cy="2308324"/>
          </a:xfrm>
          <a:prstGeom prst="rect">
            <a:avLst/>
          </a:prstGeom>
          <a:noFill/>
        </p:spPr>
        <p:txBody>
          <a:bodyPr wrap="square">
            <a:spAutoFit/>
          </a:bodyPr>
          <a:lstStyle/>
          <a:p>
            <a:pPr algn="just"/>
            <a:endParaRPr lang="es-ES" sz="2400" dirty="0"/>
          </a:p>
          <a:p>
            <a:pPr algn="just"/>
            <a:r>
              <a:rPr lang="es-ES" sz="2400" b="1" dirty="0"/>
              <a:t>¿Cree usted que la sentencia fue justa según el principio de equidad? ¿Por qué? </a:t>
            </a:r>
          </a:p>
          <a:p>
            <a:pPr algn="just"/>
            <a:r>
              <a:rPr lang="es-ES" sz="2400" dirty="0"/>
              <a:t>(Marque su respuesta con una X). </a:t>
            </a:r>
          </a:p>
          <a:p>
            <a:pPr algn="just"/>
            <a:r>
              <a:rPr lang="es-ES" sz="2400" dirty="0"/>
              <a:t>Si ___ </a:t>
            </a:r>
          </a:p>
          <a:p>
            <a:pPr algn="just"/>
            <a:r>
              <a:rPr lang="es-ES" sz="2400" dirty="0"/>
              <a:t>No ___</a:t>
            </a:r>
          </a:p>
          <a:p>
            <a:pPr algn="just"/>
            <a:r>
              <a:rPr lang="es-ES" sz="2400" dirty="0"/>
              <a:t>Razón: </a:t>
            </a:r>
          </a:p>
        </p:txBody>
      </p:sp>
    </p:spTree>
    <p:extLst>
      <p:ext uri="{BB962C8B-B14F-4D97-AF65-F5344CB8AC3E}">
        <p14:creationId xmlns:p14="http://schemas.microsoft.com/office/powerpoint/2010/main" val="25568018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TotalTime>
  <Words>2535</Words>
  <Application>Microsoft Office PowerPoint</Application>
  <PresentationFormat>Panorámica</PresentationFormat>
  <Paragraphs>152</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Calibri Light</vt:lpstr>
      <vt:lpstr>Georgia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tema; El Poder Político y su Impacto en la Independencia Judicial en el Ecuador: Un Estudio sobre los Riesgos de la Intervención en el Sistema de Justicia ecuatoriano.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vt:lpstr>
      <vt:lpstr>Análisis de Entrevistas en Investigaciones Cualitativas</vt:lpstr>
      <vt:lpstr>Registro y Transcripción de Entrevistas</vt:lpstr>
      <vt:lpstr>La Grabación como Recurso de Precisión</vt:lpstr>
      <vt:lpstr>Categorización por Códigos</vt:lpstr>
      <vt:lpstr>Cómo Crear Categorías de Códigos</vt:lpstr>
      <vt:lpstr>Ejemplo: tema;  El uso de la inteligencia artificial en la toma de decisiones legales en los procesos civiles: Implicaciones éticas y jurídicas.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Antonio Zurita Avaloss</dc:creator>
  <cp:lastModifiedBy>Luis Antonio Zurita Avaloss</cp:lastModifiedBy>
  <cp:revision>9</cp:revision>
  <dcterms:created xsi:type="dcterms:W3CDTF">2024-06-28T20:56:04Z</dcterms:created>
  <dcterms:modified xsi:type="dcterms:W3CDTF">2025-05-12T20:39:11Z</dcterms:modified>
</cp:coreProperties>
</file>