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1"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1" d="100"/>
          <a:sy n="71" d="100"/>
        </p:scale>
        <p:origin x="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042422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BE451C3-0FF4-47C4-B829-773ADF60F88C}"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0141712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BE451C3-0FF4-47C4-B829-773ADF60F88C}"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6888081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C12C299-16B2-4475-990D-751901EACC14}"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106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BE451C3-0FF4-47C4-B829-773ADF60F88C}"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6760463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BE451C3-0FF4-47C4-B829-773ADF60F88C}"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1540286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52297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39364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20160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F34E6425-0181-43F2-84FC-787E803FD2F8}"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47760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24093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37785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48133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4/29/2020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713705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76E86A4C-8E40-4F87-A4F0-01A0687C5742}" type="datetimeFigureOut">
              <a:rPr lang="en-US" smtClean="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8180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5E72C73-2D91-4E12-BA25-F0AA0C03599B}" type="datetimeFigureOut">
              <a:rPr lang="en-US" smtClean="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11468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4/29/2020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68850307"/>
      </p:ext>
    </p:extLst>
  </p:cSld>
  <p:clrMap bg1="dk1" tx1="lt1" bg2="dk2"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2.bp.blogspot.com/-jdXKbEHNQdY/UIscbdZ84rI/AAAAAAAAABc/UGfnio-3caM/s1600/hortalizas.p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2.bp.blogspot.com/-jdXKbEHNQdY/UIscbdZ84rI/AAAAAAAAABc/UGfnio-3caM/s1600/hortalizas.pn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844950" y="249138"/>
            <a:ext cx="5688632" cy="8643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600" dirty="0"/>
              <a:t>LAS HORTALIZAS</a:t>
            </a:r>
          </a:p>
        </p:txBody>
      </p:sp>
      <p:sp>
        <p:nvSpPr>
          <p:cNvPr id="5" name="4 Rectángulo redondeado"/>
          <p:cNvSpPr/>
          <p:nvPr/>
        </p:nvSpPr>
        <p:spPr>
          <a:xfrm>
            <a:off x="739588" y="1593231"/>
            <a:ext cx="8283388" cy="482453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EC" dirty="0"/>
          </a:p>
          <a:p>
            <a:endParaRPr lang="es-ES" dirty="0"/>
          </a:p>
          <a:p>
            <a:endParaRPr lang="es-ES" dirty="0"/>
          </a:p>
          <a:p>
            <a:endParaRPr lang="es-ES" dirty="0"/>
          </a:p>
          <a:p>
            <a:endParaRPr lang="es-ES" dirty="0"/>
          </a:p>
          <a:p>
            <a:endParaRPr lang="es-ES" dirty="0"/>
          </a:p>
          <a:p>
            <a:endParaRPr lang="es-ES" dirty="0"/>
          </a:p>
          <a:p>
            <a:endParaRPr lang="es-ES" dirty="0"/>
          </a:p>
          <a:p>
            <a:r>
              <a:rPr lang="es-ES" dirty="0"/>
              <a:t>Las </a:t>
            </a:r>
            <a:r>
              <a:rPr lang="es-ES" b="1" dirty="0"/>
              <a:t>hortalizas</a:t>
            </a:r>
            <a:r>
              <a:rPr lang="es-ES" dirty="0"/>
              <a:t> son un conjunto de plantas cultivadas generalmente en huertas o regadíos, que se consumen como alimento, ya sea de forma cruda o preparada culinariamente, y que incluye las verduras y las legumbres verdes (las habas y los guisantes). Las hortalizas no incluyen las frutas ni los cereales.</a:t>
            </a:r>
            <a:endParaRPr lang="es-EC" dirty="0"/>
          </a:p>
          <a:p>
            <a:r>
              <a:rPr lang="es-ES" dirty="0"/>
              <a:t>Sin embargo, esta distinción es arbitraria y no se basa en ningún fundamento botánico. La Real Academia de la Lengua no reconoce esta taxonomía, y circunscribe esta acepción a los cultivos realizados en un huerto.</a:t>
            </a:r>
            <a:endParaRPr lang="es-EC" dirty="0"/>
          </a:p>
          <a:p>
            <a:pPr algn="ctr"/>
            <a:endParaRPr lang="es-EC" dirty="0"/>
          </a:p>
        </p:txBody>
      </p:sp>
      <p:pic>
        <p:nvPicPr>
          <p:cNvPr id="7170" name="Picture 2" descr="C:\Users\COMPUTO\Desktop\562-nutricion-ainhoa-hortalizas-xl-668x400x80x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3921" y="1728574"/>
            <a:ext cx="3314721"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1368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290138" y="1881264"/>
            <a:ext cx="7200800" cy="446449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fontAlgn="base">
              <a:buFont typeface="Wingdings" pitchFamily="2" charset="2"/>
              <a:buChar char="Ø"/>
            </a:pPr>
            <a:endParaRPr lang="es-EC" dirty="0"/>
          </a:p>
          <a:p>
            <a:pPr marL="285750" indent="-285750" fontAlgn="base">
              <a:buFont typeface="Wingdings" pitchFamily="2" charset="2"/>
              <a:buChar char="Ø"/>
            </a:pPr>
            <a:endParaRPr lang="es-EC" dirty="0"/>
          </a:p>
          <a:p>
            <a:pPr marL="285750" indent="-285750" fontAlgn="base">
              <a:buFont typeface="Wingdings" pitchFamily="2" charset="2"/>
              <a:buChar char="Ø"/>
            </a:pPr>
            <a:endParaRPr lang="es-EC" dirty="0"/>
          </a:p>
          <a:p>
            <a:pPr marL="285750" indent="-285750" fontAlgn="base">
              <a:buFont typeface="Wingdings" pitchFamily="2" charset="2"/>
              <a:buChar char="Ø"/>
            </a:pPr>
            <a:endParaRPr lang="es-EC" dirty="0"/>
          </a:p>
          <a:p>
            <a:pPr marL="285750" indent="-285750" fontAlgn="base">
              <a:buFont typeface="Wingdings" pitchFamily="2" charset="2"/>
              <a:buChar char="Ø"/>
            </a:pPr>
            <a:endParaRPr lang="es-EC" dirty="0"/>
          </a:p>
          <a:p>
            <a:pPr marL="285750" indent="-285750" fontAlgn="base">
              <a:buFont typeface="Wingdings" pitchFamily="2" charset="2"/>
              <a:buChar char="Ø"/>
            </a:pPr>
            <a:endParaRPr lang="es-EC" dirty="0"/>
          </a:p>
          <a:p>
            <a:pPr fontAlgn="base"/>
            <a:endParaRPr lang="es-EC" dirty="0"/>
          </a:p>
          <a:p>
            <a:pPr fontAlgn="base"/>
            <a:endParaRPr lang="es-EC" dirty="0"/>
          </a:p>
          <a:p>
            <a:pPr marL="285750" indent="-285750" fontAlgn="base">
              <a:buFont typeface="Wingdings" pitchFamily="2" charset="2"/>
              <a:buChar char="Ø"/>
            </a:pPr>
            <a:endParaRPr lang="es-EC" dirty="0"/>
          </a:p>
          <a:p>
            <a:pPr marL="285750" indent="-285750" fontAlgn="base">
              <a:buFont typeface="Wingdings" pitchFamily="2" charset="2"/>
              <a:buChar char="Ø"/>
            </a:pPr>
            <a:r>
              <a:rPr lang="es-EC" dirty="0"/>
              <a:t>Hortalizas frescas: Se venden a granel o envasadas. </a:t>
            </a:r>
          </a:p>
          <a:p>
            <a:pPr marL="285750" indent="-285750">
              <a:buFont typeface="Wingdings" pitchFamily="2" charset="2"/>
              <a:buChar char="Ø"/>
            </a:pPr>
            <a:r>
              <a:rPr lang="es-EC" dirty="0"/>
              <a:t>Hortalizas congeladas: Prácticamente tienen las mismas propiedades que frescas. Hortalizas deshidratadas o desecadas: Se les ha eliminado el agua. </a:t>
            </a:r>
          </a:p>
          <a:p>
            <a:pPr marL="285750" indent="-285750">
              <a:buFont typeface="Wingdings" pitchFamily="2" charset="2"/>
              <a:buChar char="Ø"/>
            </a:pPr>
            <a:r>
              <a:rPr lang="es-EC" dirty="0"/>
              <a:t>Hortalizas deshidratadas</a:t>
            </a:r>
          </a:p>
        </p:txBody>
      </p:sp>
      <p:sp>
        <p:nvSpPr>
          <p:cNvPr id="5" name="4 Rectángulo redondeado"/>
          <p:cNvSpPr/>
          <p:nvPr/>
        </p:nvSpPr>
        <p:spPr>
          <a:xfrm>
            <a:off x="1632829" y="382108"/>
            <a:ext cx="6192688"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200" dirty="0"/>
              <a:t>Según el medio de conservación</a:t>
            </a:r>
            <a:r>
              <a:rPr lang="es-EC" dirty="0"/>
              <a:t> </a:t>
            </a:r>
          </a:p>
        </p:txBody>
      </p:sp>
      <p:pic>
        <p:nvPicPr>
          <p:cNvPr id="6" name="5 Imagen" descr="El término hortaliza incluye a las verduras y a las legumbres verdes como las habas y los guisantes. Dentro del concepto de hortalizas se excluyen a las frutas y a los cereales. "/>
          <p:cNvPicPr/>
          <p:nvPr/>
        </p:nvPicPr>
        <p:blipFill>
          <a:blip r:embed="rId2">
            <a:extLst>
              <a:ext uri="{28A0092B-C50C-407E-A947-70E740481C1C}">
                <a14:useLocalDpi xmlns:a14="http://schemas.microsoft.com/office/drawing/2010/main" val="0"/>
              </a:ext>
            </a:extLst>
          </a:blip>
          <a:srcRect/>
          <a:stretch>
            <a:fillRect/>
          </a:stretch>
        </p:blipFill>
        <p:spPr bwMode="auto">
          <a:xfrm>
            <a:off x="3297672" y="2070394"/>
            <a:ext cx="2863002" cy="2271325"/>
          </a:xfrm>
          <a:prstGeom prst="rect">
            <a:avLst/>
          </a:prstGeom>
          <a:noFill/>
          <a:ln>
            <a:noFill/>
          </a:ln>
        </p:spPr>
      </p:pic>
    </p:spTree>
    <p:extLst>
      <p:ext uri="{BB962C8B-B14F-4D97-AF65-F5344CB8AC3E}">
        <p14:creationId xmlns:p14="http://schemas.microsoft.com/office/powerpoint/2010/main" val="1806008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895400" y="418983"/>
            <a:ext cx="7776864"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200" dirty="0"/>
              <a:t>Según su color</a:t>
            </a:r>
            <a:r>
              <a:rPr lang="es-EC" dirty="0"/>
              <a:t> </a:t>
            </a:r>
          </a:p>
        </p:txBody>
      </p:sp>
      <p:sp>
        <p:nvSpPr>
          <p:cNvPr id="5" name="4 Rectángulo redondeado"/>
          <p:cNvSpPr/>
          <p:nvPr/>
        </p:nvSpPr>
        <p:spPr>
          <a:xfrm>
            <a:off x="591671" y="1791036"/>
            <a:ext cx="8579223" cy="460851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fontAlgn="base">
              <a:buFont typeface="Wingdings" pitchFamily="2" charset="2"/>
              <a:buChar char="v"/>
            </a:pPr>
            <a:endParaRPr lang="es-EC" b="1" dirty="0"/>
          </a:p>
          <a:p>
            <a:pPr marL="285750" indent="-285750" fontAlgn="base">
              <a:buFont typeface="Wingdings" pitchFamily="2" charset="2"/>
              <a:buChar char="v"/>
            </a:pPr>
            <a:endParaRPr lang="es-EC" b="1" dirty="0"/>
          </a:p>
          <a:p>
            <a:pPr marL="285750" indent="-285750" fontAlgn="base">
              <a:buFont typeface="Wingdings" pitchFamily="2" charset="2"/>
              <a:buChar char="v"/>
            </a:pPr>
            <a:r>
              <a:rPr lang="es-EC" b="1" dirty="0"/>
              <a:t>Hortalizas de hoja verde:</a:t>
            </a:r>
            <a:r>
              <a:rPr lang="es-EC" dirty="0"/>
              <a:t> Son las verduras y aportan pocas calorías y tienen un gran valor alimenticio por su riqueza en vitaminas A, C, el complejo B, E y K, minerales como el calcio y el hierro y fibra. El color verde se debe a la presencia de la clorofila. Son ejemplo de verduras: lechuga, escarola, repollo, achicoria, berro, acelga y espinaca. </a:t>
            </a:r>
          </a:p>
          <a:p>
            <a:pPr fontAlgn="base"/>
            <a:endParaRPr lang="es-EC" dirty="0"/>
          </a:p>
          <a:p>
            <a:pPr marL="285750" indent="-285750" fontAlgn="base">
              <a:buFont typeface="Wingdings" pitchFamily="2" charset="2"/>
              <a:buChar char="v"/>
            </a:pPr>
            <a:r>
              <a:rPr lang="es-EC" b="1" dirty="0"/>
              <a:t>Hortalizas amarillas:</a:t>
            </a:r>
            <a:r>
              <a:rPr lang="es-EC" dirty="0"/>
              <a:t> Estas hortalizas son ricas en caroteno, sustancia que favorece la formación de vitamina A. El caroteno se aisló por primera vez a partir de la zanahoria, hortaliza a la que debe su nombre. </a:t>
            </a:r>
          </a:p>
          <a:p>
            <a:pPr fontAlgn="base"/>
            <a:endParaRPr lang="es-EC" dirty="0"/>
          </a:p>
          <a:p>
            <a:pPr marL="285750" indent="-285750" fontAlgn="base">
              <a:buFont typeface="Wingdings" pitchFamily="2" charset="2"/>
              <a:buChar char="v"/>
            </a:pPr>
            <a:r>
              <a:rPr lang="es-EC" b="1" dirty="0"/>
              <a:t>Hortalizas de otros colores:</a:t>
            </a:r>
            <a:r>
              <a:rPr lang="es-EC" dirty="0"/>
              <a:t> Contienen poco caroteno pero son ricas en vitamina C y en las vitaminas del complejo B. </a:t>
            </a:r>
          </a:p>
          <a:p>
            <a:pPr fontAlgn="base"/>
            <a:endParaRPr lang="es-EC" dirty="0"/>
          </a:p>
          <a:p>
            <a:pPr marL="285750" indent="-285750" fontAlgn="base">
              <a:buFont typeface="Wingdings" pitchFamily="2" charset="2"/>
              <a:buChar char="v"/>
            </a:pPr>
            <a:r>
              <a:rPr lang="es-ES" b="1" dirty="0"/>
              <a:t>Rojas: </a:t>
            </a:r>
            <a:r>
              <a:rPr lang="es-ES" dirty="0"/>
              <a:t>pimentón, tomate, rábano.</a:t>
            </a:r>
            <a:endParaRPr lang="es-EC" dirty="0"/>
          </a:p>
          <a:p>
            <a:pPr fontAlgn="base"/>
            <a:endParaRPr lang="es-EC" dirty="0"/>
          </a:p>
          <a:p>
            <a:pPr algn="ctr"/>
            <a:endParaRPr lang="es-EC" dirty="0"/>
          </a:p>
        </p:txBody>
      </p:sp>
    </p:spTree>
    <p:extLst>
      <p:ext uri="{BB962C8B-B14F-4D97-AF65-F5344CB8AC3E}">
        <p14:creationId xmlns:p14="http://schemas.microsoft.com/office/powerpoint/2010/main" val="3657560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722185" y="355648"/>
            <a:ext cx="6480720"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sz="2800" b="1" dirty="0"/>
          </a:p>
          <a:p>
            <a:pPr algn="ctr"/>
            <a:r>
              <a:rPr lang="es-EC" sz="2800" b="1" dirty="0"/>
              <a:t>Usos de las verduras</a:t>
            </a:r>
          </a:p>
          <a:p>
            <a:pPr algn="ctr"/>
            <a:endParaRPr lang="es-EC" dirty="0"/>
          </a:p>
        </p:txBody>
      </p:sp>
      <p:sp>
        <p:nvSpPr>
          <p:cNvPr id="5" name="4 Rectángulo redondeado"/>
          <p:cNvSpPr/>
          <p:nvPr/>
        </p:nvSpPr>
        <p:spPr>
          <a:xfrm>
            <a:off x="672354" y="1586752"/>
            <a:ext cx="8565776" cy="4746813"/>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EC" dirty="0" smtClean="0"/>
          </a:p>
          <a:p>
            <a:pPr algn="just"/>
            <a:r>
              <a:rPr lang="es-EC" dirty="0" smtClean="0"/>
              <a:t>Se </a:t>
            </a:r>
            <a:r>
              <a:rPr lang="es-EC" dirty="0"/>
              <a:t>pueden encontrar crudas en diversas ensaladas, aliñadas con vinagre y aceite y acompañadas con los ingredientes más diversos</a:t>
            </a:r>
          </a:p>
          <a:p>
            <a:pPr algn="just"/>
            <a:r>
              <a:rPr lang="es-EC" dirty="0"/>
              <a:t>Como aperitivo, como salsa, en los sándwiches o simplemente crudas.</a:t>
            </a:r>
          </a:p>
          <a:p>
            <a:pPr algn="just"/>
            <a:r>
              <a:rPr lang="es-EC" dirty="0"/>
              <a:t>Se pueden encontrar cocidas de diversas formas: desde las técnicas al vapor (aconsejables para mantener sus propiedades nutritivas ), pasando por la olla de presión. A veces en la cocción se añade un medio ácido (zumo de limón o vinagre) que ayuda a preservar las vitaminas.</a:t>
            </a:r>
          </a:p>
          <a:p>
            <a:pPr algn="just"/>
            <a:r>
              <a:rPr lang="es-EC" dirty="0"/>
              <a:t>Se pueden preparar sopas calientes (sopa de verduras o la sopa de guisantes) o sopas frías como: gazpacho </a:t>
            </a:r>
          </a:p>
          <a:p>
            <a:pPr algn="just"/>
            <a:r>
              <a:rPr lang="es-EC" dirty="0"/>
              <a:t>Se pueden comer asadas a la parrilla acompañadas de diferentes carnes, o asadas a la sartén, o también horneadas sin pelar (escalivada)</a:t>
            </a:r>
          </a:p>
          <a:p>
            <a:pPr algn="just"/>
            <a:r>
              <a:rPr lang="es-EC" dirty="0"/>
              <a:t>Se pueden tomar licuadas, en zumo de verduras (un ejemplo puede ser el zumo de zanahoria).</a:t>
            </a:r>
          </a:p>
          <a:p>
            <a:pPr algn="just"/>
            <a:r>
              <a:rPr lang="es-EC" dirty="0"/>
              <a:t>Conservas</a:t>
            </a:r>
          </a:p>
          <a:p>
            <a:pPr algn="ctr"/>
            <a:endParaRPr lang="es-EC" dirty="0"/>
          </a:p>
        </p:txBody>
      </p:sp>
    </p:spTree>
    <p:extLst>
      <p:ext uri="{BB962C8B-B14F-4D97-AF65-F5344CB8AC3E}">
        <p14:creationId xmlns:p14="http://schemas.microsoft.com/office/powerpoint/2010/main" val="2317568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474494" y="427656"/>
            <a:ext cx="7128792"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2800" b="1" dirty="0"/>
              <a:t>Conservación y almacenamiento</a:t>
            </a:r>
          </a:p>
          <a:p>
            <a:pPr algn="ctr"/>
            <a:endParaRPr lang="es-EC" dirty="0"/>
          </a:p>
        </p:txBody>
      </p:sp>
      <p:sp>
        <p:nvSpPr>
          <p:cNvPr id="5" name="4 Rectángulo redondeado"/>
          <p:cNvSpPr/>
          <p:nvPr/>
        </p:nvSpPr>
        <p:spPr>
          <a:xfrm>
            <a:off x="658906" y="1764142"/>
            <a:ext cx="8736468" cy="482453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85750" indent="-285750" algn="just">
              <a:buFont typeface="Arial" pitchFamily="34" charset="0"/>
              <a:buChar char="•"/>
            </a:pPr>
            <a:r>
              <a:rPr lang="es-EC" dirty="0">
                <a:solidFill>
                  <a:schemeClr val="bg1"/>
                </a:solidFill>
              </a:rPr>
              <a:t>Las verduras han tenido siempre un periodo de conservación de varios días en un medio refrigerado (de 8º C), el tiempo depende principalmente del tipo de verdura máximo una semana</a:t>
            </a:r>
          </a:p>
          <a:p>
            <a:pPr marL="285750" indent="-285750" algn="just">
              <a:buFont typeface="Arial" pitchFamily="34" charset="0"/>
              <a:buChar char="•"/>
            </a:pPr>
            <a:r>
              <a:rPr lang="es-EC" dirty="0">
                <a:solidFill>
                  <a:schemeClr val="bg1"/>
                </a:solidFill>
              </a:rPr>
              <a:t>Se puede prolongar su tiempo de</a:t>
            </a:r>
            <a:r>
              <a:rPr lang="es-EC" u="sng" dirty="0">
                <a:solidFill>
                  <a:schemeClr val="bg1"/>
                </a:solidFill>
              </a:rPr>
              <a:t> </a:t>
            </a:r>
            <a:r>
              <a:rPr lang="es-EC" dirty="0">
                <a:solidFill>
                  <a:schemeClr val="bg1"/>
                </a:solidFill>
              </a:rPr>
              <a:t>consumo mediante congelación en este caso pueden llegar hasta 12 meses de conservación. El congelado no erradica el </a:t>
            </a:r>
            <a:r>
              <a:rPr lang="es-EC" dirty="0" err="1">
                <a:solidFill>
                  <a:schemeClr val="bg1"/>
                </a:solidFill>
              </a:rPr>
              <a:t>Clostridium</a:t>
            </a:r>
            <a:r>
              <a:rPr lang="es-EC" dirty="0">
                <a:solidFill>
                  <a:schemeClr val="bg1"/>
                </a:solidFill>
              </a:rPr>
              <a:t> </a:t>
            </a:r>
            <a:r>
              <a:rPr lang="es-EC" dirty="0" err="1">
                <a:solidFill>
                  <a:schemeClr val="bg1"/>
                </a:solidFill>
              </a:rPr>
              <a:t>botulinum</a:t>
            </a:r>
            <a:r>
              <a:rPr lang="es-EC" dirty="0">
                <a:solidFill>
                  <a:schemeClr val="bg1"/>
                </a:solidFill>
              </a:rPr>
              <a:t> en los alimentos de bajo nivel de acidez, como las verduras.</a:t>
            </a:r>
          </a:p>
          <a:p>
            <a:pPr marL="285750" indent="-285750" algn="just">
              <a:buFont typeface="Arial" pitchFamily="34" charset="0"/>
              <a:buChar char="•"/>
            </a:pPr>
            <a:r>
              <a:rPr lang="es-EC" dirty="0">
                <a:solidFill>
                  <a:schemeClr val="bg1"/>
                </a:solidFill>
              </a:rPr>
              <a:t>El congelado de verduras no destruye las enzimas existentes en los tejidos de las verduras, aunque estas enzimas suelen degradarse si previamente a la congelación se escaldan El congelado de verduras afecta mucho a la textura debido al contenido de agua de sus tejidos; estos cambios son menos notables en las verduras como los guisantes</a:t>
            </a:r>
          </a:p>
          <a:p>
            <a:pPr marL="285750" indent="-285750" algn="just">
              <a:buFont typeface="Arial" pitchFamily="34" charset="0"/>
              <a:buChar char="•"/>
            </a:pPr>
            <a:r>
              <a:rPr lang="es-EC" dirty="0">
                <a:solidFill>
                  <a:schemeClr val="bg1"/>
                </a:solidFill>
              </a:rPr>
              <a:t>Las verduras se pueden conservar también en liofilización (al vacío) o pueden ponerse en diferentes tipos de conservas. Suelen emplearse para el enlatado de las verduras tanto recipientes de vidrio como de latón.</a:t>
            </a:r>
          </a:p>
          <a:p>
            <a:endParaRPr lang="es-EC" dirty="0">
              <a:solidFill>
                <a:schemeClr val="bg1"/>
              </a:solidFill>
            </a:endParaRPr>
          </a:p>
        </p:txBody>
      </p:sp>
    </p:spTree>
    <p:extLst>
      <p:ext uri="{BB962C8B-B14F-4D97-AF65-F5344CB8AC3E}">
        <p14:creationId xmlns:p14="http://schemas.microsoft.com/office/powerpoint/2010/main" val="3392981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178659" y="283640"/>
            <a:ext cx="7056784"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sz="2800" dirty="0"/>
          </a:p>
          <a:p>
            <a:pPr algn="ctr"/>
            <a:r>
              <a:rPr lang="es-EC" sz="2800" dirty="0"/>
              <a:t>Métodos de cocción</a:t>
            </a:r>
          </a:p>
          <a:p>
            <a:pPr algn="ctr"/>
            <a:endParaRPr lang="es-EC" sz="2800" dirty="0"/>
          </a:p>
        </p:txBody>
      </p:sp>
      <p:sp>
        <p:nvSpPr>
          <p:cNvPr id="2" name="1 Rectángulo redondeado"/>
          <p:cNvSpPr/>
          <p:nvPr/>
        </p:nvSpPr>
        <p:spPr>
          <a:xfrm>
            <a:off x="618565" y="1413157"/>
            <a:ext cx="8390965" cy="5444843"/>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EC" dirty="0"/>
              <a:t>Los medios en los que se realiza la cocción: agua, gas, aire y vacío.</a:t>
            </a:r>
          </a:p>
          <a:p>
            <a:pPr algn="ctr"/>
            <a:endParaRPr lang="es-EC" dirty="0"/>
          </a:p>
          <a:p>
            <a:pPr marL="285750" indent="-285750">
              <a:buFont typeface="Wingdings" panose="05000000000000000000" pitchFamily="2" charset="2"/>
              <a:buChar char="§"/>
            </a:pPr>
            <a:r>
              <a:rPr lang="es-EC" b="1" dirty="0"/>
              <a:t>Hervir</a:t>
            </a:r>
            <a:r>
              <a:rPr lang="es-EC" dirty="0"/>
              <a:t>: Consiste en la inmersión en un líquido (agua o caldos) que, o ya está o se lleva a ebullición. El proceso variará en el tiempo dependiendo del producto o del resultado esperado.</a:t>
            </a:r>
          </a:p>
          <a:p>
            <a:pPr marL="285750" indent="-285750">
              <a:buFont typeface="Wingdings" panose="05000000000000000000" pitchFamily="2" charset="2"/>
              <a:buChar char="§"/>
            </a:pPr>
            <a:r>
              <a:rPr lang="es-EC" b="1" dirty="0"/>
              <a:t>Escaldar</a:t>
            </a:r>
            <a:r>
              <a:rPr lang="es-EC" dirty="0"/>
              <a:t>: Consiste en dar un hervor rápido e intenso.</a:t>
            </a:r>
            <a:endParaRPr lang="es-ES" dirty="0"/>
          </a:p>
          <a:p>
            <a:pPr marL="285750" indent="-285750">
              <a:buFont typeface="Wingdings" panose="05000000000000000000" pitchFamily="2" charset="2"/>
              <a:buChar char="§"/>
            </a:pPr>
            <a:r>
              <a:rPr lang="es-EC" b="1" dirty="0"/>
              <a:t>Pochar</a:t>
            </a:r>
            <a:r>
              <a:rPr lang="es-EC" dirty="0"/>
              <a:t>: Consiste en cocinar lentamente en un líquido el cual nunca debe hervir, para que se produzca intercambio entre el medio y el alimento.</a:t>
            </a:r>
            <a:endParaRPr lang="es-ES" dirty="0"/>
          </a:p>
          <a:p>
            <a:pPr marL="285750" indent="-285750">
              <a:buFont typeface="Wingdings" panose="05000000000000000000" pitchFamily="2" charset="2"/>
              <a:buChar char="§"/>
            </a:pPr>
            <a:r>
              <a:rPr lang="es-EC" b="1" dirty="0"/>
              <a:t>Cocción al vapor</a:t>
            </a:r>
            <a:r>
              <a:rPr lang="es-EC" dirty="0"/>
              <a:t>: Domésticamente se realiza mediante dos recipientes: uno, que se sitúa en la parte inferior, es el que posee el agua en ebullición. El otro, que tiene el fondo agujereado, se coloca encima. Con esta técnica, usada principalmente con las verduras, se logra conservar las vitaminas y minerales hidrosolubles.</a:t>
            </a:r>
            <a:endParaRPr lang="es-ES" dirty="0"/>
          </a:p>
          <a:p>
            <a:pPr marL="285750" indent="-285750">
              <a:buFont typeface="Wingdings" panose="05000000000000000000" pitchFamily="2" charset="2"/>
              <a:buChar char="§"/>
            </a:pPr>
            <a:r>
              <a:rPr lang="es-EC" b="1" dirty="0"/>
              <a:t>Cocción en olla a presión</a:t>
            </a:r>
            <a:r>
              <a:rPr lang="es-EC" dirty="0"/>
              <a:t>: Es una variedad de la primera técnica. Permite cocer a temperaturas superiores a los 100° C que como máximo se alcanza en la ebullición del agua.  </a:t>
            </a:r>
            <a:endParaRPr lang="es-ES" dirty="0"/>
          </a:p>
          <a:p>
            <a:endParaRPr lang="es-ES" dirty="0"/>
          </a:p>
        </p:txBody>
      </p:sp>
    </p:spTree>
    <p:extLst>
      <p:ext uri="{BB962C8B-B14F-4D97-AF65-F5344CB8AC3E}">
        <p14:creationId xmlns:p14="http://schemas.microsoft.com/office/powerpoint/2010/main" val="3144041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32012" y="368224"/>
            <a:ext cx="8560785" cy="612068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EC" b="1" dirty="0"/>
              <a:t>Olla de cocción lenta</a:t>
            </a:r>
            <a:r>
              <a:rPr lang="es-EC" dirty="0"/>
              <a:t> La cocción lenta se ha realizado en la elaboración de cocidos mediante olla de barro. Es empleada en el cocinado a baja temperatura.</a:t>
            </a:r>
            <a:endParaRPr lang="es-ES" dirty="0"/>
          </a:p>
          <a:p>
            <a:pPr lvl="0"/>
            <a:r>
              <a:rPr lang="es-EC" b="1" dirty="0"/>
              <a:t>Escalfar</a:t>
            </a:r>
            <a:r>
              <a:rPr lang="es-EC" dirty="0"/>
              <a:t>: Consiste en introducir un alimento en agua hirviendo para poder retirar la piel del mismo sin que haya una cocción interna</a:t>
            </a:r>
            <a:endParaRPr lang="es-ES" dirty="0"/>
          </a:p>
          <a:p>
            <a:r>
              <a:rPr lang="es-EC" b="1" dirty="0">
                <a:solidFill>
                  <a:schemeClr val="tx1">
                    <a:lumMod val="95000"/>
                  </a:schemeClr>
                </a:solidFill>
              </a:rPr>
              <a:t>Cocción en medio graso</a:t>
            </a:r>
            <a:endParaRPr lang="es-ES" b="1" dirty="0">
              <a:solidFill>
                <a:schemeClr val="tx1">
                  <a:lumMod val="95000"/>
                </a:schemeClr>
              </a:solidFill>
            </a:endParaRPr>
          </a:p>
          <a:p>
            <a:r>
              <a:rPr lang="es-EC" dirty="0"/>
              <a:t>Es la que se realiza con aceites y grasas. En este medio, normalmente, se utilizan temperaturas muy superiores a los 100° C habituales en la cocción en medio acuoso, pudiéndose alcanzar los 200° C. La técnica puede variar desde la fritura al salteado. </a:t>
            </a:r>
          </a:p>
          <a:p>
            <a:r>
              <a:rPr lang="es-EC" b="1" dirty="0"/>
              <a:t>Rebozado o Apanado</a:t>
            </a:r>
            <a:r>
              <a:rPr lang="es-EC" dirty="0"/>
              <a:t>: consiste en cubrir el alimento con harina o pan rallado y, opcionalmente huevo, para que forme una capa crujiente y que evita que el interior quede seco.</a:t>
            </a:r>
          </a:p>
          <a:p>
            <a:r>
              <a:rPr lang="es-EC" b="1" dirty="0"/>
              <a:t>Freír</a:t>
            </a:r>
            <a:r>
              <a:rPr lang="es-EC" dirty="0"/>
              <a:t>: Es el proceso de sumergir un alimento en grasa caliente. Dado que el punto de ebullición de los aceites es mucho más alto que el del agua, los alimentos se cocinan a temperaturas más altas, pudiendo llegar a los 200 grados centígrados.</a:t>
            </a:r>
          </a:p>
          <a:p>
            <a:r>
              <a:rPr lang="es-EC" b="1" dirty="0"/>
              <a:t>Sofreír</a:t>
            </a:r>
            <a:r>
              <a:rPr lang="es-EC" dirty="0"/>
              <a:t>: Se denomina así una fritura a temperatura baja, durante un tiempo largo y con una cantidad escasa de aceite</a:t>
            </a:r>
            <a:endParaRPr lang="es-ES" dirty="0"/>
          </a:p>
        </p:txBody>
      </p:sp>
    </p:spTree>
    <p:extLst>
      <p:ext uri="{BB962C8B-B14F-4D97-AF65-F5344CB8AC3E}">
        <p14:creationId xmlns:p14="http://schemas.microsoft.com/office/powerpoint/2010/main" val="3196890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771764" y="327883"/>
            <a:ext cx="8424936" cy="6264696"/>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es-EC" b="1" dirty="0"/>
              <a:t>Saltear</a:t>
            </a:r>
            <a:r>
              <a:rPr lang="es-EC" dirty="0"/>
              <a:t>: Es una fritura también con poco aceite pero a temperaturas más altas y durante poco tiempo. Las sartenes de saltear tienen los laterales inclinados de forma que sea posible lanzar el contenido al aire y volverlo a recoger con un golpe de muñeca.</a:t>
            </a:r>
            <a:endParaRPr lang="es-ES" sz="3200" dirty="0"/>
          </a:p>
          <a:p>
            <a:pPr marL="285750" indent="-285750">
              <a:buFont typeface="Wingdings" panose="05000000000000000000" pitchFamily="2" charset="2"/>
              <a:buChar char="§"/>
            </a:pPr>
            <a:r>
              <a:rPr lang="es-EC" b="1" dirty="0"/>
              <a:t>Dorar</a:t>
            </a:r>
            <a:r>
              <a:rPr lang="es-EC" dirty="0"/>
              <a:t>: Consiste en darle un tono dorado al alimento, si bien una carne roja     nunca tomará un tono realmente dorado, más bien tostado. </a:t>
            </a:r>
          </a:p>
          <a:p>
            <a:pPr marL="285750" indent="-285750">
              <a:buFont typeface="Wingdings" panose="05000000000000000000" pitchFamily="2" charset="2"/>
              <a:buChar char="§"/>
            </a:pPr>
            <a:r>
              <a:rPr lang="es-EC" b="1" dirty="0"/>
              <a:t> En parrilla (o barbacoa</a:t>
            </a:r>
            <a:r>
              <a:rPr lang="es-EC" dirty="0"/>
              <a:t>): Consiste en asar el alimento sobre las brasas, en ocasiones sobre las llamas, de algún tipo de madera o carbón vegetal, si bien existen artilugios que funcionan a gas o con electricidad. La madera o carbón que se quema da sabor característico al alimento</a:t>
            </a:r>
          </a:p>
          <a:p>
            <a:pPr marL="285750" indent="-285750">
              <a:buFont typeface="Wingdings" panose="05000000000000000000" pitchFamily="2" charset="2"/>
              <a:buChar char="§"/>
            </a:pPr>
            <a:r>
              <a:rPr lang="es-EC" b="1" dirty="0"/>
              <a:t>Al horno</a:t>
            </a:r>
            <a:r>
              <a:rPr lang="es-EC" dirty="0"/>
              <a:t>: Consiste en someter a un alimento a la acción del calor sin mediación de ningún elemento líquido. Las carnes y pescados, sobre todo, se suelen untar en aceite para favorecer la dispersión del calor. Un efecto interesante en la mayoría de hornos es el gratinado: consiste en la aplicación de un calor intenso y cercano al alimento que carameliza rápidamente su superficie.</a:t>
            </a:r>
            <a:endParaRPr lang="es-ES" sz="3200" dirty="0"/>
          </a:p>
        </p:txBody>
      </p:sp>
    </p:spTree>
    <p:extLst>
      <p:ext uri="{BB962C8B-B14F-4D97-AF65-F5344CB8AC3E}">
        <p14:creationId xmlns:p14="http://schemas.microsoft.com/office/powerpoint/2010/main" val="75962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484095" y="806824"/>
            <a:ext cx="8969188" cy="4693023"/>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es-EC" b="1" dirty="0">
                <a:solidFill>
                  <a:schemeClr val="bg1"/>
                </a:solidFill>
              </a:rPr>
              <a:t>Papillot</a:t>
            </a:r>
            <a:r>
              <a:rPr lang="es-EC" dirty="0">
                <a:solidFill>
                  <a:schemeClr val="bg1"/>
                </a:solidFill>
              </a:rPr>
              <a:t>: Esta técnica consiste en encerrar lo que se va a asar en una hoja de papel engrasado o de aluminio, de forma que se haga en el interior, sin pérdida de líquidos.</a:t>
            </a:r>
            <a:endParaRPr lang="es-ES" sz="3200" dirty="0">
              <a:solidFill>
                <a:schemeClr val="bg1"/>
              </a:solidFill>
            </a:endParaRPr>
          </a:p>
          <a:p>
            <a:pPr marL="285750" indent="-285750">
              <a:buFont typeface="Wingdings" panose="05000000000000000000" pitchFamily="2" charset="2"/>
              <a:buChar char="§"/>
            </a:pPr>
            <a:r>
              <a:rPr lang="es-EC" b="1" dirty="0">
                <a:solidFill>
                  <a:schemeClr val="bg1"/>
                </a:solidFill>
              </a:rPr>
              <a:t>Asado a la sal</a:t>
            </a:r>
            <a:r>
              <a:rPr lang="es-EC" dirty="0">
                <a:solidFill>
                  <a:schemeClr val="bg1"/>
                </a:solidFill>
              </a:rPr>
              <a:t>: Se aplica a carnes y pescados y consiste en cubrir la pieza de sal gorda y asarlo en el horno de esa manera. Es clásico de lubina (róbalo) y dorada (dorado), pero también de pierna o de lomo de cerdo</a:t>
            </a:r>
            <a:endParaRPr lang="es-ES" dirty="0">
              <a:solidFill>
                <a:schemeClr val="bg1"/>
              </a:solidFill>
            </a:endParaRPr>
          </a:p>
          <a:p>
            <a:pPr marL="285750" indent="-285750">
              <a:buFont typeface="Wingdings" panose="05000000000000000000" pitchFamily="2" charset="2"/>
              <a:buChar char="§"/>
            </a:pPr>
            <a:r>
              <a:rPr lang="es-EC" b="1" dirty="0">
                <a:solidFill>
                  <a:schemeClr val="bg1"/>
                </a:solidFill>
              </a:rPr>
              <a:t>Asado en cenizas o bajo tierra</a:t>
            </a:r>
            <a:r>
              <a:rPr lang="es-EC" dirty="0">
                <a:solidFill>
                  <a:schemeClr val="bg1"/>
                </a:solidFill>
              </a:rPr>
              <a:t>: No deja de ser una variación del asado a la sal. Se envuelve bien el alimento, junto con diversos condimentos, para que no se manche y en el caso de las cenizas, simplemente se colocarían en su interior mientras éstas están calientes. En el caso de hacerlo bajo tierra, una vez cubierto de tierra se prepararía una hoguera encima.</a:t>
            </a:r>
            <a:endParaRPr lang="es-ES" sz="3200" dirty="0">
              <a:solidFill>
                <a:schemeClr val="bg1"/>
              </a:solidFill>
            </a:endParaRPr>
          </a:p>
        </p:txBody>
      </p:sp>
    </p:spTree>
    <p:extLst>
      <p:ext uri="{BB962C8B-B14F-4D97-AF65-F5344CB8AC3E}">
        <p14:creationId xmlns:p14="http://schemas.microsoft.com/office/powerpoint/2010/main" val="1664483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72354" y="1010652"/>
            <a:ext cx="8619564" cy="48657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C" b="1" dirty="0">
                <a:solidFill>
                  <a:schemeClr val="bg1"/>
                </a:solidFill>
              </a:rPr>
              <a:t>Cocción al vacío</a:t>
            </a:r>
            <a:endParaRPr lang="es-ES" sz="3200" b="1" dirty="0">
              <a:solidFill>
                <a:schemeClr val="bg1"/>
              </a:solidFill>
            </a:endParaRPr>
          </a:p>
          <a:p>
            <a:r>
              <a:rPr lang="es-EC" dirty="0">
                <a:solidFill>
                  <a:schemeClr val="bg1"/>
                </a:solidFill>
              </a:rPr>
              <a:t>Es una técnica de cocción reciente y solamente está a disposición de cocinas profesionales debido a la complejidad del equipamiento y de la técnica requerida. Suele ir acompañada de otras técnicas que permitan un dorado exterior del producto antes de comenzar con el proceso de cocción al vacío</a:t>
            </a:r>
          </a:p>
          <a:p>
            <a:r>
              <a:rPr lang="es-EC" dirty="0">
                <a:solidFill>
                  <a:schemeClr val="bg1"/>
                </a:solidFill>
              </a:rPr>
              <a:t>Gracias al calor se consigue la destrucción de prácticamente todos los agentes causales de enfermedades que se encuentran en los alimentos crudos. Entre los más comunes encontramos bacterias como la Salmonella, algunas especies de Vibrio </a:t>
            </a:r>
            <a:r>
              <a:rPr lang="es-EC" dirty="0" err="1">
                <a:solidFill>
                  <a:schemeClr val="bg1"/>
                </a:solidFill>
              </a:rPr>
              <a:t>Cholerae</a:t>
            </a:r>
            <a:endParaRPr lang="es-EC" dirty="0">
              <a:solidFill>
                <a:schemeClr val="bg1"/>
              </a:solidFill>
            </a:endParaRPr>
          </a:p>
          <a:p>
            <a:r>
              <a:rPr lang="es-EC" dirty="0">
                <a:solidFill>
                  <a:schemeClr val="bg1"/>
                </a:solidFill>
              </a:rPr>
              <a:t>Hay varias formas de conservar las verduras: refrigerar, conservar en una cámara frigorífica, congelar, poner en conserva, deshidratar, marinar, etc. La congelación es una forma de tener todo el año verdura de temporada, esto se da por un proceso de blanqueado. Luego se las colocan en bolsas especiales, tratando de extraer el total del aire.</a:t>
            </a:r>
            <a:endParaRPr lang="es-ES" dirty="0">
              <a:solidFill>
                <a:schemeClr val="bg1"/>
              </a:solidFill>
            </a:endParaRPr>
          </a:p>
          <a:p>
            <a:endParaRPr lang="es-ES" dirty="0"/>
          </a:p>
          <a:p>
            <a:pPr algn="ctr"/>
            <a:endParaRPr lang="es-ES" dirty="0"/>
          </a:p>
        </p:txBody>
      </p:sp>
    </p:spTree>
    <p:extLst>
      <p:ext uri="{BB962C8B-B14F-4D97-AF65-F5344CB8AC3E}">
        <p14:creationId xmlns:p14="http://schemas.microsoft.com/office/powerpoint/2010/main" val="1537995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957863" y="296652"/>
            <a:ext cx="7776864"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a:t>EL CICLO VITAL DE LAS HORTALIZAS</a:t>
            </a:r>
          </a:p>
        </p:txBody>
      </p:sp>
      <p:sp>
        <p:nvSpPr>
          <p:cNvPr id="5" name="4 Rectángulo redondeado"/>
          <p:cNvSpPr/>
          <p:nvPr/>
        </p:nvSpPr>
        <p:spPr>
          <a:xfrm>
            <a:off x="672353" y="1849597"/>
            <a:ext cx="8062374" cy="4752528"/>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a:p>
            <a:pPr algn="ctr"/>
            <a:endParaRPr lang="es-ES" dirty="0"/>
          </a:p>
          <a:p>
            <a:pPr algn="just"/>
            <a:endParaRPr lang="es-EC" dirty="0"/>
          </a:p>
          <a:p>
            <a:pPr algn="just"/>
            <a:endParaRPr lang="es-EC" dirty="0"/>
          </a:p>
          <a:p>
            <a:pPr algn="just"/>
            <a:endParaRPr lang="es-EC" dirty="0"/>
          </a:p>
          <a:p>
            <a:pPr algn="just"/>
            <a:endParaRPr lang="es-EC" dirty="0"/>
          </a:p>
          <a:p>
            <a:pPr algn="just"/>
            <a:endParaRPr lang="es-EC" dirty="0"/>
          </a:p>
          <a:p>
            <a:pPr algn="just"/>
            <a:r>
              <a:rPr lang="es-EC" dirty="0"/>
              <a:t>Todas las hortalizas tienen un </a:t>
            </a:r>
            <a:r>
              <a:rPr lang="es-EC" b="1" dirty="0"/>
              <a:t>ciclo vital</a:t>
            </a:r>
            <a:r>
              <a:rPr lang="es-EC" dirty="0"/>
              <a:t>, y para comprender dicho ciclo es necesario entender el ciclo agrícola. El ciclo agrícola, a veces llamado ciclo vegetativo, comprende desde la siembra hasta la cosecha, independientemente de lo que se coseche, ya sea un </a:t>
            </a:r>
            <a:r>
              <a:rPr lang="es-EC" b="1" dirty="0"/>
              <a:t>órgano vegetativo o reproductivo de la planta</a:t>
            </a:r>
            <a:r>
              <a:rPr lang="es-EC" dirty="0"/>
              <a:t>, pudiendo ser una raíz (zanahoria, rábano), tallos (espárrago, colinabo), peciolos (apio), hojas (lechuga, col), flor (calabacita, brócoli), frutos inmaduros (calabacita), frutos maduros (calabazas, tomate) y semillas (chícharo, maíz dulce).</a:t>
            </a:r>
            <a:endParaRPr lang="es-ES" dirty="0"/>
          </a:p>
          <a:p>
            <a:pPr algn="ctr"/>
            <a:endParaRPr lang="es-ES" dirty="0"/>
          </a:p>
        </p:txBody>
      </p:sp>
      <p:pic>
        <p:nvPicPr>
          <p:cNvPr id="6" name="5 Imagen" descr="http://2.bp.blogspot.com/-jdXKbEHNQdY/UIscbdZ84rI/AAAAAAAAABc/UGfnio-3caM/s320/hortalizas.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512749" y="1998385"/>
            <a:ext cx="2667092" cy="1728192"/>
          </a:xfrm>
          <a:prstGeom prst="rect">
            <a:avLst/>
          </a:prstGeom>
          <a:noFill/>
          <a:ln>
            <a:noFill/>
          </a:ln>
        </p:spPr>
      </p:pic>
    </p:spTree>
    <p:extLst>
      <p:ext uri="{BB962C8B-B14F-4D97-AF65-F5344CB8AC3E}">
        <p14:creationId xmlns:p14="http://schemas.microsoft.com/office/powerpoint/2010/main" val="1034351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927847" y="1982376"/>
            <a:ext cx="8215064" cy="40324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b="1" dirty="0">
                <a:solidFill>
                  <a:schemeClr val="bg1"/>
                </a:solidFill>
              </a:rPr>
              <a:t>Agua:</a:t>
            </a:r>
            <a:r>
              <a:rPr lang="es-ES" dirty="0">
                <a:solidFill>
                  <a:schemeClr val="bg1"/>
                </a:solidFill>
              </a:rPr>
              <a:t> estas contienen una gran cantidad de agua, aproximadamente un 80 % de su peso.</a:t>
            </a:r>
            <a:endParaRPr lang="es-EC" sz="2000" dirty="0">
              <a:solidFill>
                <a:schemeClr val="bg1"/>
              </a:solidFill>
            </a:endParaRPr>
          </a:p>
          <a:p>
            <a:pPr lvl="0" algn="just"/>
            <a:r>
              <a:rPr lang="es-ES" b="1" dirty="0">
                <a:solidFill>
                  <a:schemeClr val="bg1"/>
                </a:solidFill>
              </a:rPr>
              <a:t>Glúcidos:</a:t>
            </a:r>
            <a:r>
              <a:rPr lang="es-ES" dirty="0">
                <a:solidFill>
                  <a:schemeClr val="bg1"/>
                </a:solidFill>
              </a:rPr>
              <a:t> Según el tipo de hortalizas la proporción de hidratos de carbono es variable, siendo en su mayoría de absorción lenta. Según la cantidad de glúcidos las hortalizas pertenecen a distintos grupos:</a:t>
            </a:r>
            <a:endParaRPr lang="es-EC" sz="2000" dirty="0">
              <a:solidFill>
                <a:schemeClr val="bg1"/>
              </a:solidFill>
            </a:endParaRPr>
          </a:p>
          <a:p>
            <a:pPr lvl="0" algn="just"/>
            <a:r>
              <a:rPr lang="es-ES" b="1" dirty="0">
                <a:solidFill>
                  <a:schemeClr val="bg1"/>
                </a:solidFill>
              </a:rPr>
              <a:t>Grupo A:</a:t>
            </a:r>
            <a:r>
              <a:rPr lang="es-ES" dirty="0">
                <a:solidFill>
                  <a:schemeClr val="bg1"/>
                </a:solidFill>
              </a:rPr>
              <a:t> Contienen menos de un 5 por ciento de hidratos de carbono. Pertenecen a este grupo la acelga, el apio, la espinaca, la berenjena, el coliflor, la lechuga, el pimiento, el rábano, entre todas las demás son un conjunto de plantas en este caso verduras que ayudan a que crezcan más rápido y sin usar ningún químico.</a:t>
            </a:r>
            <a:endParaRPr lang="es-EC" sz="2000" dirty="0">
              <a:solidFill>
                <a:schemeClr val="bg1"/>
              </a:solidFill>
            </a:endParaRPr>
          </a:p>
          <a:p>
            <a:endParaRPr lang="es-EC" dirty="0"/>
          </a:p>
        </p:txBody>
      </p:sp>
      <p:sp>
        <p:nvSpPr>
          <p:cNvPr id="5" name="4 Rectángulo redondeado"/>
          <p:cNvSpPr/>
          <p:nvPr/>
        </p:nvSpPr>
        <p:spPr>
          <a:xfrm>
            <a:off x="1615480" y="360421"/>
            <a:ext cx="6480720"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a:t>Composición de las hortalizas</a:t>
            </a:r>
            <a:endParaRPr lang="es-EC" sz="3600" dirty="0"/>
          </a:p>
        </p:txBody>
      </p:sp>
    </p:spTree>
    <p:extLst>
      <p:ext uri="{BB962C8B-B14F-4D97-AF65-F5344CB8AC3E}">
        <p14:creationId xmlns:p14="http://schemas.microsoft.com/office/powerpoint/2010/main" val="2152592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551329" y="443753"/>
            <a:ext cx="8404411" cy="6117159"/>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s-EC" dirty="0"/>
              <a:t>El ciclo vital termina cuando se obtiene la </a:t>
            </a:r>
            <a:r>
              <a:rPr lang="es-EC" b="1" dirty="0"/>
              <a:t>madurez fisiológica de la planta</a:t>
            </a:r>
            <a:r>
              <a:rPr lang="es-EC" dirty="0"/>
              <a:t>, es decir, hasta la producción de semillas botánicas de acuerdo con su ciclo vital, las hortalizas se clasifican en plantas anuales, bianuales y perennes.</a:t>
            </a:r>
            <a:endParaRPr lang="es-ES" dirty="0"/>
          </a:p>
          <a:p>
            <a:pPr fontAlgn="base"/>
            <a:r>
              <a:rPr lang="es-EC" dirty="0"/>
              <a:t>a) </a:t>
            </a:r>
            <a:r>
              <a:rPr lang="es-EC" b="1" dirty="0"/>
              <a:t>Plantas anuales</a:t>
            </a:r>
            <a:r>
              <a:rPr lang="es-EC" dirty="0"/>
              <a:t>. Son aquellas hortalizas cuyo ciclo vital se inicia y concluye en un mismo año, y en un periodo que generalmente dura de 2 a 6 meses. En esta categoría figuran las solanáceas, cucurbitáceas, leguminosas, algunas crucíferas (brócoli, coliflor, mostaza), compuestas (lechuga) y quenopodiáceas (espinaca).</a:t>
            </a:r>
            <a:endParaRPr lang="es-ES" dirty="0"/>
          </a:p>
          <a:p>
            <a:r>
              <a:rPr lang="es-EC" dirty="0"/>
              <a:t>b) </a:t>
            </a:r>
            <a:r>
              <a:rPr lang="es-EC" b="1" dirty="0"/>
              <a:t>Plantas bianuales.</a:t>
            </a:r>
            <a:r>
              <a:rPr lang="es-EC" dirty="0"/>
              <a:t> Este tipo de hortalizas terminan su ciclo vital en dos temporadas de desarrollo, quedando claramente definidas la fase vegetativa y la fase reproductiva. </a:t>
            </a:r>
          </a:p>
          <a:p>
            <a:r>
              <a:rPr lang="es-EC" dirty="0"/>
              <a:t>c) </a:t>
            </a:r>
            <a:r>
              <a:rPr lang="es-EC" b="1" dirty="0"/>
              <a:t>Plantas perennes</a:t>
            </a:r>
            <a:r>
              <a:rPr lang="es-EC" dirty="0"/>
              <a:t>. Son aquellas que a través de su ciclo vital fructifican y producen semillas varias veces, por lo que una vez establecido el cultivo éste puede durar varios años; por ejemplo, el espárrago, la alcachofa, el chile arbustivo, la fresa, etc.</a:t>
            </a:r>
            <a:endParaRPr lang="es-ES" dirty="0"/>
          </a:p>
          <a:p>
            <a:endParaRPr lang="es-ES" dirty="0"/>
          </a:p>
        </p:txBody>
      </p:sp>
    </p:spTree>
    <p:extLst>
      <p:ext uri="{BB962C8B-B14F-4D97-AF65-F5344CB8AC3E}">
        <p14:creationId xmlns:p14="http://schemas.microsoft.com/office/powerpoint/2010/main" val="2931559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651048" y="459323"/>
            <a:ext cx="6408712"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2800" b="1" dirty="0"/>
              <a:t>DERIVADOS  DE LAS HORTALIZAS</a:t>
            </a:r>
            <a:endParaRPr lang="es-ES" sz="2800" b="1" dirty="0"/>
          </a:p>
          <a:p>
            <a:pPr algn="ctr"/>
            <a:endParaRPr lang="es-ES" dirty="0"/>
          </a:p>
        </p:txBody>
      </p:sp>
      <p:sp>
        <p:nvSpPr>
          <p:cNvPr id="5" name="4 Rectángulo redondeado"/>
          <p:cNvSpPr/>
          <p:nvPr/>
        </p:nvSpPr>
        <p:spPr>
          <a:xfrm>
            <a:off x="1291009" y="1629671"/>
            <a:ext cx="7416824" cy="47525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6" name="5 Imagen" descr="http://2.bp.blogspot.com/-jdXKbEHNQdY/UIscbdZ84rI/AAAAAAAAABc/UGfnio-3caM/s320/hortalizas.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060902" y="2084294"/>
            <a:ext cx="5998858" cy="3656103"/>
          </a:xfrm>
          <a:prstGeom prst="rect">
            <a:avLst/>
          </a:prstGeom>
          <a:noFill/>
          <a:ln>
            <a:noFill/>
          </a:ln>
        </p:spPr>
      </p:pic>
    </p:spTree>
    <p:extLst>
      <p:ext uri="{BB962C8B-B14F-4D97-AF65-F5344CB8AC3E}">
        <p14:creationId xmlns:p14="http://schemas.microsoft.com/office/powerpoint/2010/main" val="2067393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18565" y="282389"/>
            <a:ext cx="8444753" cy="6347011"/>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C" b="1" i="1" dirty="0"/>
          </a:p>
          <a:p>
            <a:endParaRPr lang="es-EC" b="1" i="1" dirty="0"/>
          </a:p>
          <a:p>
            <a:endParaRPr lang="es-EC" b="1" i="1" dirty="0"/>
          </a:p>
          <a:p>
            <a:endParaRPr lang="es-EC" b="1" i="1" dirty="0"/>
          </a:p>
          <a:p>
            <a:endParaRPr lang="es-EC" b="1" i="1" dirty="0"/>
          </a:p>
          <a:p>
            <a:endParaRPr lang="es-EC" b="1" i="1" dirty="0"/>
          </a:p>
          <a:p>
            <a:endParaRPr lang="es-EC" b="1" i="1" dirty="0"/>
          </a:p>
          <a:p>
            <a:endParaRPr lang="es-EC" b="1" i="1" dirty="0"/>
          </a:p>
          <a:p>
            <a:r>
              <a:rPr lang="es-EC" sz="2400" b="1" i="1" dirty="0"/>
              <a:t>Encurtidos</a:t>
            </a:r>
          </a:p>
          <a:p>
            <a:endParaRPr lang="es-EC" b="1" dirty="0"/>
          </a:p>
          <a:p>
            <a:pPr algn="just"/>
            <a:r>
              <a:rPr lang="es-EC" dirty="0"/>
              <a:t>Son productos conservados mediante acidificación, la cual se puede realizar por acidificación natural fermentativa y/o por la inmersión en un líquido acidificante externo, como el vinagre. Este puede estar acompañado de hierbas aromáticas y especias. La acidez, con niveles de pH de 4,0 o menores, tiene el efecto de eliminar todos los microorganismos dañinos a la salud y la gran mayoría de los microorganismos alterantes. La pasteurización puede resultar de utilidad para estabilizar el producto</a:t>
            </a:r>
            <a:r>
              <a:rPr lang="es-EC" baseline="30000" dirty="0"/>
              <a:t>.</a:t>
            </a:r>
            <a:endParaRPr lang="es-EC" dirty="0"/>
          </a:p>
          <a:p>
            <a:pPr algn="just"/>
            <a:r>
              <a:rPr lang="es-EC" dirty="0"/>
              <a:t>Los encurtidos más conocidos son los pepinillos, las aceitunas y el repollo fermentado (chucrut) o los </a:t>
            </a:r>
            <a:r>
              <a:rPr lang="es-EC" dirty="0" err="1"/>
              <a:t>Pickles</a:t>
            </a:r>
            <a:r>
              <a:rPr lang="es-EC" dirty="0"/>
              <a:t>. </a:t>
            </a:r>
          </a:p>
          <a:p>
            <a:pPr algn="ctr"/>
            <a:endParaRPr lang="es-EC" dirty="0"/>
          </a:p>
        </p:txBody>
      </p:sp>
      <p:pic>
        <p:nvPicPr>
          <p:cNvPr id="5" name="Picture 2" descr="C:\Users\COMPUTO\Desktop\Encurtidos-Pickled-Vegetabl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9647" y="658906"/>
            <a:ext cx="3936365" cy="2487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8633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99247" y="404664"/>
            <a:ext cx="8350623" cy="619784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2000" b="1" dirty="0" smtClean="0"/>
              <a:t>LAS HORTALIZAS DESECADAS</a:t>
            </a:r>
            <a:r>
              <a:rPr lang="es-EC" b="1" dirty="0"/>
              <a:t> </a:t>
            </a:r>
          </a:p>
          <a:p>
            <a:pPr algn="ctr"/>
            <a:endParaRPr lang="es-EC" b="1" dirty="0"/>
          </a:p>
          <a:p>
            <a:pPr algn="ctr"/>
            <a:endParaRPr lang="es-EC" b="1" dirty="0"/>
          </a:p>
          <a:p>
            <a:pPr algn="ctr"/>
            <a:endParaRPr lang="es-EC" b="1" dirty="0"/>
          </a:p>
          <a:p>
            <a:pPr algn="ctr"/>
            <a:endParaRPr lang="es-EC" b="1" dirty="0"/>
          </a:p>
          <a:p>
            <a:pPr algn="ctr"/>
            <a:endParaRPr lang="es-EC" b="1" dirty="0"/>
          </a:p>
          <a:p>
            <a:pPr algn="ctr"/>
            <a:endParaRPr lang="es-EC" b="1" dirty="0"/>
          </a:p>
          <a:p>
            <a:pPr algn="ctr"/>
            <a:endParaRPr lang="es-EC" b="1" dirty="0"/>
          </a:p>
          <a:p>
            <a:pPr algn="ctr"/>
            <a:endParaRPr lang="es-EC" b="1" dirty="0"/>
          </a:p>
          <a:p>
            <a:pPr algn="ctr"/>
            <a:endParaRPr lang="es-EC" b="1" dirty="0"/>
          </a:p>
          <a:p>
            <a:pPr algn="just"/>
            <a:r>
              <a:rPr lang="es-EC" dirty="0">
                <a:solidFill>
                  <a:schemeClr val="bg1"/>
                </a:solidFill>
              </a:rPr>
              <a:t>son aquellas a las que se les ha retirado parte de su agua de constitución. El proceso sigue varias fases. Primero se lavan, se pelan y se eliminan las partes no deseadas. A continuación se cortan en rodajas o cubos, se escaldan para inactivar los enzimas presentes y se desecan. La desecación tiene lugar a una temperatura de entre 55 y 60ºC. Allí permanecen los alimentos hasta conseguir que tengan un contenido final de agua del cuatro al ocho por ciento. Una vez en casa, es necesario rehidratar estos productos antes de consumirlos. </a:t>
            </a:r>
          </a:p>
        </p:txBody>
      </p:sp>
      <p:pic>
        <p:nvPicPr>
          <p:cNvPr id="2050" name="Picture 2" descr="C:\Users\COMPUTO\Desktop\pimientos-seco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8394" y="1477896"/>
            <a:ext cx="2952328" cy="2125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9988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806824" y="441103"/>
            <a:ext cx="7835933" cy="5976664"/>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bg1"/>
                </a:solidFill>
              </a:rPr>
              <a:t>OTROS PRODUCTOS DERIVADOS</a:t>
            </a:r>
          </a:p>
          <a:p>
            <a:pPr algn="ctr"/>
            <a:endParaRPr lang="es-ES" dirty="0">
              <a:solidFill>
                <a:schemeClr val="bg1"/>
              </a:solidFill>
            </a:endParaRPr>
          </a:p>
          <a:p>
            <a:pPr algn="ctr"/>
            <a:endParaRPr lang="es-ES" dirty="0">
              <a:solidFill>
                <a:schemeClr val="bg1"/>
              </a:solidFill>
            </a:endParaRPr>
          </a:p>
          <a:p>
            <a:pPr marL="285750" indent="-285750">
              <a:buFont typeface="Wingdings" panose="05000000000000000000" pitchFamily="2" charset="2"/>
              <a:buChar char="q"/>
            </a:pPr>
            <a:r>
              <a:rPr lang="es-ES" dirty="0">
                <a:solidFill>
                  <a:schemeClr val="bg1"/>
                </a:solidFill>
              </a:rPr>
              <a:t>Vegetales en Agua/ Aceite/vinagre/Vinagre Aromatizado</a:t>
            </a:r>
          </a:p>
          <a:p>
            <a:pPr marL="285750" indent="-285750">
              <a:buFont typeface="Wingdings" panose="05000000000000000000" pitchFamily="2" charset="2"/>
              <a:buChar char="q"/>
            </a:pPr>
            <a:r>
              <a:rPr lang="es-ES" dirty="0">
                <a:solidFill>
                  <a:schemeClr val="bg1"/>
                </a:solidFill>
              </a:rPr>
              <a:t>Ensaladas precocidas</a:t>
            </a:r>
          </a:p>
          <a:p>
            <a:pPr marL="285750" indent="-285750">
              <a:buFont typeface="Wingdings" panose="05000000000000000000" pitchFamily="2" charset="2"/>
              <a:buChar char="q"/>
            </a:pPr>
            <a:r>
              <a:rPr lang="es-ES" dirty="0">
                <a:solidFill>
                  <a:schemeClr val="bg1"/>
                </a:solidFill>
              </a:rPr>
              <a:t>Vegetales Deshidratados y molidos ( Paprika)</a:t>
            </a:r>
          </a:p>
          <a:p>
            <a:pPr marL="285750" indent="-285750">
              <a:buFont typeface="Wingdings" panose="05000000000000000000" pitchFamily="2" charset="2"/>
              <a:buChar char="q"/>
            </a:pPr>
            <a:r>
              <a:rPr lang="es-ES" dirty="0">
                <a:solidFill>
                  <a:schemeClr val="bg1"/>
                </a:solidFill>
              </a:rPr>
              <a:t>Vegetales Enlatados/ Vidrio/ Tetra Pack</a:t>
            </a:r>
          </a:p>
          <a:p>
            <a:pPr marL="285750" indent="-285750">
              <a:buFont typeface="Wingdings" panose="05000000000000000000" pitchFamily="2" charset="2"/>
              <a:buChar char="q"/>
            </a:pPr>
            <a:r>
              <a:rPr lang="es-ES" dirty="0">
                <a:solidFill>
                  <a:schemeClr val="bg1"/>
                </a:solidFill>
              </a:rPr>
              <a:t>Dulces con vegetales( Mermelada de Ají; Cebolla, chocolate con especias)</a:t>
            </a:r>
          </a:p>
          <a:p>
            <a:pPr marL="285750" indent="-285750">
              <a:buFont typeface="Wingdings" panose="05000000000000000000" pitchFamily="2" charset="2"/>
              <a:buChar char="q"/>
            </a:pPr>
            <a:r>
              <a:rPr lang="es-ES" dirty="0">
                <a:solidFill>
                  <a:schemeClr val="bg1"/>
                </a:solidFill>
              </a:rPr>
              <a:t>Usados en la Industria Láctea( Quesos), etc.</a:t>
            </a:r>
          </a:p>
          <a:p>
            <a:pPr marL="285750" indent="-285750">
              <a:buFont typeface="Wingdings" panose="05000000000000000000" pitchFamily="2" charset="2"/>
              <a:buChar char="q"/>
            </a:pPr>
            <a:endParaRPr lang="es-ES" dirty="0">
              <a:solidFill>
                <a:schemeClr val="bg1"/>
              </a:solidFill>
            </a:endParaRPr>
          </a:p>
          <a:p>
            <a:pPr algn="ctr"/>
            <a:endParaRPr lang="es-ES" dirty="0"/>
          </a:p>
          <a:p>
            <a:pPr algn="ctr"/>
            <a:endParaRPr lang="es-ES" dirty="0"/>
          </a:p>
        </p:txBody>
      </p:sp>
    </p:spTree>
    <p:extLst>
      <p:ext uri="{BB962C8B-B14F-4D97-AF65-F5344CB8AC3E}">
        <p14:creationId xmlns:p14="http://schemas.microsoft.com/office/powerpoint/2010/main" val="603702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219000" y="481445"/>
            <a:ext cx="7272808"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a:t>Características de Algunas Hortalizas</a:t>
            </a:r>
          </a:p>
        </p:txBody>
      </p:sp>
      <p:sp>
        <p:nvSpPr>
          <p:cNvPr id="5" name="4 Rectángulo redondeado"/>
          <p:cNvSpPr/>
          <p:nvPr/>
        </p:nvSpPr>
        <p:spPr>
          <a:xfrm>
            <a:off x="950058" y="1795808"/>
            <a:ext cx="8193941" cy="4680520"/>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C" b="1" dirty="0"/>
              <a:t>Cebolla</a:t>
            </a:r>
          </a:p>
          <a:p>
            <a:r>
              <a:rPr lang="es-EC" dirty="0"/>
              <a:t>Rica en vitamina C y zinc. Es preferible consumirla en crudo. Entre sus beneficios para el organismo, ayuda a la eliminación de colesterol, regula el nivel de grasa en sangre o previene la </a:t>
            </a:r>
            <a:r>
              <a:rPr lang="es-EC" dirty="0" err="1"/>
              <a:t>arteroesclerosis</a:t>
            </a:r>
            <a:r>
              <a:rPr lang="es-EC" dirty="0"/>
              <a:t>. Es muy recomendable para problemas circulatorios.</a:t>
            </a:r>
          </a:p>
          <a:p>
            <a:endParaRPr lang="es-EC" dirty="0"/>
          </a:p>
          <a:p>
            <a:r>
              <a:rPr lang="es-EC" b="1" dirty="0"/>
              <a:t>Brécol, coliflor, repollo, lombarda</a:t>
            </a:r>
          </a:p>
          <a:p>
            <a:r>
              <a:rPr lang="es-EC" dirty="0"/>
              <a:t>Esta familia de hortalizas es rica en vitamina C, A, B1 y B2, lo que ayuda a asimilar mejor el hierro. Uno de los síntomas de niveles bajos de hierro en sangre es una fatiga constante y falta de energía. También son ricas en </a:t>
            </a:r>
            <a:r>
              <a:rPr lang="es-EC" dirty="0" err="1"/>
              <a:t>betacarotenos</a:t>
            </a:r>
            <a:r>
              <a:rPr lang="es-EC" dirty="0"/>
              <a:t>, con efectos sobre la nutrición de los tejidos y el buen aspecto de la piel.</a:t>
            </a:r>
          </a:p>
          <a:p>
            <a:endParaRPr lang="es-EC" dirty="0"/>
          </a:p>
          <a:p>
            <a:pPr algn="ctr"/>
            <a:endParaRPr lang="es-ES" dirty="0"/>
          </a:p>
        </p:txBody>
      </p:sp>
    </p:spTree>
    <p:extLst>
      <p:ext uri="{BB962C8B-B14F-4D97-AF65-F5344CB8AC3E}">
        <p14:creationId xmlns:p14="http://schemas.microsoft.com/office/powerpoint/2010/main" val="3579248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596951" y="557354"/>
            <a:ext cx="8424936" cy="597666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C" b="1" dirty="0" err="1"/>
              <a:t>Esparrágos</a:t>
            </a:r>
            <a:endParaRPr lang="es-EC" b="1" dirty="0"/>
          </a:p>
          <a:p>
            <a:r>
              <a:rPr lang="es-EC" dirty="0"/>
              <a:t>Son un refrescante natural del organismo. El 95% de su composición es agua. Son ricos en minerales como potasio, fósforo, calcio, magnesio y cobre y vitaminas B1, C, A, E y ácido fólico. Se caracterizan por ser depurativos, diuréticos y laxantes por su alto contenido en fibra, pero no están indicados para los enfermos del riñón.</a:t>
            </a:r>
          </a:p>
          <a:p>
            <a:endParaRPr lang="es-EC" dirty="0"/>
          </a:p>
          <a:p>
            <a:r>
              <a:rPr lang="es-EC" b="1" dirty="0"/>
              <a:t>Espinacas</a:t>
            </a:r>
          </a:p>
          <a:p>
            <a:r>
              <a:rPr lang="es-EC" dirty="0"/>
              <a:t>Destacan por su alto contenido en hierro y magnesio, aportando también calcio. Son ricas en ácido fólico, una vitamina que es </a:t>
            </a:r>
            <a:r>
              <a:rPr lang="es-EC" dirty="0" err="1"/>
              <a:t>antianémica</a:t>
            </a:r>
            <a:r>
              <a:rPr lang="es-EC" dirty="0"/>
              <a:t> y que resulta imprescindible durante el embarazo para el buen desarrollo del feto. Contienen también vitamina C y A.</a:t>
            </a:r>
          </a:p>
          <a:p>
            <a:endParaRPr lang="es-EC" dirty="0"/>
          </a:p>
          <a:p>
            <a:r>
              <a:rPr lang="es-EC" b="1" dirty="0"/>
              <a:t>Lechuga</a:t>
            </a:r>
          </a:p>
          <a:p>
            <a:r>
              <a:rPr lang="es-EC" dirty="0"/>
              <a:t>El ingrediente básico de las ensaladas se caracteriza por ser una fuente de ácido láctico y hierro. Además es un relajante natural dado su efecto sedante sobre el sistema nervioso.</a:t>
            </a:r>
          </a:p>
          <a:p>
            <a:pPr algn="ctr"/>
            <a:endParaRPr lang="es-EC" dirty="0"/>
          </a:p>
        </p:txBody>
      </p:sp>
    </p:spTree>
    <p:extLst>
      <p:ext uri="{BB962C8B-B14F-4D97-AF65-F5344CB8AC3E}">
        <p14:creationId xmlns:p14="http://schemas.microsoft.com/office/powerpoint/2010/main" val="15686760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551328" y="403412"/>
            <a:ext cx="8485095" cy="6009583"/>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C" b="1" dirty="0">
                <a:solidFill>
                  <a:schemeClr val="bg1"/>
                </a:solidFill>
              </a:rPr>
              <a:t>Tomate</a:t>
            </a:r>
          </a:p>
          <a:p>
            <a:r>
              <a:rPr lang="es-EC" dirty="0">
                <a:solidFill>
                  <a:schemeClr val="bg1"/>
                </a:solidFill>
              </a:rPr>
              <a:t>Su clave está en su intenso color rojo, síntoma de su alto contenido en </a:t>
            </a:r>
            <a:r>
              <a:rPr lang="es-EC" dirty="0" err="1">
                <a:solidFill>
                  <a:schemeClr val="bg1"/>
                </a:solidFill>
              </a:rPr>
              <a:t>licópeno</a:t>
            </a:r>
            <a:r>
              <a:rPr lang="es-EC" dirty="0">
                <a:solidFill>
                  <a:schemeClr val="bg1"/>
                </a:solidFill>
              </a:rPr>
              <a:t>, un tipo de </a:t>
            </a:r>
            <a:r>
              <a:rPr lang="es-EC" dirty="0" err="1">
                <a:solidFill>
                  <a:schemeClr val="bg1"/>
                </a:solidFill>
              </a:rPr>
              <a:t>caróteno</a:t>
            </a:r>
            <a:r>
              <a:rPr lang="es-EC" dirty="0">
                <a:solidFill>
                  <a:schemeClr val="bg1"/>
                </a:solidFill>
              </a:rPr>
              <a:t> cuya virtud es ser un potente antioxidante. Además, el tomate es rico en vitamina C y E y con un alto contenido en potasio.</a:t>
            </a:r>
          </a:p>
          <a:p>
            <a:endParaRPr lang="es-EC" b="1" dirty="0">
              <a:solidFill>
                <a:schemeClr val="bg1"/>
              </a:solidFill>
            </a:endParaRPr>
          </a:p>
          <a:p>
            <a:r>
              <a:rPr lang="es-EC" b="1" dirty="0">
                <a:solidFill>
                  <a:schemeClr val="bg1"/>
                </a:solidFill>
              </a:rPr>
              <a:t>Zanahorias</a:t>
            </a:r>
          </a:p>
          <a:p>
            <a:r>
              <a:rPr lang="es-EC" dirty="0">
                <a:solidFill>
                  <a:schemeClr val="bg1"/>
                </a:solidFill>
              </a:rPr>
              <a:t>Es una hortaliza muy rica en vitamina A, esencial para la piel y en términos generales para fortalecer nuestras defensas.</a:t>
            </a:r>
          </a:p>
          <a:p>
            <a:endParaRPr lang="es-EC" dirty="0">
              <a:solidFill>
                <a:schemeClr val="bg1"/>
              </a:solidFill>
            </a:endParaRPr>
          </a:p>
          <a:p>
            <a:r>
              <a:rPr lang="es-EC" b="1" dirty="0">
                <a:solidFill>
                  <a:schemeClr val="bg1"/>
                </a:solidFill>
              </a:rPr>
              <a:t>Pimientos</a:t>
            </a:r>
          </a:p>
          <a:p>
            <a:r>
              <a:rPr lang="es-EC" dirty="0">
                <a:solidFill>
                  <a:schemeClr val="bg1"/>
                </a:solidFill>
              </a:rPr>
              <a:t>Son un alimento muy rico en vitamina C, B2 y E. Poseen gran cantidad de nutrientes con efecto antioxidante que evitan el envejecimiento prematuro. Sus máximas propiedades se consiguen cuando se consumen en crudo.</a:t>
            </a:r>
          </a:p>
          <a:p>
            <a:endParaRPr lang="es-EC" dirty="0">
              <a:solidFill>
                <a:schemeClr val="bg1"/>
              </a:solidFill>
            </a:endParaRPr>
          </a:p>
          <a:p>
            <a:r>
              <a:rPr lang="es-EC" b="1" dirty="0">
                <a:solidFill>
                  <a:schemeClr val="bg1"/>
                </a:solidFill>
              </a:rPr>
              <a:t>Remolacha</a:t>
            </a:r>
          </a:p>
          <a:p>
            <a:r>
              <a:rPr lang="es-EC" dirty="0">
                <a:solidFill>
                  <a:schemeClr val="bg1"/>
                </a:solidFill>
              </a:rPr>
              <a:t>Es una hortaliza con gran contenido en ácido fólico, vitamina C y hierro.</a:t>
            </a:r>
          </a:p>
          <a:p>
            <a:pPr algn="ctr"/>
            <a:endParaRPr lang="es-EC" dirty="0">
              <a:solidFill>
                <a:schemeClr val="bg1"/>
              </a:solidFill>
            </a:endParaRPr>
          </a:p>
        </p:txBody>
      </p:sp>
    </p:spTree>
    <p:extLst>
      <p:ext uri="{BB962C8B-B14F-4D97-AF65-F5344CB8AC3E}">
        <p14:creationId xmlns:p14="http://schemas.microsoft.com/office/powerpoint/2010/main" val="36398459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997333" y="387315"/>
            <a:ext cx="7920880" cy="5832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a:solidFill>
                  <a:schemeClr val="bg1"/>
                </a:solidFill>
              </a:rPr>
              <a:t>Trabajo Grupal</a:t>
            </a:r>
          </a:p>
          <a:p>
            <a:pPr algn="ctr"/>
            <a:endParaRPr lang="es-ES" dirty="0">
              <a:solidFill>
                <a:schemeClr val="bg1"/>
              </a:solidFill>
            </a:endParaRPr>
          </a:p>
          <a:p>
            <a:pPr algn="ctr"/>
            <a:endParaRPr lang="es-ES" dirty="0">
              <a:solidFill>
                <a:schemeClr val="bg1"/>
              </a:solidFill>
            </a:endParaRPr>
          </a:p>
          <a:p>
            <a:pPr marL="285750" indent="-285750">
              <a:buFont typeface="Wingdings" panose="05000000000000000000" pitchFamily="2" charset="2"/>
              <a:buChar char="§"/>
            </a:pPr>
            <a:r>
              <a:rPr lang="es-ES" dirty="0">
                <a:solidFill>
                  <a:schemeClr val="bg1"/>
                </a:solidFill>
              </a:rPr>
              <a:t>Consulta sobre las caracterización de algunas hortalizas</a:t>
            </a:r>
          </a:p>
          <a:p>
            <a:pPr marL="285750" indent="-285750">
              <a:buFont typeface="Wingdings" panose="05000000000000000000" pitchFamily="2" charset="2"/>
              <a:buChar char="§"/>
            </a:pPr>
            <a:r>
              <a:rPr lang="es-ES" dirty="0">
                <a:solidFill>
                  <a:schemeClr val="bg1"/>
                </a:solidFill>
              </a:rPr>
              <a:t>Caracterización científica (Reino, Clase, familia, </a:t>
            </a:r>
            <a:r>
              <a:rPr lang="es-ES" dirty="0" err="1">
                <a:solidFill>
                  <a:schemeClr val="bg1"/>
                </a:solidFill>
              </a:rPr>
              <a:t>etc</a:t>
            </a:r>
            <a:r>
              <a:rPr lang="es-ES" dirty="0">
                <a:solidFill>
                  <a:schemeClr val="bg1"/>
                </a:solidFill>
              </a:rPr>
              <a:t>), Nombre común, zona de producción, enfermedades, composición nutricional, Características fisicoquímicas.</a:t>
            </a:r>
          </a:p>
          <a:p>
            <a:pPr marL="285750" indent="-285750">
              <a:buFont typeface="Wingdings" panose="05000000000000000000" pitchFamily="2" charset="2"/>
              <a:buChar char="§"/>
            </a:pPr>
            <a:r>
              <a:rPr lang="es-ES" dirty="0">
                <a:solidFill>
                  <a:schemeClr val="bg1"/>
                </a:solidFill>
              </a:rPr>
              <a:t>Beneficios en consumo</a:t>
            </a:r>
          </a:p>
          <a:p>
            <a:pPr marL="285750" indent="-285750">
              <a:buFont typeface="Wingdings" panose="05000000000000000000" pitchFamily="2" charset="2"/>
              <a:buChar char="§"/>
            </a:pPr>
            <a:r>
              <a:rPr lang="es-ES" dirty="0">
                <a:solidFill>
                  <a:schemeClr val="bg1"/>
                </a:solidFill>
              </a:rPr>
              <a:t>Propiedades</a:t>
            </a:r>
          </a:p>
          <a:p>
            <a:pPr algn="ctr"/>
            <a:endParaRPr lang="es-EC" dirty="0">
              <a:solidFill>
                <a:schemeClr val="bg1"/>
              </a:solidFill>
            </a:endParaRPr>
          </a:p>
        </p:txBody>
      </p:sp>
    </p:spTree>
    <p:extLst>
      <p:ext uri="{BB962C8B-B14F-4D97-AF65-F5344CB8AC3E}">
        <p14:creationId xmlns:p14="http://schemas.microsoft.com/office/powerpoint/2010/main" val="1369151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05117" y="584249"/>
            <a:ext cx="8780929" cy="538624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lvl="1" algn="just"/>
            <a:r>
              <a:rPr lang="es-ES" b="1" dirty="0"/>
              <a:t>Grupo B:</a:t>
            </a:r>
            <a:r>
              <a:rPr lang="es-ES" dirty="0"/>
              <a:t> Contienen de un 5 a un 10 por ciento de hidratos de carbono (alcachofa, guisante, cebolla, nabo, puerro, zanahoria, remolacha)</a:t>
            </a:r>
          </a:p>
          <a:p>
            <a:pPr lvl="1" algn="just"/>
            <a:r>
              <a:rPr lang="es-ES" b="1" dirty="0"/>
              <a:t>Grupo C:</a:t>
            </a:r>
            <a:r>
              <a:rPr lang="es-ES" dirty="0"/>
              <a:t> Contienen más del 10 por ciento de hidratos de carbono (patata, mandioca).</a:t>
            </a:r>
            <a:endParaRPr lang="es-EC" sz="2000" dirty="0"/>
          </a:p>
          <a:p>
            <a:pPr lvl="1" algn="just"/>
            <a:r>
              <a:rPr lang="es-ES" b="1" dirty="0"/>
              <a:t>Vitaminas y minerales:</a:t>
            </a:r>
            <a:r>
              <a:rPr lang="es-ES" dirty="0"/>
              <a:t> La mayor parte de las hortalizas contienen gran cantidad de vitaminas y minerales y pertenecen al grupo de </a:t>
            </a:r>
            <a:r>
              <a:rPr lang="es-ES" b="1" dirty="0"/>
              <a:t>alimentos reguladores</a:t>
            </a:r>
            <a:r>
              <a:rPr lang="es-ES" dirty="0"/>
              <a:t>, al igual que las frutas. La vitamina A está presente en la mayoría de las hortalizas en forma de provitamina. Especialmente en zanahorias, espinacas y perejil. También son ricas en vitamina C especialmente pimiento, perejil, coles de bruselas y brócoli. Encontramos vitamina E y vitamina K pero en mucha menos cantidad en guisantes y espinacas. Como representante de las vitaminas del grupo B tenemos el ácido fólico que se encuentra en las hojas de las hortalizas verdes. El potasio abunda en la remolacha y la coliflor; el magnesio en espinacas y acelgas; el calcio y el hierro está presente en cantidades pequeñas y se absorben con dificultad en nuestro tubo digestivo; el sodio en el apio.</a:t>
            </a:r>
            <a:endParaRPr lang="es-EC" sz="2000" dirty="0"/>
          </a:p>
          <a:p>
            <a:pPr algn="ctr"/>
            <a:endParaRPr lang="es-EC" dirty="0"/>
          </a:p>
        </p:txBody>
      </p:sp>
    </p:spTree>
    <p:extLst>
      <p:ext uri="{BB962C8B-B14F-4D97-AF65-F5344CB8AC3E}">
        <p14:creationId xmlns:p14="http://schemas.microsoft.com/office/powerpoint/2010/main" val="3483828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05118" y="833718"/>
            <a:ext cx="8350623" cy="5311588"/>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lvl="0" algn="just"/>
            <a:r>
              <a:rPr lang="es-ES" b="1" dirty="0"/>
              <a:t>Sustancias volátiles:</a:t>
            </a:r>
            <a:r>
              <a:rPr lang="es-ES" dirty="0"/>
              <a:t> La cebolla contiene disulfuro dipropilo, que es la sustancia que hace llorar.</a:t>
            </a:r>
            <a:endParaRPr lang="es-EC" dirty="0"/>
          </a:p>
          <a:p>
            <a:pPr lvl="0" algn="just"/>
            <a:r>
              <a:rPr lang="es-ES" b="1" dirty="0"/>
              <a:t>Lípidos y proteínas:</a:t>
            </a:r>
            <a:r>
              <a:rPr lang="es-ES" dirty="0"/>
              <a:t> Presentan un contenido bajo de estos macronutrientes.</a:t>
            </a:r>
            <a:endParaRPr lang="es-EC" dirty="0"/>
          </a:p>
          <a:p>
            <a:pPr lvl="0" algn="just"/>
            <a:r>
              <a:rPr lang="es-ES" b="1" dirty="0"/>
              <a:t>Valor calórico:</a:t>
            </a:r>
            <a:r>
              <a:rPr lang="es-ES" dirty="0"/>
              <a:t> La mayor parte de las hortalizas son hipocalóricas. Por ejemplo 100 gramos de acelgas solo contienen 15 calorías. La mayoría no superan las 50 calorías por 100 gramos excepto las alcachofas y las patatas. Debido a este bajo valor calórico las hortalizas deberían estar presentes en un gran porcentaje en una dieta contra la obesidad.</a:t>
            </a:r>
            <a:endParaRPr lang="es-EC" dirty="0"/>
          </a:p>
          <a:p>
            <a:pPr algn="just"/>
            <a:r>
              <a:rPr lang="es-ES" b="1" dirty="0"/>
              <a:t>Fibra dietética:</a:t>
            </a:r>
            <a:r>
              <a:rPr lang="es-ES" dirty="0"/>
              <a:t> Del 2 al 10 parte del peso de las hortalizas es fibra alimentaria. La fibra dietética es pectina y celulosa, que suele ser menos digerible que en la fruta por lo que es preciso la cocción de las hortalizas para su consumo en la mayor parte de las ocasiones. La mayoría de las hortalizas son ricas en fibra (berenjena, coliflor, judías verdes, brócoli, escarola, guisante).</a:t>
            </a:r>
            <a:endParaRPr lang="es-EC" dirty="0"/>
          </a:p>
        </p:txBody>
      </p:sp>
    </p:spTree>
    <p:extLst>
      <p:ext uri="{BB962C8B-B14F-4D97-AF65-F5344CB8AC3E}">
        <p14:creationId xmlns:p14="http://schemas.microsoft.com/office/powerpoint/2010/main" val="3685527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99247" y="1605807"/>
            <a:ext cx="8398550" cy="4700864"/>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C" b="1" dirty="0"/>
          </a:p>
          <a:p>
            <a:r>
              <a:rPr lang="es-EC" b="1" dirty="0"/>
              <a:t>Las hortalizas se pueden clasificar : en función de la parte de la planta a la que pertenecen en: </a:t>
            </a:r>
            <a:br>
              <a:rPr lang="es-EC" b="1" dirty="0"/>
            </a:br>
            <a:r>
              <a:rPr lang="es-EC" b="1" dirty="0"/>
              <a:t/>
            </a:r>
            <a:br>
              <a:rPr lang="es-EC" b="1" dirty="0"/>
            </a:br>
            <a:r>
              <a:rPr lang="es-EC" b="1" dirty="0"/>
              <a:t>Frutos: berenjena y pimientos. </a:t>
            </a:r>
            <a:br>
              <a:rPr lang="es-EC" b="1" dirty="0"/>
            </a:br>
            <a:r>
              <a:rPr lang="es-EC" b="1" dirty="0"/>
              <a:t/>
            </a:r>
            <a:br>
              <a:rPr lang="es-EC" b="1" dirty="0"/>
            </a:br>
            <a:r>
              <a:rPr lang="es-EC" b="1" dirty="0"/>
              <a:t>Bulbos: ajo, cebolla, puerro, chalota, etc. </a:t>
            </a:r>
            <a:br>
              <a:rPr lang="es-EC" b="1" dirty="0"/>
            </a:br>
            <a:r>
              <a:rPr lang="es-EC" b="1" dirty="0"/>
              <a:t/>
            </a:r>
            <a:br>
              <a:rPr lang="es-EC" b="1" dirty="0"/>
            </a:br>
            <a:r>
              <a:rPr lang="es-EC" b="1" dirty="0"/>
              <a:t>Coles: repollo, brécol, coles de Bruselas y coliflor. </a:t>
            </a:r>
            <a:br>
              <a:rPr lang="es-EC" b="1" dirty="0"/>
            </a:br>
            <a:r>
              <a:rPr lang="es-EC" b="1" dirty="0"/>
              <a:t/>
            </a:r>
            <a:br>
              <a:rPr lang="es-EC" b="1" dirty="0"/>
            </a:br>
            <a:r>
              <a:rPr lang="es-EC" b="1" dirty="0"/>
              <a:t>Hojas y tallos tiernos: acelga, achicoria, borraja, cardo, endibias, escarola, espinacas y lechuga. </a:t>
            </a:r>
            <a:br>
              <a:rPr lang="es-EC" b="1" dirty="0"/>
            </a:br>
            <a:r>
              <a:rPr lang="es-EC" b="1" dirty="0"/>
              <a:t/>
            </a:r>
            <a:br>
              <a:rPr lang="es-EC" b="1" dirty="0"/>
            </a:br>
            <a:r>
              <a:rPr lang="es-EC" b="1" dirty="0"/>
              <a:t>Inflorescencia: alcachofa. </a:t>
            </a:r>
            <a:br>
              <a:rPr lang="es-EC" b="1" dirty="0"/>
            </a:br>
            <a:r>
              <a:rPr lang="es-EC" b="1" dirty="0"/>
              <a:t/>
            </a:r>
            <a:br>
              <a:rPr lang="es-EC" b="1" dirty="0"/>
            </a:br>
            <a:r>
              <a:rPr lang="es-EC" b="1" dirty="0"/>
              <a:t>Pepónides: calabacín, calabaza y pepino. </a:t>
            </a:r>
            <a:br>
              <a:rPr lang="es-EC" b="1" dirty="0"/>
            </a:br>
            <a:r>
              <a:rPr lang="es-EC" b="1" dirty="0"/>
              <a:t/>
            </a:r>
            <a:br>
              <a:rPr lang="es-EC" b="1" dirty="0"/>
            </a:br>
            <a:endParaRPr lang="es-EC" dirty="0"/>
          </a:p>
        </p:txBody>
      </p:sp>
      <p:sp>
        <p:nvSpPr>
          <p:cNvPr id="5" name="4 Rectángulo redondeado"/>
          <p:cNvSpPr/>
          <p:nvPr/>
        </p:nvSpPr>
        <p:spPr>
          <a:xfrm>
            <a:off x="1658852" y="278868"/>
            <a:ext cx="6552728"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2800" dirty="0"/>
              <a:t>CLASIFICACION DE LAS HORTALIZAS </a:t>
            </a:r>
          </a:p>
        </p:txBody>
      </p:sp>
    </p:spTree>
    <p:extLst>
      <p:ext uri="{BB962C8B-B14F-4D97-AF65-F5344CB8AC3E}">
        <p14:creationId xmlns:p14="http://schemas.microsoft.com/office/powerpoint/2010/main" val="4089556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18565" y="779930"/>
            <a:ext cx="8700247" cy="545950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C" b="1" dirty="0"/>
              <a:t>Raíces: nabo, rábanos, remolacha de mesa y zanahoria. </a:t>
            </a:r>
            <a:br>
              <a:rPr lang="es-EC" b="1" dirty="0"/>
            </a:br>
            <a:r>
              <a:rPr lang="es-EC" b="1" dirty="0"/>
              <a:t/>
            </a:r>
            <a:br>
              <a:rPr lang="es-EC" b="1" dirty="0"/>
            </a:br>
            <a:r>
              <a:rPr lang="es-EC" b="1" dirty="0"/>
              <a:t>Tallos jóvenes: apio, espárrago blanco y triguero.</a:t>
            </a:r>
          </a:p>
          <a:p>
            <a:r>
              <a:rPr lang="es-EC" b="1" dirty="0"/>
              <a:t>dentro de una sección en el grupo de hortalizas, constituyen un reino aparte llamado </a:t>
            </a:r>
            <a:r>
              <a:rPr lang="es-EC" b="1" dirty="0" err="1"/>
              <a:t>fungi</a:t>
            </a:r>
            <a:r>
              <a:rPr lang="es-EC" b="1" dirty="0"/>
              <a:t> Esto es debido a sus características específicas, entre las que destaca la ausencia de clorofila y la presencia de quitina, una proteína que sólo está presente en el reino animal. </a:t>
            </a:r>
            <a:br>
              <a:rPr lang="es-EC" b="1" dirty="0"/>
            </a:br>
            <a:r>
              <a:rPr lang="es-EC" b="1" dirty="0"/>
              <a:t/>
            </a:r>
            <a:br>
              <a:rPr lang="es-EC" b="1" dirty="0"/>
            </a:br>
            <a:r>
              <a:rPr lang="es-EC" b="1" dirty="0"/>
              <a:t>Existe otra clasificación de las hortalizas en función de su forma de presentación al consumidor. De este modo se distinguen los siguientes grupos: </a:t>
            </a:r>
            <a:br>
              <a:rPr lang="es-EC" b="1" dirty="0"/>
            </a:br>
            <a:r>
              <a:rPr lang="es-EC" b="1" dirty="0"/>
              <a:t/>
            </a:r>
            <a:br>
              <a:rPr lang="es-EC" b="1" dirty="0"/>
            </a:br>
            <a:r>
              <a:rPr lang="es-EC" b="1" dirty="0"/>
              <a:t>Primera gama: Hortalizas frescas y otros productos conservados mediante métodos tradicionales como la deshidratación, salazón y fermentación. De esta forma, se pueden obtener hortalizas desecadas (pimiento seco), deshidratadas y los populares encurtidos (pepinillos, cebolletas, pimientos, etc.). </a:t>
            </a:r>
            <a:br>
              <a:rPr lang="es-EC" b="1" dirty="0"/>
            </a:br>
            <a:endParaRPr lang="es-EC" dirty="0"/>
          </a:p>
        </p:txBody>
      </p:sp>
    </p:spTree>
    <p:extLst>
      <p:ext uri="{BB962C8B-B14F-4D97-AF65-F5344CB8AC3E}">
        <p14:creationId xmlns:p14="http://schemas.microsoft.com/office/powerpoint/2010/main" val="3213516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45459" y="382543"/>
            <a:ext cx="8331315" cy="612068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C" b="1" dirty="0"/>
              <a:t>Segunda gama: Incluye a las conservas que han sido sometidas a un tratamiento térmico que garantiza una mayor vida útil del producto. </a:t>
            </a:r>
            <a:br>
              <a:rPr lang="es-EC" b="1" dirty="0"/>
            </a:br>
            <a:r>
              <a:rPr lang="es-EC" b="1" dirty="0"/>
              <a:t/>
            </a:r>
            <a:br>
              <a:rPr lang="es-EC" b="1" dirty="0"/>
            </a:br>
            <a:r>
              <a:rPr lang="es-EC" b="1" dirty="0"/>
              <a:t>Tercera gama: Se incluyen en este grupo las hortalizas congeladas. </a:t>
            </a:r>
            <a:br>
              <a:rPr lang="es-EC" b="1" dirty="0"/>
            </a:br>
            <a:r>
              <a:rPr lang="es-EC" b="1" dirty="0"/>
              <a:t/>
            </a:r>
            <a:br>
              <a:rPr lang="es-EC" b="1" dirty="0"/>
            </a:br>
            <a:r>
              <a:rPr lang="es-EC" b="1" dirty="0"/>
              <a:t>Cuarta gama: Son hortalizas lavadas, peladas, cortadas y envasadas en condiciones especiales (atmósferas modificadas o controladas) y listas para su consumo (por ejemplo, ensaladas variadas). </a:t>
            </a:r>
            <a:br>
              <a:rPr lang="es-EC" b="1" dirty="0"/>
            </a:br>
            <a:r>
              <a:rPr lang="es-EC" b="1" dirty="0"/>
              <a:t/>
            </a:r>
            <a:br>
              <a:rPr lang="es-EC" b="1" dirty="0"/>
            </a:br>
            <a:r>
              <a:rPr lang="es-EC" b="1" dirty="0"/>
              <a:t>Quinta Gama: Se refiere a los productos cocinados (salsas de hortalizas, sofritos) o a una mezcla de cocinados con hortalizas frescas. </a:t>
            </a:r>
            <a:br>
              <a:rPr lang="es-EC" b="1" dirty="0"/>
            </a:br>
            <a:r>
              <a:rPr lang="es-EC" b="1" dirty="0"/>
              <a:t>En los últimos años ha tenido lugar un crecimiento espectacular en la producción y demanda de alimentos de cultivo ecológico, sobre todo de productos frescos. Entre ellos destacan las hortalizas frescas. Sin embargo, en la actualidad el sector de la agricultura ecológica ocupa un pequeño espacio de mercado, aunque se espera un fuerte crecimiento a corto o medio plazo. Los consumidores están cada día más preocupados por proteger su salud y por el cuidado del medio ambiente.</a:t>
            </a:r>
            <a:endParaRPr lang="es-EC" dirty="0"/>
          </a:p>
        </p:txBody>
      </p:sp>
    </p:spTree>
    <p:extLst>
      <p:ext uri="{BB962C8B-B14F-4D97-AF65-F5344CB8AC3E}">
        <p14:creationId xmlns:p14="http://schemas.microsoft.com/office/powerpoint/2010/main" val="1035026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807332" y="377770"/>
            <a:ext cx="8424936"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2800" b="1" dirty="0"/>
              <a:t>Ventajas de las hortalizas de producción ecológica </a:t>
            </a:r>
            <a:endParaRPr lang="es-EC" sz="2800" dirty="0"/>
          </a:p>
        </p:txBody>
      </p:sp>
      <p:sp>
        <p:nvSpPr>
          <p:cNvPr id="5" name="4 Rectángulo redondeado"/>
          <p:cNvSpPr/>
          <p:nvPr/>
        </p:nvSpPr>
        <p:spPr>
          <a:xfrm>
            <a:off x="1235478" y="2052173"/>
            <a:ext cx="7848872" cy="4464496"/>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q"/>
            </a:pPr>
            <a:r>
              <a:rPr lang="es-EC" b="1" dirty="0"/>
              <a:t>Ausencia de restos de pesticidas de síntesis. </a:t>
            </a:r>
          </a:p>
          <a:p>
            <a:pPr marL="285750" indent="-285750">
              <a:buFont typeface="Wingdings" pitchFamily="2" charset="2"/>
              <a:buChar char="q"/>
            </a:pPr>
            <a:r>
              <a:rPr lang="es-EC" b="1" dirty="0"/>
              <a:t>Su producción requiere de mayor mano de obra que la producción convencional, por lo que en el ámbito local y en el medio rural los beneficios son evidentes. </a:t>
            </a:r>
          </a:p>
          <a:p>
            <a:pPr marL="285750" indent="-285750">
              <a:buFont typeface="Wingdings" pitchFamily="2" charset="2"/>
              <a:buChar char="q"/>
            </a:pPr>
            <a:r>
              <a:rPr lang="es-EC" b="1" dirty="0"/>
              <a:t>Aumento de la biodiversidad. Es una producción que utiliza la biodiversidad natural como una herramienta imprescindible en el manejo de las fincas. </a:t>
            </a:r>
          </a:p>
          <a:p>
            <a:pPr marL="285750" indent="-285750">
              <a:buFont typeface="Wingdings" pitchFamily="2" charset="2"/>
              <a:buChar char="q"/>
            </a:pPr>
            <a:r>
              <a:rPr lang="es-EC" b="1" dirty="0"/>
              <a:t>Disminuye la contaminación de aguas subterráneas y suelos por la utilización de fertilizantes orgánicos de baja solubilidad empleados en las cantidades adecuadas. Además, como no se emplean pesticidas, contribuye a mejorar la calidad del aire. </a:t>
            </a:r>
            <a:br>
              <a:rPr lang="es-EC" b="1" dirty="0"/>
            </a:br>
            <a:endParaRPr lang="es-EC" dirty="0"/>
          </a:p>
        </p:txBody>
      </p:sp>
    </p:spTree>
    <p:extLst>
      <p:ext uri="{BB962C8B-B14F-4D97-AF65-F5344CB8AC3E}">
        <p14:creationId xmlns:p14="http://schemas.microsoft.com/office/powerpoint/2010/main" val="892948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277562" y="481445"/>
            <a:ext cx="7344816"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2200" b="1" dirty="0"/>
              <a:t>Inconvenientes de las Hortalizas de Producción Ecológica </a:t>
            </a:r>
            <a:endParaRPr lang="es-EC" sz="2200" dirty="0"/>
          </a:p>
        </p:txBody>
      </p:sp>
      <p:sp>
        <p:nvSpPr>
          <p:cNvPr id="5" name="4 Rectángulo redondeado"/>
          <p:cNvSpPr/>
          <p:nvPr/>
        </p:nvSpPr>
        <p:spPr>
          <a:xfrm>
            <a:off x="1277562" y="2015734"/>
            <a:ext cx="7488832" cy="4608512"/>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q"/>
            </a:pPr>
            <a:r>
              <a:rPr lang="es-EC" b="1" dirty="0"/>
              <a:t>Apariencia física (color, brillo o tamaño, etc.). En general, los alimentos ecológicos resultan de calidad inferior en este sentido. </a:t>
            </a:r>
          </a:p>
          <a:p>
            <a:pPr marL="285750" indent="-285750">
              <a:buFont typeface="Wingdings" pitchFamily="2" charset="2"/>
              <a:buChar char="q"/>
            </a:pPr>
            <a:r>
              <a:rPr lang="es-EC" b="1" dirty="0"/>
              <a:t>Conservación o vida útil. Es inferior respecto de los alimentos convencionales. </a:t>
            </a:r>
          </a:p>
          <a:p>
            <a:pPr marL="285750" indent="-285750">
              <a:buFont typeface="Wingdings" pitchFamily="2" charset="2"/>
              <a:buChar char="q"/>
            </a:pPr>
            <a:r>
              <a:rPr lang="es-EC" b="1" dirty="0"/>
              <a:t>Precio. Los alimentos ecológicos resultan más caros debido a que los sistemas de producción son más lentos y mayores las necesidades de mano de obra. </a:t>
            </a:r>
          </a:p>
          <a:p>
            <a:pPr marL="285750" indent="-285750">
              <a:buFont typeface="Wingdings" pitchFamily="2" charset="2"/>
              <a:buChar char="q"/>
            </a:pPr>
            <a:r>
              <a:rPr lang="es-EC" b="1" dirty="0"/>
              <a:t>Respecto a su contenido nutritivo, los productos de la agricultura ecológica, según sus defensores, contienen más principios nutritivos que los procedentes de explotaciones convencionales</a:t>
            </a:r>
            <a:endParaRPr lang="es-EC" dirty="0"/>
          </a:p>
        </p:txBody>
      </p:sp>
    </p:spTree>
    <p:extLst>
      <p:ext uri="{BB962C8B-B14F-4D97-AF65-F5344CB8AC3E}">
        <p14:creationId xmlns:p14="http://schemas.microsoft.com/office/powerpoint/2010/main" val="223195480"/>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31</TotalTime>
  <Words>3835</Words>
  <Application>Microsoft Office PowerPoint</Application>
  <PresentationFormat>Panorámica</PresentationFormat>
  <Paragraphs>182</Paragraphs>
  <Slides>28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28</vt:i4>
      </vt:variant>
    </vt:vector>
  </HeadingPairs>
  <TitlesOfParts>
    <vt:vector size="33" baseType="lpstr">
      <vt:lpstr>Arial</vt:lpstr>
      <vt:lpstr>Trebuchet MS</vt:lpstr>
      <vt:lpstr>Wingdings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Paul Ricaurte</dc:creator>
  <cp:lastModifiedBy>Paul Ricaurte</cp:lastModifiedBy>
  <cp:revision>21</cp:revision>
  <dcterms:created xsi:type="dcterms:W3CDTF">2020-04-29T16:33:53Z</dcterms:created>
  <dcterms:modified xsi:type="dcterms:W3CDTF">2020-04-29T17:19:37Z</dcterms:modified>
</cp:coreProperties>
</file>