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58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953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899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8719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778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064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543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008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6938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352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302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79D5-8CBB-45BD-9DA5-7752390F805F}" type="datetimeFigureOut">
              <a:rPr lang="es-EC" smtClean="0"/>
              <a:t>26/5/2025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37F2-9CB0-4F34-9F59-026B00CF95E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622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6000" b="1" dirty="0" smtClean="0"/>
              <a:t>LA LATERALIDAD</a:t>
            </a:r>
            <a:endParaRPr lang="es-EC" sz="60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C" dirty="0" smtClean="0"/>
          </a:p>
          <a:p>
            <a:pPr marL="0" indent="0" algn="just">
              <a:buNone/>
            </a:pPr>
            <a:r>
              <a:rPr lang="es-ES" sz="4800" dirty="0" smtClean="0"/>
              <a:t>Un recorrido por los aspectos neuropsicológicos y educativos de la lateralidad humana.</a:t>
            </a:r>
            <a:endParaRPr lang="es-EC" sz="4800" dirty="0"/>
          </a:p>
        </p:txBody>
      </p:sp>
    </p:spTree>
    <p:extLst>
      <p:ext uri="{BB962C8B-B14F-4D97-AF65-F5344CB8AC3E}">
        <p14:creationId xmlns:p14="http://schemas.microsoft.com/office/powerpoint/2010/main" val="23144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Conclusión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 smtClean="0"/>
              <a:t>Reflexiones finales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La lateralidad es parte del desarrollo integral.</a:t>
            </a:r>
          </a:p>
          <a:p>
            <a:pPr marL="0" indent="0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Su evaluación e intervención deben respetar el ritmo individual.</a:t>
            </a:r>
          </a:p>
          <a:p>
            <a:pPr marL="0" indent="0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Comprenderla es clave en ámbitos educativos, terapéuticos y familiares.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69050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 smtClean="0"/>
              <a:t>¿Qué es la lateralidad?</a:t>
            </a:r>
            <a:endParaRPr lang="es-EC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ES" sz="4000" dirty="0" smtClean="0"/>
              <a:t>Capacidad del ser humano para utilizar preferentemente un lado del cuerpo (derecho o izquierdo).</a:t>
            </a:r>
            <a:endParaRPr lang="es-ES" sz="4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4000" dirty="0" smtClean="0"/>
              <a:t> Es fundamental para la organización neuromotora y el aprendizaje.</a:t>
            </a:r>
            <a:endParaRPr lang="es-ES" sz="4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sz="4000" dirty="0" smtClean="0"/>
              <a:t>Afecta habilidades como escribir, lanzar, recortar y más.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175450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Fundamentos neurobiológicos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3600" dirty="0" smtClean="0"/>
              <a:t>Los hemisferios cerebrales controlan funciones motoras y cognitivas contralaterales.</a:t>
            </a:r>
          </a:p>
          <a:p>
            <a:pPr marL="0" indent="0" algn="just">
              <a:buNone/>
            </a:pPr>
            <a:endParaRPr lang="es-ES" sz="3600" dirty="0"/>
          </a:p>
          <a:p>
            <a:pPr marL="0" indent="0" algn="just">
              <a:buNone/>
            </a:pPr>
            <a:r>
              <a:rPr lang="es-ES" sz="3600" dirty="0" smtClean="0"/>
              <a:t> El hemisferio izquierdo suele dominar en funciones lingüísticas y motoras en diestros.</a:t>
            </a:r>
          </a:p>
          <a:p>
            <a:pPr marL="0" indent="0" algn="just">
              <a:buNone/>
            </a:pPr>
            <a:endParaRPr lang="es-ES" sz="3600" dirty="0"/>
          </a:p>
          <a:p>
            <a:pPr marL="0" indent="0" algn="just">
              <a:buNone/>
            </a:pPr>
            <a:r>
              <a:rPr lang="es-ES" sz="3600" dirty="0" smtClean="0"/>
              <a:t> La lateralidad se desarrolla junto con la maduración neurológica</a:t>
            </a:r>
            <a:r>
              <a:rPr lang="es-ES" dirty="0" smtClean="0"/>
              <a:t>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3541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Tipos de lateralidad</a:t>
            </a:r>
            <a:endParaRPr lang="es-EC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000" b="1" dirty="0" smtClean="0"/>
              <a:t>Dimensiones de la lateralidad</a:t>
            </a:r>
          </a:p>
          <a:p>
            <a:pPr marL="0" indent="0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3600" b="1" dirty="0" smtClean="0"/>
              <a:t>Manual:</a:t>
            </a:r>
            <a:r>
              <a:rPr lang="es-ES" sz="3600" dirty="0" smtClean="0"/>
              <a:t> preferencia de uso de una mano.</a:t>
            </a:r>
            <a:br>
              <a:rPr lang="es-ES" sz="3600" dirty="0" smtClean="0"/>
            </a:br>
            <a:r>
              <a:rPr lang="es-ES" sz="3600" dirty="0" smtClean="0"/>
              <a:t> </a:t>
            </a:r>
            <a:r>
              <a:rPr lang="es-ES" sz="3600" b="1" dirty="0" smtClean="0"/>
              <a:t>Ocular:</a:t>
            </a:r>
            <a:r>
              <a:rPr lang="es-ES" sz="3600" dirty="0" smtClean="0"/>
              <a:t> ojo dominante.</a:t>
            </a:r>
            <a:br>
              <a:rPr lang="es-ES" sz="3600" dirty="0" smtClean="0"/>
            </a:br>
            <a:r>
              <a:rPr lang="es-ES" sz="3600" dirty="0" smtClean="0"/>
              <a:t> </a:t>
            </a:r>
            <a:r>
              <a:rPr lang="es-ES" sz="3600" b="1" dirty="0" err="1" smtClean="0"/>
              <a:t>Podal</a:t>
            </a:r>
            <a:r>
              <a:rPr lang="es-ES" sz="3600" b="1" dirty="0" smtClean="0"/>
              <a:t>:</a:t>
            </a:r>
            <a:r>
              <a:rPr lang="es-ES" sz="3600" dirty="0" smtClean="0"/>
              <a:t> pie dominante.</a:t>
            </a:r>
            <a:br>
              <a:rPr lang="es-ES" sz="3600" dirty="0" smtClean="0"/>
            </a:br>
            <a:r>
              <a:rPr lang="es-ES" sz="3600" dirty="0" smtClean="0"/>
              <a:t> </a:t>
            </a:r>
            <a:r>
              <a:rPr lang="es-ES" sz="3600" b="1" dirty="0" smtClean="0"/>
              <a:t>Auditiva:</a:t>
            </a:r>
            <a:r>
              <a:rPr lang="es-ES" sz="3600" dirty="0" smtClean="0"/>
              <a:t> oído dominante.</a:t>
            </a:r>
            <a:br>
              <a:rPr lang="es-ES" sz="3600" dirty="0" smtClean="0"/>
            </a:br>
            <a:r>
              <a:rPr lang="es-ES" sz="3600" b="1" dirty="0" smtClean="0"/>
              <a:t>Lateralidad cruzada:</a:t>
            </a:r>
            <a:r>
              <a:rPr lang="es-ES" sz="3600" dirty="0" smtClean="0"/>
              <a:t> distintas partes del cuerpo tienen dominancias opuestas.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6908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Lateralidad definida vs. no definida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3600" b="1" dirty="0" smtClean="0"/>
              <a:t>Importancia de una lateralidad clara</a:t>
            </a:r>
          </a:p>
          <a:p>
            <a:pPr marL="0" indent="0" algn="just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Una lateralidad bien definida favorece la coordinación y el aprendizaje.</a:t>
            </a:r>
          </a:p>
          <a:p>
            <a:pPr marL="0" indent="0" algn="just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Lateralidad no definida o cruzada puede generar dificultades de lectura, escritura y orientación espacial.</a:t>
            </a:r>
          </a:p>
          <a:p>
            <a:pPr marL="0" indent="0" algn="just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No siempre requiere intervención, pero sí observación.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5611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Evaluación de la lateralidad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4000" b="1" dirty="0" smtClean="0"/>
              <a:t>Herramientas diagnósticas</a:t>
            </a:r>
            <a:endParaRPr lang="es-ES" sz="4000" dirty="0"/>
          </a:p>
          <a:p>
            <a:pPr marL="0" indent="0">
              <a:buNone/>
            </a:pPr>
            <a:r>
              <a:rPr lang="es-ES" sz="4000" i="1" dirty="0" smtClean="0"/>
              <a:t>Test de Harris:</a:t>
            </a:r>
            <a:r>
              <a:rPr lang="es-ES" sz="4000" dirty="0" smtClean="0"/>
              <a:t> evalúa mano, ojo, pie y oído dominante.</a:t>
            </a:r>
          </a:p>
          <a:p>
            <a:pPr marL="0" indent="0">
              <a:buNone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 </a:t>
            </a:r>
            <a:r>
              <a:rPr lang="es-ES" sz="4000" i="1" dirty="0" smtClean="0"/>
              <a:t>Test de </a:t>
            </a:r>
            <a:r>
              <a:rPr lang="es-ES" sz="4000" i="1" dirty="0" err="1" smtClean="0"/>
              <a:t>Zazzo</a:t>
            </a:r>
            <a:r>
              <a:rPr lang="es-ES" sz="4000" i="1" dirty="0" smtClean="0"/>
              <a:t>:</a:t>
            </a:r>
            <a:r>
              <a:rPr lang="es-ES" sz="4000" dirty="0" smtClean="0"/>
              <a:t> pruebas prácticas para observar la dominancia funcional.</a:t>
            </a:r>
          </a:p>
          <a:p>
            <a:pPr marL="0" indent="0">
              <a:buNone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 Observación directa en tareas cotidianas.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79437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Intervención y reeducación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3600" b="1" dirty="0" smtClean="0"/>
              <a:t>Apoyo y acompañamiento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Actividades que fortalecen la coordinación y la dominancia funcional.</a:t>
            </a:r>
          </a:p>
          <a:p>
            <a:pPr marL="0" indent="0">
              <a:buNone/>
            </a:pPr>
            <a:endParaRPr lang="es-ES" sz="3600" dirty="0" smtClean="0"/>
          </a:p>
          <a:p>
            <a:pPr marL="0" indent="0">
              <a:buNone/>
            </a:pPr>
            <a:r>
              <a:rPr lang="es-ES" sz="3600" dirty="0" smtClean="0"/>
              <a:t>Juegos psicomotores: lanzar con una mano, dibujar, recortar.</a:t>
            </a:r>
          </a:p>
          <a:p>
            <a:pPr marL="0" indent="0">
              <a:buNone/>
            </a:pPr>
            <a:endParaRPr lang="es-ES" sz="3600" dirty="0"/>
          </a:p>
          <a:p>
            <a:pPr marL="0" indent="0">
              <a:buNone/>
            </a:pPr>
            <a:r>
              <a:rPr lang="es-ES" sz="3600" dirty="0" smtClean="0"/>
              <a:t> No forzar el cambio de lateralidad, sino guiar el desarrollo natural.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338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 smtClean="0"/>
              <a:t>Lateralidad en el contexto educativo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 smtClean="0"/>
              <a:t>Entornos inclusivos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Respetar la lateralidad individual del estudiante.</a:t>
            </a:r>
          </a:p>
          <a:p>
            <a:pPr marL="0" indent="0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Ajustes para zurdos: materiales adecuados, ubicación en el aula, ergonomía.</a:t>
            </a:r>
          </a:p>
          <a:p>
            <a:pPr marL="0" indent="0">
              <a:buNone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 El docente debe detectar señales y derivar si es necesario.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64756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5400" b="1" dirty="0" smtClean="0"/>
              <a:t>Debate y controversias</a:t>
            </a:r>
            <a:endParaRPr lang="es-EC" sz="54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4400" b="1" dirty="0" smtClean="0"/>
              <a:t>¿Intervenir o no?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 La lateralidad cruzada no siempre es patológica.</a:t>
            </a:r>
          </a:p>
          <a:p>
            <a:pPr marL="0" indent="0">
              <a:buNone/>
            </a:pP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 Forzar el cambio puede generar confusión y ansiedad.</a:t>
            </a:r>
          </a:p>
          <a:p>
            <a:pPr marL="0" indent="0">
              <a:buNone/>
            </a:pP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 Enfoque actual: acompañar, no imponer.</a:t>
            </a:r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2608952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406</Words>
  <Application>Microsoft Office PowerPoint</Application>
  <PresentationFormat>Panorámica</PresentationFormat>
  <Paragraphs>44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LA LATERALIDAD</vt:lpstr>
      <vt:lpstr>¿Qué es la lateralidad?</vt:lpstr>
      <vt:lpstr>Fundamentos neurobiológicos</vt:lpstr>
      <vt:lpstr>Tipos de lateralidad</vt:lpstr>
      <vt:lpstr>Lateralidad definida vs. no definida</vt:lpstr>
      <vt:lpstr>Evaluación de la lateralidad</vt:lpstr>
      <vt:lpstr>Intervención y reeducación</vt:lpstr>
      <vt:lpstr>Lateralidad en el contexto educativo</vt:lpstr>
      <vt:lpstr>Debate y controversias</vt:lpstr>
      <vt:lpstr>Conclusión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LATERALIDAD</dc:title>
  <dc:creator>Usuario</dc:creator>
  <cp:lastModifiedBy>Usuario</cp:lastModifiedBy>
  <cp:revision>8</cp:revision>
  <dcterms:created xsi:type="dcterms:W3CDTF">2025-05-26T15:31:16Z</dcterms:created>
  <dcterms:modified xsi:type="dcterms:W3CDTF">2025-05-26T15:53:48Z</dcterms:modified>
</cp:coreProperties>
</file>