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1" r:id="rId6"/>
    <p:sldId id="262" r:id="rId7"/>
    <p:sldId id="263" r:id="rId8"/>
    <p:sldId id="264" r:id="rId9"/>
    <p:sldId id="265" r:id="rId10"/>
    <p:sldId id="260" r:id="rId11"/>
    <p:sldId id="266" r:id="rId12"/>
    <p:sldId id="267" r:id="rId13"/>
    <p:sldId id="268" r:id="rId14"/>
    <p:sldId id="269" r:id="rId15"/>
    <p:sldId id="270" r:id="rId16"/>
    <p:sldId id="271" r:id="rId17"/>
    <p:sldId id="272" r:id="rId18"/>
    <p:sldId id="273" r:id="rId19"/>
    <p:sldId id="274" r:id="rId20"/>
    <p:sldId id="277" r:id="rId21"/>
    <p:sldId id="278" r:id="rId22"/>
    <p:sldId id="276" r:id="rId23"/>
    <p:sldId id="280" r:id="rId24"/>
    <p:sldId id="281" r:id="rId25"/>
    <p:sldId id="282" r:id="rId26"/>
    <p:sldId id="283" r:id="rId27"/>
    <p:sldId id="284" r:id="rId28"/>
    <p:sldId id="27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FD3A4-5D9B-4583-9DEE-CDF7270B5F68}" type="datetimeFigureOut">
              <a:rPr lang="es-EC" smtClean="0"/>
              <a:t>11/04/2018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2AA3E-CAD7-4D10-8DB5-94ED40BB3A8A}" type="slidenum">
              <a:rPr lang="es-EC" smtClean="0"/>
              <a:t>‹Nº›</a:t>
            </a:fld>
            <a:endParaRPr lang="es-EC"/>
          </a:p>
        </p:txBody>
      </p:sp>
    </p:spTree>
    <p:extLst>
      <p:ext uri="{BB962C8B-B14F-4D97-AF65-F5344CB8AC3E}">
        <p14:creationId xmlns:p14="http://schemas.microsoft.com/office/powerpoint/2010/main" val="25592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172AA3E-CAD7-4D10-8DB5-94ED40BB3A8A}" type="slidenum">
              <a:rPr lang="es-EC" smtClean="0"/>
              <a:t>24</a:t>
            </a:fld>
            <a:endParaRPr lang="es-EC"/>
          </a:p>
        </p:txBody>
      </p:sp>
    </p:spTree>
    <p:extLst>
      <p:ext uri="{BB962C8B-B14F-4D97-AF65-F5344CB8AC3E}">
        <p14:creationId xmlns:p14="http://schemas.microsoft.com/office/powerpoint/2010/main" val="48866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D8C698E-89CA-4AA3-B498-C0EEA5B51FC6}" type="datetimeFigureOut">
              <a:rPr lang="es-EC" smtClean="0"/>
              <a:t>11/04/2018</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3783D15-4AF3-4175-AA24-E8ED8882A042}" type="slidenum">
              <a:rPr lang="es-EC" smtClean="0"/>
              <a:t>‹Nº›</a:t>
            </a:fld>
            <a:endParaRPr lang="es-EC"/>
          </a:p>
        </p:txBody>
      </p:sp>
    </p:spTree>
    <p:extLst>
      <p:ext uri="{BB962C8B-B14F-4D97-AF65-F5344CB8AC3E}">
        <p14:creationId xmlns:p14="http://schemas.microsoft.com/office/powerpoint/2010/main" val="231738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D8C698E-89CA-4AA3-B498-C0EEA5B51FC6}" type="datetimeFigureOut">
              <a:rPr lang="es-EC" smtClean="0"/>
              <a:t>11/04/2018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783D15-4AF3-4175-AA24-E8ED8882A042}" type="slidenum">
              <a:rPr lang="es-EC" smtClean="0"/>
              <a:t>‹Nº›</a:t>
            </a:fld>
            <a:endParaRPr lang="es-EC"/>
          </a:p>
        </p:txBody>
      </p:sp>
    </p:spTree>
    <p:extLst>
      <p:ext uri="{BB962C8B-B14F-4D97-AF65-F5344CB8AC3E}">
        <p14:creationId xmlns:p14="http://schemas.microsoft.com/office/powerpoint/2010/main" val="386750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D8C698E-89CA-4AA3-B498-C0EEA5B51FC6}" type="datetimeFigureOut">
              <a:rPr lang="es-EC" smtClean="0"/>
              <a:t>11/04/2018</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783D15-4AF3-4175-AA24-E8ED8882A042}"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5482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DD8C698E-89CA-4AA3-B498-C0EEA5B51FC6}" type="datetimeFigureOut">
              <a:rPr lang="es-EC" smtClean="0"/>
              <a:t>11/04/2018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783D15-4AF3-4175-AA24-E8ED8882A042}" type="slidenum">
              <a:rPr lang="es-EC" smtClean="0"/>
              <a:t>‹Nº›</a:t>
            </a:fld>
            <a:endParaRPr lang="es-EC"/>
          </a:p>
        </p:txBody>
      </p:sp>
    </p:spTree>
    <p:extLst>
      <p:ext uri="{BB962C8B-B14F-4D97-AF65-F5344CB8AC3E}">
        <p14:creationId xmlns:p14="http://schemas.microsoft.com/office/powerpoint/2010/main" val="3794526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DD8C698E-89CA-4AA3-B498-C0EEA5B51FC6}" type="datetimeFigureOut">
              <a:rPr lang="es-EC" smtClean="0"/>
              <a:t>11/04/2018</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783D15-4AF3-4175-AA24-E8ED8882A042}"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49144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DD8C698E-89CA-4AA3-B498-C0EEA5B51FC6}" type="datetimeFigureOut">
              <a:rPr lang="es-EC" smtClean="0"/>
              <a:t>11/04/2018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783D15-4AF3-4175-AA24-E8ED8882A042}" type="slidenum">
              <a:rPr lang="es-EC" smtClean="0"/>
              <a:t>‹Nº›</a:t>
            </a:fld>
            <a:endParaRPr lang="es-EC"/>
          </a:p>
        </p:txBody>
      </p:sp>
    </p:spTree>
    <p:extLst>
      <p:ext uri="{BB962C8B-B14F-4D97-AF65-F5344CB8AC3E}">
        <p14:creationId xmlns:p14="http://schemas.microsoft.com/office/powerpoint/2010/main" val="1481753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8C698E-89CA-4AA3-B498-C0EEA5B51FC6}" type="datetimeFigureOut">
              <a:rPr lang="es-EC" smtClean="0"/>
              <a:t>11/04/2018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783D15-4AF3-4175-AA24-E8ED8882A042}" type="slidenum">
              <a:rPr lang="es-EC" smtClean="0"/>
              <a:t>‹Nº›</a:t>
            </a:fld>
            <a:endParaRPr lang="es-EC"/>
          </a:p>
        </p:txBody>
      </p:sp>
    </p:spTree>
    <p:extLst>
      <p:ext uri="{BB962C8B-B14F-4D97-AF65-F5344CB8AC3E}">
        <p14:creationId xmlns:p14="http://schemas.microsoft.com/office/powerpoint/2010/main" val="747249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8C698E-89CA-4AA3-B498-C0EEA5B51FC6}" type="datetimeFigureOut">
              <a:rPr lang="es-EC" smtClean="0"/>
              <a:t>11/04/2018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783D15-4AF3-4175-AA24-E8ED8882A042}" type="slidenum">
              <a:rPr lang="es-EC" smtClean="0"/>
              <a:t>‹Nº›</a:t>
            </a:fld>
            <a:endParaRPr lang="es-EC"/>
          </a:p>
        </p:txBody>
      </p:sp>
    </p:spTree>
    <p:extLst>
      <p:ext uri="{BB962C8B-B14F-4D97-AF65-F5344CB8AC3E}">
        <p14:creationId xmlns:p14="http://schemas.microsoft.com/office/powerpoint/2010/main" val="171950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8C698E-89CA-4AA3-B498-C0EEA5B51FC6}" type="datetimeFigureOut">
              <a:rPr lang="es-EC" smtClean="0"/>
              <a:t>11/04/2018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783D15-4AF3-4175-AA24-E8ED8882A042}" type="slidenum">
              <a:rPr lang="es-EC" smtClean="0"/>
              <a:t>‹Nº›</a:t>
            </a:fld>
            <a:endParaRPr lang="es-EC"/>
          </a:p>
        </p:txBody>
      </p:sp>
    </p:spTree>
    <p:extLst>
      <p:ext uri="{BB962C8B-B14F-4D97-AF65-F5344CB8AC3E}">
        <p14:creationId xmlns:p14="http://schemas.microsoft.com/office/powerpoint/2010/main" val="399337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D8C698E-89CA-4AA3-B498-C0EEA5B51FC6}" type="datetimeFigureOut">
              <a:rPr lang="es-EC" smtClean="0"/>
              <a:t>11/04/2018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783D15-4AF3-4175-AA24-E8ED8882A042}" type="slidenum">
              <a:rPr lang="es-EC" smtClean="0"/>
              <a:t>‹Nº›</a:t>
            </a:fld>
            <a:endParaRPr lang="es-EC"/>
          </a:p>
        </p:txBody>
      </p:sp>
    </p:spTree>
    <p:extLst>
      <p:ext uri="{BB962C8B-B14F-4D97-AF65-F5344CB8AC3E}">
        <p14:creationId xmlns:p14="http://schemas.microsoft.com/office/powerpoint/2010/main" val="350658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D8C698E-89CA-4AA3-B498-C0EEA5B51FC6}" type="datetimeFigureOut">
              <a:rPr lang="es-EC" smtClean="0"/>
              <a:t>11/04/2018</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3783D15-4AF3-4175-AA24-E8ED8882A042}" type="slidenum">
              <a:rPr lang="es-EC" smtClean="0"/>
              <a:t>‹Nº›</a:t>
            </a:fld>
            <a:endParaRPr lang="es-EC"/>
          </a:p>
        </p:txBody>
      </p:sp>
    </p:spTree>
    <p:extLst>
      <p:ext uri="{BB962C8B-B14F-4D97-AF65-F5344CB8AC3E}">
        <p14:creationId xmlns:p14="http://schemas.microsoft.com/office/powerpoint/2010/main" val="124607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D8C698E-89CA-4AA3-B498-C0EEA5B51FC6}" type="datetimeFigureOut">
              <a:rPr lang="es-EC" smtClean="0"/>
              <a:t>11/04/2018</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3783D15-4AF3-4175-AA24-E8ED8882A042}" type="slidenum">
              <a:rPr lang="es-EC" smtClean="0"/>
              <a:t>‹Nº›</a:t>
            </a:fld>
            <a:endParaRPr lang="es-EC"/>
          </a:p>
        </p:txBody>
      </p:sp>
    </p:spTree>
    <p:extLst>
      <p:ext uri="{BB962C8B-B14F-4D97-AF65-F5344CB8AC3E}">
        <p14:creationId xmlns:p14="http://schemas.microsoft.com/office/powerpoint/2010/main" val="206760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D8C698E-89CA-4AA3-B498-C0EEA5B51FC6}" type="datetimeFigureOut">
              <a:rPr lang="es-EC" smtClean="0"/>
              <a:t>11/04/2018</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3783D15-4AF3-4175-AA24-E8ED8882A042}" type="slidenum">
              <a:rPr lang="es-EC" smtClean="0"/>
              <a:t>‹Nº›</a:t>
            </a:fld>
            <a:endParaRPr lang="es-EC"/>
          </a:p>
        </p:txBody>
      </p:sp>
    </p:spTree>
    <p:extLst>
      <p:ext uri="{BB962C8B-B14F-4D97-AF65-F5344CB8AC3E}">
        <p14:creationId xmlns:p14="http://schemas.microsoft.com/office/powerpoint/2010/main" val="359338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C698E-89CA-4AA3-B498-C0EEA5B51FC6}" type="datetimeFigureOut">
              <a:rPr lang="es-EC" smtClean="0"/>
              <a:t>11/04/2018</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3783D15-4AF3-4175-AA24-E8ED8882A042}" type="slidenum">
              <a:rPr lang="es-EC" smtClean="0"/>
              <a:t>‹Nº›</a:t>
            </a:fld>
            <a:endParaRPr lang="es-EC"/>
          </a:p>
        </p:txBody>
      </p:sp>
    </p:spTree>
    <p:extLst>
      <p:ext uri="{BB962C8B-B14F-4D97-AF65-F5344CB8AC3E}">
        <p14:creationId xmlns:p14="http://schemas.microsoft.com/office/powerpoint/2010/main" val="134535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D8C698E-89CA-4AA3-B498-C0EEA5B51FC6}" type="datetimeFigureOut">
              <a:rPr lang="es-EC" smtClean="0"/>
              <a:t>11/04/2018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3783D15-4AF3-4175-AA24-E8ED8882A042}" type="slidenum">
              <a:rPr lang="es-EC" smtClean="0"/>
              <a:t>‹Nº›</a:t>
            </a:fld>
            <a:endParaRPr lang="es-EC"/>
          </a:p>
        </p:txBody>
      </p:sp>
    </p:spTree>
    <p:extLst>
      <p:ext uri="{BB962C8B-B14F-4D97-AF65-F5344CB8AC3E}">
        <p14:creationId xmlns:p14="http://schemas.microsoft.com/office/powerpoint/2010/main" val="422359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D8C698E-89CA-4AA3-B498-C0EEA5B51FC6}" type="datetimeFigureOut">
              <a:rPr lang="es-EC" smtClean="0"/>
              <a:t>11/04/2018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783D15-4AF3-4175-AA24-E8ED8882A042}" type="slidenum">
              <a:rPr lang="es-EC" smtClean="0"/>
              <a:t>‹Nº›</a:t>
            </a:fld>
            <a:endParaRPr lang="es-EC"/>
          </a:p>
        </p:txBody>
      </p:sp>
    </p:spTree>
    <p:extLst>
      <p:ext uri="{BB962C8B-B14F-4D97-AF65-F5344CB8AC3E}">
        <p14:creationId xmlns:p14="http://schemas.microsoft.com/office/powerpoint/2010/main" val="429038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D8C698E-89CA-4AA3-B498-C0EEA5B51FC6}" type="datetimeFigureOut">
              <a:rPr lang="es-EC" smtClean="0"/>
              <a:t>11/04/2018</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3783D15-4AF3-4175-AA24-E8ED8882A042}" type="slidenum">
              <a:rPr lang="es-EC" smtClean="0"/>
              <a:t>‹Nº›</a:t>
            </a:fld>
            <a:endParaRPr lang="es-EC"/>
          </a:p>
        </p:txBody>
      </p:sp>
    </p:spTree>
    <p:extLst>
      <p:ext uri="{BB962C8B-B14F-4D97-AF65-F5344CB8AC3E}">
        <p14:creationId xmlns:p14="http://schemas.microsoft.com/office/powerpoint/2010/main" val="2701889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1C3F5-0FCD-401F-B647-D78052B9D5F8}"/>
              </a:ext>
            </a:extLst>
          </p:cNvPr>
          <p:cNvSpPr>
            <a:spLocks noGrp="1"/>
          </p:cNvSpPr>
          <p:nvPr>
            <p:ph type="ctrTitle"/>
          </p:nvPr>
        </p:nvSpPr>
        <p:spPr/>
        <p:txBody>
          <a:bodyPr/>
          <a:lstStyle/>
          <a:p>
            <a:r>
              <a:rPr lang="es-EC" dirty="0"/>
              <a:t>LA </a:t>
            </a:r>
            <a:r>
              <a:rPr lang="es-EC" dirty="0" err="1"/>
              <a:t>CELULA</a:t>
            </a:r>
            <a:r>
              <a:rPr lang="es-EC" dirty="0"/>
              <a:t> </a:t>
            </a:r>
          </a:p>
        </p:txBody>
      </p:sp>
      <p:sp>
        <p:nvSpPr>
          <p:cNvPr id="3" name="Subtítulo 2">
            <a:extLst>
              <a:ext uri="{FF2B5EF4-FFF2-40B4-BE49-F238E27FC236}">
                <a16:creationId xmlns:a16="http://schemas.microsoft.com/office/drawing/2014/main" id="{29273759-3C4C-414D-9DB9-6318CFF7FEA8}"/>
              </a:ext>
            </a:extLst>
          </p:cNvPr>
          <p:cNvSpPr>
            <a:spLocks noGrp="1"/>
          </p:cNvSpPr>
          <p:nvPr>
            <p:ph type="subTitle" idx="1"/>
          </p:nvPr>
        </p:nvSpPr>
        <p:spPr/>
        <p:txBody>
          <a:bodyPr/>
          <a:lstStyle/>
          <a:p>
            <a:r>
              <a:rPr lang="es-EC" dirty="0"/>
              <a:t>DRA. ROSA VELEZ MSC </a:t>
            </a:r>
          </a:p>
        </p:txBody>
      </p:sp>
    </p:spTree>
    <p:extLst>
      <p:ext uri="{BB962C8B-B14F-4D97-AF65-F5344CB8AC3E}">
        <p14:creationId xmlns:p14="http://schemas.microsoft.com/office/powerpoint/2010/main" val="334992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32A5EA-E230-4ED4-BD8E-8FBA256E0A7C}"/>
              </a:ext>
            </a:extLst>
          </p:cNvPr>
          <p:cNvSpPr>
            <a:spLocks noGrp="1"/>
          </p:cNvSpPr>
          <p:nvPr>
            <p:ph type="title"/>
          </p:nvPr>
        </p:nvSpPr>
        <p:spPr/>
        <p:txBody>
          <a:bodyPr/>
          <a:lstStyle/>
          <a:p>
            <a:r>
              <a:rPr lang="es-EC" dirty="0" err="1"/>
              <a:t>CELULA</a:t>
            </a:r>
            <a:endParaRPr lang="es-EC" dirty="0"/>
          </a:p>
        </p:txBody>
      </p:sp>
      <p:sp>
        <p:nvSpPr>
          <p:cNvPr id="3" name="Marcador de contenido 2">
            <a:extLst>
              <a:ext uri="{FF2B5EF4-FFF2-40B4-BE49-F238E27FC236}">
                <a16:creationId xmlns:a16="http://schemas.microsoft.com/office/drawing/2014/main" id="{04FA2468-7798-47E8-813E-B8C47D2A5617}"/>
              </a:ext>
            </a:extLst>
          </p:cNvPr>
          <p:cNvSpPr>
            <a:spLocks noGrp="1"/>
          </p:cNvSpPr>
          <p:nvPr>
            <p:ph idx="1"/>
          </p:nvPr>
        </p:nvSpPr>
        <p:spPr/>
        <p:txBody>
          <a:bodyPr/>
          <a:lstStyle/>
          <a:p>
            <a:r>
              <a:rPr lang="es-EC" b="1" dirty="0">
                <a:solidFill>
                  <a:srgbClr val="7030A0"/>
                </a:solidFill>
              </a:rPr>
              <a:t>Contractilidad. </a:t>
            </a:r>
            <a:r>
              <a:rPr lang="es-EC" dirty="0"/>
              <a:t>Se designa así la capacidad de la célula de acortarse en una dirección determinada como reacción ante un estímulo. La contractilidad es una característica especial de las células musculares. </a:t>
            </a:r>
          </a:p>
          <a:p>
            <a:r>
              <a:rPr lang="es-EC" b="1" dirty="0">
                <a:solidFill>
                  <a:srgbClr val="7030A0"/>
                </a:solidFill>
              </a:rPr>
              <a:t>Reproducción</a:t>
            </a:r>
            <a:r>
              <a:rPr lang="es-EC" dirty="0"/>
              <a:t>. Las células poseen la capacidad células de renovarse por crecimiento y división. </a:t>
            </a:r>
          </a:p>
          <a:p>
            <a:r>
              <a:rPr lang="es-EC" dirty="0"/>
              <a:t>El ­ crecimiento celular presupone la síntesis de mayor cantidad de sustancia celular, mientras que mediante la división celular se generan células nuevas por partición de las ya existentes.</a:t>
            </a:r>
          </a:p>
        </p:txBody>
      </p:sp>
    </p:spTree>
    <p:extLst>
      <p:ext uri="{BB962C8B-B14F-4D97-AF65-F5344CB8AC3E}">
        <p14:creationId xmlns:p14="http://schemas.microsoft.com/office/powerpoint/2010/main" val="238596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09A6CC-B4D6-4553-8F2E-E82431FC0BAA}"/>
              </a:ext>
            </a:extLst>
          </p:cNvPr>
          <p:cNvSpPr>
            <a:spLocks noGrp="1"/>
          </p:cNvSpPr>
          <p:nvPr>
            <p:ph type="title"/>
          </p:nvPr>
        </p:nvSpPr>
        <p:spPr/>
        <p:txBody>
          <a:bodyPr/>
          <a:lstStyle/>
          <a:p>
            <a:r>
              <a:rPr lang="es-EC" dirty="0"/>
              <a:t>CÉLULA</a:t>
            </a:r>
            <a:br>
              <a:rPr lang="es-EC" dirty="0"/>
            </a:br>
            <a:r>
              <a:rPr lang="es-EC" dirty="0"/>
              <a:t>Componentes químicos </a:t>
            </a:r>
          </a:p>
        </p:txBody>
      </p:sp>
      <p:sp>
        <p:nvSpPr>
          <p:cNvPr id="3" name="Marcador de contenido 2">
            <a:extLst>
              <a:ext uri="{FF2B5EF4-FFF2-40B4-BE49-F238E27FC236}">
                <a16:creationId xmlns:a16="http://schemas.microsoft.com/office/drawing/2014/main" id="{72A2AD40-0E62-4303-869D-4B6DF219307F}"/>
              </a:ext>
            </a:extLst>
          </p:cNvPr>
          <p:cNvSpPr>
            <a:spLocks noGrp="1"/>
          </p:cNvSpPr>
          <p:nvPr>
            <p:ph idx="1"/>
          </p:nvPr>
        </p:nvSpPr>
        <p:spPr/>
        <p:txBody>
          <a:bodyPr/>
          <a:lstStyle/>
          <a:p>
            <a:r>
              <a:rPr lang="es-EC" dirty="0"/>
              <a:t>Pueden clasificarse en inorgánicos (agua y sales) y orgánicos (proteínas, hidratos de carbono, </a:t>
            </a:r>
            <a:r>
              <a:rPr lang="es-EC" dirty="0" err="1"/>
              <a:t>Iípidos</a:t>
            </a:r>
            <a:r>
              <a:rPr lang="es-EC" dirty="0"/>
              <a:t> y ácidos nucleicos). </a:t>
            </a:r>
          </a:p>
          <a:p>
            <a:r>
              <a:rPr lang="es-EC" dirty="0"/>
              <a:t>La mayor parte de la célula está compuesta por agua (70-80%), mientras que casi la totalidad del resto está formado por compuestos orgánicos (sólo alrededor del 1 % es material inorgánico). </a:t>
            </a:r>
          </a:p>
          <a:p>
            <a:r>
              <a:rPr lang="es-EC" b="1" dirty="0">
                <a:solidFill>
                  <a:srgbClr val="7030A0"/>
                </a:solidFill>
              </a:rPr>
              <a:t>AGUA : </a:t>
            </a:r>
            <a:r>
              <a:rPr lang="es-EC" dirty="0"/>
              <a:t>Los compuestos solubles en agua, por ejemplo las sustancias polares, también se denominan </a:t>
            </a:r>
            <a:r>
              <a:rPr lang="es-EC" b="1" dirty="0">
                <a:solidFill>
                  <a:srgbClr val="7030A0"/>
                </a:solidFill>
              </a:rPr>
              <a:t>hidrófilos .</a:t>
            </a:r>
          </a:p>
          <a:p>
            <a:r>
              <a:rPr lang="es-EC" b="1" dirty="0">
                <a:solidFill>
                  <a:srgbClr val="7030A0"/>
                </a:solidFill>
              </a:rPr>
              <a:t> </a:t>
            </a:r>
            <a:r>
              <a:rPr lang="es-EC" dirty="0">
                <a:solidFill>
                  <a:schemeClr val="tx1"/>
                </a:solidFill>
              </a:rPr>
              <a:t>Mientras que las sustancias no polares insolubles se denominan </a:t>
            </a:r>
            <a:r>
              <a:rPr lang="es-EC" b="1" dirty="0">
                <a:solidFill>
                  <a:srgbClr val="7030A0"/>
                </a:solidFill>
              </a:rPr>
              <a:t>hidrófobas </a:t>
            </a:r>
          </a:p>
          <a:p>
            <a:r>
              <a:rPr lang="es-EC" dirty="0">
                <a:solidFill>
                  <a:schemeClr val="tx1"/>
                </a:solidFill>
              </a:rPr>
              <a:t>Estas relaciones entre agua y moléculas polares y no polares tienen gran importancia para la estructura de las células, en especial para las propiedades de la membrana. </a:t>
            </a:r>
          </a:p>
        </p:txBody>
      </p:sp>
    </p:spTree>
    <p:extLst>
      <p:ext uri="{BB962C8B-B14F-4D97-AF65-F5344CB8AC3E}">
        <p14:creationId xmlns:p14="http://schemas.microsoft.com/office/powerpoint/2010/main" val="29992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6F37A-EA7A-4F32-9F9B-4F9D6F3DE2AD}"/>
              </a:ext>
            </a:extLst>
          </p:cNvPr>
          <p:cNvSpPr>
            <a:spLocks noGrp="1"/>
          </p:cNvSpPr>
          <p:nvPr>
            <p:ph type="title"/>
          </p:nvPr>
        </p:nvSpPr>
        <p:spPr/>
        <p:txBody>
          <a:bodyPr/>
          <a:lstStyle/>
          <a:p>
            <a:r>
              <a:rPr lang="es-EC" dirty="0" err="1"/>
              <a:t>CELULA</a:t>
            </a:r>
            <a:endParaRPr lang="es-EC" dirty="0"/>
          </a:p>
        </p:txBody>
      </p:sp>
      <p:sp>
        <p:nvSpPr>
          <p:cNvPr id="3" name="Marcador de contenido 2">
            <a:extLst>
              <a:ext uri="{FF2B5EF4-FFF2-40B4-BE49-F238E27FC236}">
                <a16:creationId xmlns:a16="http://schemas.microsoft.com/office/drawing/2014/main" id="{FB96162B-2096-43FD-898C-295886FDAE9F}"/>
              </a:ext>
            </a:extLst>
          </p:cNvPr>
          <p:cNvSpPr>
            <a:spLocks noGrp="1"/>
          </p:cNvSpPr>
          <p:nvPr>
            <p:ph idx="1"/>
          </p:nvPr>
        </p:nvSpPr>
        <p:spPr/>
        <p:txBody>
          <a:bodyPr/>
          <a:lstStyle/>
          <a:p>
            <a:r>
              <a:rPr lang="es-EC" b="1" dirty="0">
                <a:solidFill>
                  <a:srgbClr val="7030A0"/>
                </a:solidFill>
              </a:rPr>
              <a:t>Sales. </a:t>
            </a:r>
            <a:r>
              <a:rPr lang="es-EC" dirty="0"/>
              <a:t>Los iones de las sales minerales tienen gran importancia en el mantenimiento de la presión osmótica dentro de la célula.</a:t>
            </a:r>
          </a:p>
          <a:p>
            <a:r>
              <a:rPr lang="es-EC" dirty="0"/>
              <a:t> Las concentraciones iónicas intracelulares difieren de las del líquido extracelular. Es especialmente característico que la célula posea una elevada concentración de K+ y Mg++, mientras que </a:t>
            </a:r>
            <a:r>
              <a:rPr lang="es-EC" dirty="0" err="1"/>
              <a:t>Na</a:t>
            </a:r>
            <a:r>
              <a:rPr lang="es-EC" dirty="0"/>
              <a:t>+, Ca++y Cl-aparecen sobre todo en el líquido extracelular. </a:t>
            </a:r>
          </a:p>
          <a:p>
            <a:r>
              <a:rPr lang="es-EC" dirty="0"/>
              <a:t>La mayor concentración de aniones celulares corresponde al fosfato.</a:t>
            </a:r>
          </a:p>
          <a:p>
            <a:r>
              <a:rPr lang="es-EC" dirty="0"/>
              <a:t> Ciertos iones inorgánicos son cofactores imprescindibles de procesos enzimáticos, por ejemplo los iones de calcio. </a:t>
            </a:r>
          </a:p>
        </p:txBody>
      </p:sp>
    </p:spTree>
    <p:extLst>
      <p:ext uri="{BB962C8B-B14F-4D97-AF65-F5344CB8AC3E}">
        <p14:creationId xmlns:p14="http://schemas.microsoft.com/office/powerpoint/2010/main" val="122056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8498DC-FF73-40BB-8AD1-54D865DFD5B6}"/>
              </a:ext>
            </a:extLst>
          </p:cNvPr>
          <p:cNvSpPr>
            <a:spLocks noGrp="1"/>
          </p:cNvSpPr>
          <p:nvPr>
            <p:ph type="title"/>
          </p:nvPr>
        </p:nvSpPr>
        <p:spPr/>
        <p:txBody>
          <a:bodyPr/>
          <a:lstStyle/>
          <a:p>
            <a:r>
              <a:rPr lang="es-EC" dirty="0" err="1"/>
              <a:t>CELULA</a:t>
            </a:r>
            <a:endParaRPr lang="es-EC" dirty="0"/>
          </a:p>
        </p:txBody>
      </p:sp>
      <p:sp>
        <p:nvSpPr>
          <p:cNvPr id="3" name="Marcador de contenido 2">
            <a:extLst>
              <a:ext uri="{FF2B5EF4-FFF2-40B4-BE49-F238E27FC236}">
                <a16:creationId xmlns:a16="http://schemas.microsoft.com/office/drawing/2014/main" id="{6950BC3A-AFCB-498A-B8BD-EA0AF600A567}"/>
              </a:ext>
            </a:extLst>
          </p:cNvPr>
          <p:cNvSpPr>
            <a:spLocks noGrp="1"/>
          </p:cNvSpPr>
          <p:nvPr>
            <p:ph idx="1"/>
          </p:nvPr>
        </p:nvSpPr>
        <p:spPr/>
        <p:txBody>
          <a:bodyPr/>
          <a:lstStyle/>
          <a:p>
            <a:r>
              <a:rPr lang="es-EC" b="1" dirty="0">
                <a:solidFill>
                  <a:srgbClr val="7030A0"/>
                </a:solidFill>
              </a:rPr>
              <a:t>Proteínas. </a:t>
            </a:r>
            <a:r>
              <a:rPr lang="es-EC" dirty="0"/>
              <a:t>Las proteínas tienen importancia fundamental en la estructura y la función de las células y del organismo como unidad. </a:t>
            </a:r>
          </a:p>
          <a:p>
            <a:r>
              <a:rPr lang="es-EC" dirty="0"/>
              <a:t>Forman parte de las moléculas estructurales celulares y contribuyen a la fuerza de tracción (como fibras de colágeno) en estructuras extracelulares, por ejemplo del tejido conectivo y los huesos.</a:t>
            </a:r>
          </a:p>
          <a:p>
            <a:r>
              <a:rPr lang="es-EC" dirty="0"/>
              <a:t> Algunas proteínas se secretan en la forma de enzimas digestivas o anticuerpos; otras actúan como sustancias señal, por ejemplo hormonas.</a:t>
            </a:r>
          </a:p>
          <a:p>
            <a:r>
              <a:rPr lang="es-EC" dirty="0"/>
              <a:t>Las proteínas tienen especial importancia en el </a:t>
            </a:r>
            <a:r>
              <a:rPr lang="es-EC" b="1" dirty="0">
                <a:solidFill>
                  <a:srgbClr val="7030A0"/>
                </a:solidFill>
              </a:rPr>
              <a:t>metabolismo celular</a:t>
            </a:r>
            <a:r>
              <a:rPr lang="es-EC" dirty="0"/>
              <a:t> que comprende todas las reacciones químicas de la célula. </a:t>
            </a:r>
            <a:endParaRPr lang="es-EC" b="1" dirty="0">
              <a:solidFill>
                <a:srgbClr val="7030A0"/>
              </a:solidFill>
            </a:endParaRPr>
          </a:p>
        </p:txBody>
      </p:sp>
    </p:spTree>
    <p:extLst>
      <p:ext uri="{BB962C8B-B14F-4D97-AF65-F5344CB8AC3E}">
        <p14:creationId xmlns:p14="http://schemas.microsoft.com/office/powerpoint/2010/main" val="3667008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D50E4A-2682-4514-84E5-4361BF0A32D5}"/>
              </a:ext>
            </a:extLst>
          </p:cNvPr>
          <p:cNvSpPr>
            <a:spLocks noGrp="1"/>
          </p:cNvSpPr>
          <p:nvPr>
            <p:ph type="title"/>
          </p:nvPr>
        </p:nvSpPr>
        <p:spPr/>
        <p:txBody>
          <a:bodyPr/>
          <a:lstStyle/>
          <a:p>
            <a:r>
              <a:rPr lang="es-EC" dirty="0" err="1"/>
              <a:t>CELULA</a:t>
            </a:r>
            <a:endParaRPr lang="es-EC" dirty="0"/>
          </a:p>
        </p:txBody>
      </p:sp>
      <p:sp>
        <p:nvSpPr>
          <p:cNvPr id="3" name="Marcador de contenido 2">
            <a:extLst>
              <a:ext uri="{FF2B5EF4-FFF2-40B4-BE49-F238E27FC236}">
                <a16:creationId xmlns:a16="http://schemas.microsoft.com/office/drawing/2014/main" id="{14A57E36-2971-47F5-872E-A8332EDB712B}"/>
              </a:ext>
            </a:extLst>
          </p:cNvPr>
          <p:cNvSpPr>
            <a:spLocks noGrp="1"/>
          </p:cNvSpPr>
          <p:nvPr>
            <p:ph idx="1"/>
          </p:nvPr>
        </p:nvSpPr>
        <p:spPr/>
        <p:txBody>
          <a:bodyPr>
            <a:normAutofit/>
          </a:bodyPr>
          <a:lstStyle/>
          <a:p>
            <a:r>
              <a:rPr lang="es-EC" dirty="0"/>
              <a:t>Algunas reacciones metabólicas son degradativas, por ejemplo la degradación de las proteínas, y se </a:t>
            </a:r>
            <a:r>
              <a:rPr lang="es-EC" b="1" dirty="0">
                <a:solidFill>
                  <a:srgbClr val="7030A0"/>
                </a:solidFill>
              </a:rPr>
              <a:t>denominan catabólicas</a:t>
            </a:r>
            <a:r>
              <a:rPr lang="es-EC" dirty="0"/>
              <a:t>.</a:t>
            </a:r>
          </a:p>
          <a:p>
            <a:r>
              <a:rPr lang="es-EC" dirty="0"/>
              <a:t>En otras, se produce la formación o síntesis de membranas, por ejemplo, y se </a:t>
            </a:r>
            <a:r>
              <a:rPr lang="es-EC" b="1" dirty="0">
                <a:solidFill>
                  <a:srgbClr val="7030A0"/>
                </a:solidFill>
              </a:rPr>
              <a:t>denominan anabólicas </a:t>
            </a:r>
          </a:p>
          <a:p>
            <a:r>
              <a:rPr lang="es-EC" dirty="0"/>
              <a:t>Casi todas las reacciones químicas involucradas en el metabolismo celular son catalizadas por </a:t>
            </a:r>
            <a:r>
              <a:rPr lang="es-EC" b="1" dirty="0">
                <a:solidFill>
                  <a:srgbClr val="7030A0"/>
                </a:solidFill>
              </a:rPr>
              <a:t>enzimas</a:t>
            </a:r>
            <a:r>
              <a:rPr lang="es-EC" dirty="0"/>
              <a:t> ya que casi todas las enzimas conocidas son proteínas. </a:t>
            </a:r>
          </a:p>
          <a:p>
            <a:r>
              <a:rPr lang="es-EC" dirty="0"/>
              <a:t>Las enzimas pueden aparecer en solución (en el citosol o dentro de los orgánulos) o estar ubicadas sobre las membranas, donde catalizan las reacciones que se producen en la superficie límite entre las membranas y el medio circundante. </a:t>
            </a:r>
          </a:p>
        </p:txBody>
      </p:sp>
    </p:spTree>
    <p:extLst>
      <p:ext uri="{BB962C8B-B14F-4D97-AF65-F5344CB8AC3E}">
        <p14:creationId xmlns:p14="http://schemas.microsoft.com/office/powerpoint/2010/main" val="707302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723276-BBC5-48F6-A952-336BF0181B4C}"/>
              </a:ext>
            </a:extLst>
          </p:cNvPr>
          <p:cNvSpPr>
            <a:spLocks noGrp="1"/>
          </p:cNvSpPr>
          <p:nvPr>
            <p:ph type="title"/>
          </p:nvPr>
        </p:nvSpPr>
        <p:spPr>
          <a:xfrm>
            <a:off x="2592925" y="379019"/>
            <a:ext cx="8911687" cy="1280890"/>
          </a:xfrm>
        </p:spPr>
        <p:txBody>
          <a:bodyPr/>
          <a:lstStyle/>
          <a:p>
            <a:r>
              <a:rPr lang="es-EC" dirty="0" err="1"/>
              <a:t>CELULA</a:t>
            </a:r>
            <a:endParaRPr lang="es-EC" dirty="0"/>
          </a:p>
        </p:txBody>
      </p:sp>
      <p:sp>
        <p:nvSpPr>
          <p:cNvPr id="3" name="Marcador de contenido 2">
            <a:extLst>
              <a:ext uri="{FF2B5EF4-FFF2-40B4-BE49-F238E27FC236}">
                <a16:creationId xmlns:a16="http://schemas.microsoft.com/office/drawing/2014/main" id="{36379376-A55D-4799-8E25-8C8A02EE5F93}"/>
              </a:ext>
            </a:extLst>
          </p:cNvPr>
          <p:cNvSpPr>
            <a:spLocks noGrp="1"/>
          </p:cNvSpPr>
          <p:nvPr>
            <p:ph idx="1"/>
          </p:nvPr>
        </p:nvSpPr>
        <p:spPr>
          <a:xfrm>
            <a:off x="1828799" y="1259058"/>
            <a:ext cx="10185009" cy="3917853"/>
          </a:xfrm>
        </p:spPr>
        <p:txBody>
          <a:bodyPr>
            <a:normAutofit lnSpcReduction="10000"/>
          </a:bodyPr>
          <a:lstStyle/>
          <a:p>
            <a:r>
              <a:rPr lang="es-EC" dirty="0"/>
              <a:t>Todas las proteínas ( macromoléculas ) de todas las especies, desde las bacterias hasta el ser humano, están formadas por los mismos </a:t>
            </a:r>
            <a:r>
              <a:rPr lang="es-EC" b="1" dirty="0">
                <a:solidFill>
                  <a:srgbClr val="7030A0"/>
                </a:solidFill>
              </a:rPr>
              <a:t>20 aminoácidos diferentes. </a:t>
            </a:r>
          </a:p>
          <a:p>
            <a:r>
              <a:rPr lang="es-EC" dirty="0"/>
              <a:t>Los organismos animales no pueden sintetizar todos los aminoácidos a partir de las sustancias fundamentales, por lo que necesitan incorporarlos como proteínas a través de la alimentación.</a:t>
            </a:r>
          </a:p>
          <a:p>
            <a:r>
              <a:rPr lang="es-EC" b="1" dirty="0">
                <a:solidFill>
                  <a:srgbClr val="7030A0"/>
                </a:solidFill>
              </a:rPr>
              <a:t>Todos los aminoácidos </a:t>
            </a:r>
            <a:r>
              <a:rPr lang="es-EC" dirty="0"/>
              <a:t>se caracterizan por contener un grupo amino (NH2) y un grupo carboxilo (</a:t>
            </a:r>
            <a:r>
              <a:rPr lang="es-EC" dirty="0" err="1"/>
              <a:t>COOH</a:t>
            </a:r>
            <a:r>
              <a:rPr lang="es-EC" dirty="0"/>
              <a:t>), por lo que las proteínas poseen nitrógeno (todas contienen carbono, hidrógeno, oxígeno y nitrógeno; algunas también poseen azufre, fósforo y hierro). </a:t>
            </a:r>
          </a:p>
          <a:p>
            <a:r>
              <a:rPr lang="es-EC" dirty="0"/>
              <a:t>Cada aminoácido también presenta una </a:t>
            </a:r>
            <a:r>
              <a:rPr lang="es-EC" b="1" dirty="0">
                <a:solidFill>
                  <a:srgbClr val="7030A0"/>
                </a:solidFill>
              </a:rPr>
              <a:t>cadena lateral designada R </a:t>
            </a:r>
            <a:r>
              <a:rPr lang="es-EC" dirty="0"/>
              <a:t>, que varía de un aminoácido a otro y es específica para cada uno.</a:t>
            </a:r>
          </a:p>
          <a:p>
            <a:r>
              <a:rPr lang="es-EC" dirty="0"/>
              <a:t>Estos aminoácidos a pH neutro  poseen  un carácter bipolar y se unen entre si por </a:t>
            </a:r>
            <a:r>
              <a:rPr lang="es-EC" b="1" dirty="0">
                <a:solidFill>
                  <a:srgbClr val="7030A0"/>
                </a:solidFill>
              </a:rPr>
              <a:t>enlaces peptídicos ( dipéptido, tripéptidos </a:t>
            </a:r>
            <a:r>
              <a:rPr lang="es-EC" b="1" dirty="0" err="1">
                <a:solidFill>
                  <a:srgbClr val="7030A0"/>
                </a:solidFill>
              </a:rPr>
              <a:t>etc</a:t>
            </a:r>
            <a:r>
              <a:rPr lang="es-EC" b="1" dirty="0">
                <a:solidFill>
                  <a:srgbClr val="7030A0"/>
                </a:solidFill>
              </a:rPr>
              <a:t>) </a:t>
            </a:r>
          </a:p>
        </p:txBody>
      </p:sp>
      <p:pic>
        <p:nvPicPr>
          <p:cNvPr id="4" name="Imagen 3">
            <a:extLst>
              <a:ext uri="{FF2B5EF4-FFF2-40B4-BE49-F238E27FC236}">
                <a16:creationId xmlns:a16="http://schemas.microsoft.com/office/drawing/2014/main" id="{1C6EC1ED-E7A8-471B-9754-5CE0E3FB11AD}"/>
              </a:ext>
            </a:extLst>
          </p:cNvPr>
          <p:cNvPicPr>
            <a:picLocks noChangeAspect="1"/>
          </p:cNvPicPr>
          <p:nvPr/>
        </p:nvPicPr>
        <p:blipFill rotWithShape="1">
          <a:blip r:embed="rId2"/>
          <a:srcRect l="38424" t="54170" r="29499" b="30438"/>
          <a:stretch/>
        </p:blipFill>
        <p:spPr>
          <a:xfrm>
            <a:off x="2589212" y="5176912"/>
            <a:ext cx="7609865" cy="1477108"/>
          </a:xfrm>
          <a:prstGeom prst="rect">
            <a:avLst/>
          </a:prstGeom>
        </p:spPr>
      </p:pic>
    </p:spTree>
    <p:extLst>
      <p:ext uri="{BB962C8B-B14F-4D97-AF65-F5344CB8AC3E}">
        <p14:creationId xmlns:p14="http://schemas.microsoft.com/office/powerpoint/2010/main" val="618232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FB1382-2B6A-4056-B13A-F1DD26DE49F3}"/>
              </a:ext>
            </a:extLst>
          </p:cNvPr>
          <p:cNvSpPr>
            <a:spLocks noGrp="1"/>
          </p:cNvSpPr>
          <p:nvPr>
            <p:ph type="title"/>
          </p:nvPr>
        </p:nvSpPr>
        <p:spPr/>
        <p:txBody>
          <a:bodyPr/>
          <a:lstStyle/>
          <a:p>
            <a:r>
              <a:rPr lang="es-EC" dirty="0" err="1"/>
              <a:t>CELULA</a:t>
            </a:r>
            <a:r>
              <a:rPr lang="es-EC" dirty="0"/>
              <a:t> </a:t>
            </a:r>
          </a:p>
        </p:txBody>
      </p:sp>
      <p:sp>
        <p:nvSpPr>
          <p:cNvPr id="3" name="Marcador de contenido 2">
            <a:extLst>
              <a:ext uri="{FF2B5EF4-FFF2-40B4-BE49-F238E27FC236}">
                <a16:creationId xmlns:a16="http://schemas.microsoft.com/office/drawing/2014/main" id="{2F2EA2BD-7482-47D9-B086-FA768B41A166}"/>
              </a:ext>
            </a:extLst>
          </p:cNvPr>
          <p:cNvSpPr>
            <a:spLocks noGrp="1"/>
          </p:cNvSpPr>
          <p:nvPr>
            <p:ph idx="1"/>
          </p:nvPr>
        </p:nvSpPr>
        <p:spPr>
          <a:xfrm>
            <a:off x="1730326" y="1378634"/>
            <a:ext cx="9774286" cy="5275384"/>
          </a:xfrm>
        </p:spPr>
        <p:txBody>
          <a:bodyPr>
            <a:normAutofit/>
          </a:bodyPr>
          <a:lstStyle/>
          <a:p>
            <a:r>
              <a:rPr lang="es-EC" dirty="0"/>
              <a:t>La secuencia de aminoácidos también determina la </a:t>
            </a:r>
            <a:r>
              <a:rPr lang="es-EC" b="1" dirty="0">
                <a:solidFill>
                  <a:srgbClr val="7030A0"/>
                </a:solidFill>
              </a:rPr>
              <a:t>estructura primaria </a:t>
            </a:r>
            <a:r>
              <a:rPr lang="es-EC" dirty="0"/>
              <a:t>de la proteína y establece la forma tridimensional o conformación.</a:t>
            </a:r>
          </a:p>
          <a:p>
            <a:r>
              <a:rPr lang="es-EC" dirty="0"/>
              <a:t>Es característico que las proteínas presenten una estructura tridimensional o conformación bien definida, fundamental para la función.</a:t>
            </a:r>
          </a:p>
          <a:p>
            <a:r>
              <a:rPr lang="es-EC" dirty="0"/>
              <a:t> Es característico que las proteínas presenten una estructura tridimensional o conformación bien definida, fundamental para la función , las proteínas que están en forma aleatoria no tienen actividad biológica. </a:t>
            </a:r>
          </a:p>
          <a:p>
            <a:r>
              <a:rPr lang="es-EC" dirty="0"/>
              <a:t>Los cambios de un AA en la secuencia de las proteínas provoca que la función biológica se altere  Ej. Células falciformes o drepanocitosis poseen un cambios de un AA en la secuencia de HB provocando que los glóbulos rojos que son redondos se conviertan en una hoz, y de esta manera disminuyendo la captación de O2 ( hipoxia celular) y anemia. </a:t>
            </a:r>
          </a:p>
          <a:p>
            <a:r>
              <a:rPr lang="es-EC" dirty="0"/>
              <a:t>La conformación tridimensional se divide a su vez en </a:t>
            </a:r>
            <a:r>
              <a:rPr lang="es-EC" b="1" dirty="0">
                <a:solidFill>
                  <a:srgbClr val="7030A0"/>
                </a:solidFill>
              </a:rPr>
              <a:t>estructura secundaria, </a:t>
            </a:r>
            <a:r>
              <a:rPr lang="es-EC" dirty="0"/>
              <a:t>terciaria y cuaternaria, que se forman debido al plegamiento de la cadena polipeptídica y puede presentar forma de espiral, denominada hélice alfa ( queratina) , o de lámina, designada lámina beta (fibroína). </a:t>
            </a:r>
          </a:p>
          <a:p>
            <a:endParaRPr lang="es-EC" dirty="0"/>
          </a:p>
        </p:txBody>
      </p:sp>
    </p:spTree>
    <p:extLst>
      <p:ext uri="{BB962C8B-B14F-4D97-AF65-F5344CB8AC3E}">
        <p14:creationId xmlns:p14="http://schemas.microsoft.com/office/powerpoint/2010/main" val="2053055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898079-081F-4617-AC6B-4290266737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829EC8-5B3D-469E-942E-5E6E569E5C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2">
            <a:extLst>
              <a:ext uri="{FF2B5EF4-FFF2-40B4-BE49-F238E27FC236}">
                <a16:creationId xmlns:a16="http://schemas.microsoft.com/office/drawing/2014/main" id="{55D72A3F-A083-4502-838A-2C32C980026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A61D7482-33CD-414C-BDFB-82071588F7D2}"/>
              </a:ext>
            </a:extLst>
          </p:cNvPr>
          <p:cNvPicPr>
            <a:picLocks noChangeAspect="1"/>
          </p:cNvPicPr>
          <p:nvPr/>
        </p:nvPicPr>
        <p:blipFill>
          <a:blip r:embed="rId2"/>
          <a:stretch>
            <a:fillRect/>
          </a:stretch>
        </p:blipFill>
        <p:spPr>
          <a:xfrm>
            <a:off x="6418769" y="290502"/>
            <a:ext cx="4797921" cy="3053436"/>
          </a:xfrm>
          <a:prstGeom prst="rect">
            <a:avLst/>
          </a:prstGeom>
        </p:spPr>
      </p:pic>
      <p:pic>
        <p:nvPicPr>
          <p:cNvPr id="5" name="Imagen 4">
            <a:extLst>
              <a:ext uri="{FF2B5EF4-FFF2-40B4-BE49-F238E27FC236}">
                <a16:creationId xmlns:a16="http://schemas.microsoft.com/office/drawing/2014/main" id="{0F3C513A-C41A-4734-AF44-1EFC101A34DC}"/>
              </a:ext>
            </a:extLst>
          </p:cNvPr>
          <p:cNvPicPr>
            <a:picLocks noChangeAspect="1"/>
          </p:cNvPicPr>
          <p:nvPr/>
        </p:nvPicPr>
        <p:blipFill>
          <a:blip r:embed="rId3"/>
          <a:stretch>
            <a:fillRect/>
          </a:stretch>
        </p:blipFill>
        <p:spPr>
          <a:xfrm>
            <a:off x="6366393" y="3508528"/>
            <a:ext cx="4890921" cy="2906339"/>
          </a:xfrm>
          <a:prstGeom prst="rect">
            <a:avLst/>
          </a:prstGeom>
        </p:spPr>
      </p:pic>
      <p:sp>
        <p:nvSpPr>
          <p:cNvPr id="3" name="Marcador de contenido 2">
            <a:extLst>
              <a:ext uri="{FF2B5EF4-FFF2-40B4-BE49-F238E27FC236}">
                <a16:creationId xmlns:a16="http://schemas.microsoft.com/office/drawing/2014/main" id="{822EB3BC-B117-471A-9660-0EF244FAE982}"/>
              </a:ext>
            </a:extLst>
          </p:cNvPr>
          <p:cNvSpPr>
            <a:spLocks noGrp="1"/>
          </p:cNvSpPr>
          <p:nvPr>
            <p:ph idx="1"/>
          </p:nvPr>
        </p:nvSpPr>
        <p:spPr>
          <a:xfrm>
            <a:off x="739498" y="1209821"/>
            <a:ext cx="5122652" cy="5470823"/>
          </a:xfrm>
        </p:spPr>
        <p:txBody>
          <a:bodyPr>
            <a:normAutofit/>
          </a:bodyPr>
          <a:lstStyle/>
          <a:p>
            <a:r>
              <a:rPr lang="es-EC" dirty="0"/>
              <a:t>La mayoría de las proteínas presentan </a:t>
            </a:r>
            <a:r>
              <a:rPr lang="es-EC" b="1" dirty="0">
                <a:solidFill>
                  <a:srgbClr val="7030A0"/>
                </a:solidFill>
              </a:rPr>
              <a:t>estructura terciaria</a:t>
            </a:r>
            <a:r>
              <a:rPr lang="es-EC" dirty="0"/>
              <a:t> debido a que la cadena polipeptídica contiene plegamientos que determinan una estructura compacta globular (redondeada). Por tanto estas proteínas se denominan </a:t>
            </a:r>
            <a:r>
              <a:rPr lang="es-EC" dirty="0">
                <a:solidFill>
                  <a:srgbClr val="7030A0"/>
                </a:solidFill>
              </a:rPr>
              <a:t>proteínas globulares </a:t>
            </a:r>
            <a:r>
              <a:rPr lang="es-EC" dirty="0"/>
              <a:t>y por lo general presentan sitios característicos, o dominios, en los cuales el plegamiento local es especialmente compacto. </a:t>
            </a:r>
          </a:p>
          <a:p>
            <a:r>
              <a:rPr lang="es-EC" dirty="0"/>
              <a:t>La </a:t>
            </a:r>
            <a:r>
              <a:rPr lang="es-EC" b="1" dirty="0">
                <a:solidFill>
                  <a:srgbClr val="7030A0"/>
                </a:solidFill>
              </a:rPr>
              <a:t>estructura cuaternaria </a:t>
            </a:r>
            <a:r>
              <a:rPr lang="es-EC" dirty="0"/>
              <a:t>se forma debido a que algunas proteínas están compuestas por varias cadenas polipeptídicas que se pliegan en conjunto. Cada cadena polipeptídica se denomina subunidad y toda la proteína es </a:t>
            </a:r>
            <a:r>
              <a:rPr lang="es-EC" dirty="0" err="1"/>
              <a:t>multisubunitaria</a:t>
            </a:r>
            <a:r>
              <a:rPr lang="es-EC" dirty="0"/>
              <a:t>.</a:t>
            </a:r>
          </a:p>
        </p:txBody>
      </p:sp>
    </p:spTree>
    <p:extLst>
      <p:ext uri="{BB962C8B-B14F-4D97-AF65-F5344CB8AC3E}">
        <p14:creationId xmlns:p14="http://schemas.microsoft.com/office/powerpoint/2010/main" val="52476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D3E16E-604D-492D-9E64-D4A8F296E2E4}"/>
              </a:ext>
            </a:extLst>
          </p:cNvPr>
          <p:cNvSpPr>
            <a:spLocks noGrp="1"/>
          </p:cNvSpPr>
          <p:nvPr>
            <p:ph type="title"/>
          </p:nvPr>
        </p:nvSpPr>
        <p:spPr>
          <a:xfrm>
            <a:off x="2592925" y="342757"/>
            <a:ext cx="8911687" cy="1280890"/>
          </a:xfrm>
        </p:spPr>
        <p:txBody>
          <a:bodyPr/>
          <a:lstStyle/>
          <a:p>
            <a:r>
              <a:rPr lang="es-EC" dirty="0" err="1"/>
              <a:t>CELULA</a:t>
            </a:r>
            <a:endParaRPr lang="es-EC" dirty="0"/>
          </a:p>
        </p:txBody>
      </p:sp>
      <p:sp>
        <p:nvSpPr>
          <p:cNvPr id="3" name="Marcador de contenido 2">
            <a:extLst>
              <a:ext uri="{FF2B5EF4-FFF2-40B4-BE49-F238E27FC236}">
                <a16:creationId xmlns:a16="http://schemas.microsoft.com/office/drawing/2014/main" id="{CBF42051-E067-4E19-8C5D-D2DFE5422568}"/>
              </a:ext>
            </a:extLst>
          </p:cNvPr>
          <p:cNvSpPr>
            <a:spLocks noGrp="1"/>
          </p:cNvSpPr>
          <p:nvPr>
            <p:ph idx="1"/>
          </p:nvPr>
        </p:nvSpPr>
        <p:spPr>
          <a:xfrm>
            <a:off x="1688123" y="1308295"/>
            <a:ext cx="9816489" cy="5050302"/>
          </a:xfrm>
        </p:spPr>
        <p:txBody>
          <a:bodyPr>
            <a:normAutofit lnSpcReduction="10000"/>
          </a:bodyPr>
          <a:lstStyle/>
          <a:p>
            <a:r>
              <a:rPr lang="es-EC" b="1" dirty="0">
                <a:solidFill>
                  <a:srgbClr val="7030A0"/>
                </a:solidFill>
              </a:rPr>
              <a:t>LÍPIDOS : </a:t>
            </a:r>
            <a:r>
              <a:rPr lang="es-EC" dirty="0">
                <a:solidFill>
                  <a:schemeClr val="tx1"/>
                </a:solidFill>
              </a:rPr>
              <a:t>se encuentran en las células como reserva energética y como componente estructural, en la forma de membranas</a:t>
            </a:r>
          </a:p>
          <a:p>
            <a:r>
              <a:rPr lang="es-EC" b="1" dirty="0">
                <a:solidFill>
                  <a:srgbClr val="7030A0"/>
                </a:solidFill>
              </a:rPr>
              <a:t>Triacilgliceroles</a:t>
            </a:r>
            <a:r>
              <a:rPr lang="es-EC" dirty="0">
                <a:solidFill>
                  <a:schemeClr val="tx1"/>
                </a:solidFill>
              </a:rPr>
              <a:t>. También se denominan triglicéridos y su función principal es de depósito de energía concentrada, dado que se acumulan en las células como gotas de tamaño variable</a:t>
            </a:r>
          </a:p>
          <a:p>
            <a:r>
              <a:rPr lang="es-EC" b="1" dirty="0">
                <a:solidFill>
                  <a:srgbClr val="7030A0"/>
                </a:solidFill>
              </a:rPr>
              <a:t>Fosfolípidos. </a:t>
            </a:r>
            <a:r>
              <a:rPr lang="es-EC" dirty="0">
                <a:solidFill>
                  <a:schemeClr val="tx1"/>
                </a:solidFill>
              </a:rPr>
              <a:t>Estos compuestos son importantes componentes de la membrana celular, dado que presentan la notable propiedad de tener un extremo hidrófobo , que rechaza el agua, y un extremo hidrófilo, que la atrae. En consecuencia, son parcialmente solubles en agua y en grasas, característica denominada </a:t>
            </a:r>
            <a:r>
              <a:rPr lang="es-EC" dirty="0" err="1">
                <a:solidFill>
                  <a:schemeClr val="tx1"/>
                </a:solidFill>
              </a:rPr>
              <a:t>anfipatía</a:t>
            </a:r>
            <a:r>
              <a:rPr lang="es-EC" dirty="0">
                <a:solidFill>
                  <a:schemeClr val="tx1"/>
                </a:solidFill>
              </a:rPr>
              <a:t> (</a:t>
            </a:r>
            <a:r>
              <a:rPr lang="es-EC" dirty="0" err="1">
                <a:solidFill>
                  <a:schemeClr val="tx1"/>
                </a:solidFill>
              </a:rPr>
              <a:t>anfifilia</a:t>
            </a:r>
            <a:r>
              <a:rPr lang="es-EC" dirty="0">
                <a:solidFill>
                  <a:schemeClr val="tx1"/>
                </a:solidFill>
              </a:rPr>
              <a:t>)</a:t>
            </a:r>
          </a:p>
          <a:p>
            <a:r>
              <a:rPr lang="es-EC" b="1" dirty="0">
                <a:solidFill>
                  <a:srgbClr val="7030A0"/>
                </a:solidFill>
              </a:rPr>
              <a:t>Esteroides : </a:t>
            </a:r>
            <a:r>
              <a:rPr lang="es-EC" b="1" dirty="0">
                <a:solidFill>
                  <a:schemeClr val="tx1"/>
                </a:solidFill>
              </a:rPr>
              <a:t>colesterol</a:t>
            </a:r>
            <a:r>
              <a:rPr lang="es-EC" dirty="0">
                <a:solidFill>
                  <a:schemeClr val="tx1"/>
                </a:solidFill>
              </a:rPr>
              <a:t>, que compone las membranas celulares y también interviene en la formación de distintas hormonas, entre ellas, las sexuales</a:t>
            </a:r>
          </a:p>
          <a:p>
            <a:r>
              <a:rPr lang="es-EC" b="1" dirty="0">
                <a:solidFill>
                  <a:srgbClr val="7030A0"/>
                </a:solidFill>
              </a:rPr>
              <a:t>Glucolípidos :  </a:t>
            </a:r>
            <a:r>
              <a:rPr lang="es-EC" dirty="0">
                <a:solidFill>
                  <a:schemeClr val="tx1"/>
                </a:solidFill>
              </a:rPr>
              <a:t>intervienen en la estructura de las membranas celulares</a:t>
            </a:r>
          </a:p>
          <a:p>
            <a:r>
              <a:rPr lang="es-EC" b="1" dirty="0">
                <a:solidFill>
                  <a:srgbClr val="7030A0"/>
                </a:solidFill>
              </a:rPr>
              <a:t>Hidratos de carbono  </a:t>
            </a:r>
            <a:r>
              <a:rPr lang="es-EC" dirty="0">
                <a:solidFill>
                  <a:schemeClr val="tx1"/>
                </a:solidFill>
              </a:rPr>
              <a:t>tienen función de fuente de energía y de componente estructural de la célula. Se clasifican en monosacáridos, disacáridos y polisacáridos, </a:t>
            </a:r>
          </a:p>
        </p:txBody>
      </p:sp>
    </p:spTree>
    <p:extLst>
      <p:ext uri="{BB962C8B-B14F-4D97-AF65-F5344CB8AC3E}">
        <p14:creationId xmlns:p14="http://schemas.microsoft.com/office/powerpoint/2010/main" val="2973055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603B5-BA8C-427E-B3B5-858D9D3E2190}"/>
              </a:ext>
            </a:extLst>
          </p:cNvPr>
          <p:cNvSpPr>
            <a:spLocks noGrp="1"/>
          </p:cNvSpPr>
          <p:nvPr>
            <p:ph type="title"/>
          </p:nvPr>
        </p:nvSpPr>
        <p:spPr/>
        <p:txBody>
          <a:bodyPr/>
          <a:lstStyle/>
          <a:p>
            <a:r>
              <a:rPr lang="es-EC" dirty="0" err="1"/>
              <a:t>CELULA</a:t>
            </a:r>
            <a:r>
              <a:rPr lang="es-EC" dirty="0"/>
              <a:t> </a:t>
            </a:r>
            <a:br>
              <a:rPr lang="es-EC" dirty="0"/>
            </a:br>
            <a:r>
              <a:rPr lang="es-EC" dirty="0"/>
              <a:t>CITOPLASMA</a:t>
            </a:r>
          </a:p>
        </p:txBody>
      </p:sp>
      <p:sp>
        <p:nvSpPr>
          <p:cNvPr id="3" name="Marcador de contenido 2">
            <a:extLst>
              <a:ext uri="{FF2B5EF4-FFF2-40B4-BE49-F238E27FC236}">
                <a16:creationId xmlns:a16="http://schemas.microsoft.com/office/drawing/2014/main" id="{18C3FF16-26E3-4345-A35D-F95506C7B369}"/>
              </a:ext>
            </a:extLst>
          </p:cNvPr>
          <p:cNvSpPr>
            <a:spLocks noGrp="1"/>
          </p:cNvSpPr>
          <p:nvPr>
            <p:ph idx="1"/>
          </p:nvPr>
        </p:nvSpPr>
        <p:spPr>
          <a:xfrm>
            <a:off x="2589212" y="1786597"/>
            <a:ext cx="8915400" cy="4124625"/>
          </a:xfrm>
        </p:spPr>
        <p:txBody>
          <a:bodyPr>
            <a:normAutofit fontScale="92500" lnSpcReduction="10000"/>
          </a:bodyPr>
          <a:lstStyle/>
          <a:p>
            <a:r>
              <a:rPr lang="es-EC" dirty="0"/>
              <a:t>El citoplasma está limitado por la membrana celular o </a:t>
            </a:r>
            <a:r>
              <a:rPr lang="es-EC" dirty="0" err="1"/>
              <a:t>plasmalema</a:t>
            </a:r>
            <a:r>
              <a:rPr lang="es-EC" dirty="0"/>
              <a:t>, y rodea el núcleo de la célula</a:t>
            </a:r>
          </a:p>
          <a:p>
            <a:r>
              <a:rPr lang="es-EC" dirty="0"/>
              <a:t>Contiene distintos elementos figurados; en parte </a:t>
            </a:r>
            <a:r>
              <a:rPr lang="es-EC" dirty="0">
                <a:solidFill>
                  <a:srgbClr val="7030A0"/>
                </a:solidFill>
              </a:rPr>
              <a:t>orgánulos</a:t>
            </a:r>
            <a:r>
              <a:rPr lang="es-EC" dirty="0"/>
              <a:t>, por lo general estructuras limitadas por membranas, y en parte </a:t>
            </a:r>
            <a:r>
              <a:rPr lang="es-EC" dirty="0">
                <a:solidFill>
                  <a:srgbClr val="7030A0"/>
                </a:solidFill>
              </a:rPr>
              <a:t>inclusiones </a:t>
            </a:r>
            <a:r>
              <a:rPr lang="es-EC" dirty="0">
                <a:solidFill>
                  <a:schemeClr val="tx1"/>
                </a:solidFill>
              </a:rPr>
              <a:t>(ocupando la mitad del citoplasma ) y se encuentran en suspensión en el resto del citoplasma, denominado </a:t>
            </a:r>
            <a:r>
              <a:rPr lang="es-EC" dirty="0">
                <a:solidFill>
                  <a:srgbClr val="7030A0"/>
                </a:solidFill>
              </a:rPr>
              <a:t>citosol.</a:t>
            </a:r>
          </a:p>
          <a:p>
            <a:r>
              <a:rPr lang="es-EC" dirty="0">
                <a:solidFill>
                  <a:srgbClr val="7030A0"/>
                </a:solidFill>
              </a:rPr>
              <a:t>Centrosoma </a:t>
            </a:r>
            <a:r>
              <a:rPr lang="es-EC" dirty="0">
                <a:solidFill>
                  <a:schemeClr val="tx1"/>
                </a:solidFill>
              </a:rPr>
              <a:t>( gel , centriolos, presión sobre el núcleo ) </a:t>
            </a:r>
          </a:p>
          <a:p>
            <a:r>
              <a:rPr lang="es-EC" dirty="0">
                <a:solidFill>
                  <a:srgbClr val="7030A0"/>
                </a:solidFill>
              </a:rPr>
              <a:t>Endoplasma: </a:t>
            </a:r>
            <a:r>
              <a:rPr lang="es-EC" dirty="0">
                <a:solidFill>
                  <a:schemeClr val="tx1"/>
                </a:solidFill>
              </a:rPr>
              <a:t>Fluida, contiene la mayor parte de los orgánulos y las inclusiones. En las células vivas, en esta zona se detectan corrientes citoplasmáticas por las que algunos orgánulos citoplasmáticos se desplazan dentro de la célula</a:t>
            </a:r>
          </a:p>
          <a:p>
            <a:r>
              <a:rPr lang="es-EC" dirty="0">
                <a:solidFill>
                  <a:srgbClr val="7030A0"/>
                </a:solidFill>
              </a:rPr>
              <a:t>Ectoplasma  </a:t>
            </a:r>
            <a:r>
              <a:rPr lang="es-EC" dirty="0">
                <a:solidFill>
                  <a:schemeClr val="tx1"/>
                </a:solidFill>
              </a:rPr>
              <a:t>por debajo del </a:t>
            </a:r>
            <a:r>
              <a:rPr lang="es-EC" dirty="0" err="1">
                <a:solidFill>
                  <a:schemeClr val="tx1"/>
                </a:solidFill>
              </a:rPr>
              <a:t>plasmalema</a:t>
            </a:r>
            <a:r>
              <a:rPr lang="es-EC" dirty="0">
                <a:solidFill>
                  <a:schemeClr val="tx1"/>
                </a:solidFill>
              </a:rPr>
              <a:t>, el citosol vuelve a adquirir las características de gel</a:t>
            </a:r>
          </a:p>
          <a:p>
            <a:r>
              <a:rPr lang="es-EC" dirty="0">
                <a:solidFill>
                  <a:srgbClr val="7030A0"/>
                </a:solidFill>
              </a:rPr>
              <a:t>CITOESQUELETO</a:t>
            </a:r>
            <a:r>
              <a:rPr lang="es-EC" dirty="0">
                <a:solidFill>
                  <a:schemeClr val="tx1"/>
                </a:solidFill>
              </a:rPr>
              <a:t> está entretejido por un reticulado de finos filamentos que, junto con los microtúbulos</a:t>
            </a:r>
          </a:p>
          <a:p>
            <a:endParaRPr lang="es-EC" dirty="0">
              <a:solidFill>
                <a:srgbClr val="7030A0"/>
              </a:solidFill>
            </a:endParaRPr>
          </a:p>
        </p:txBody>
      </p:sp>
    </p:spTree>
    <p:extLst>
      <p:ext uri="{BB962C8B-B14F-4D97-AF65-F5344CB8AC3E}">
        <p14:creationId xmlns:p14="http://schemas.microsoft.com/office/powerpoint/2010/main" val="2133813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10BAA-296C-401A-BB5E-4ED6184E0B81}"/>
              </a:ext>
            </a:extLst>
          </p:cNvPr>
          <p:cNvSpPr>
            <a:spLocks noGrp="1"/>
          </p:cNvSpPr>
          <p:nvPr>
            <p:ph type="title"/>
          </p:nvPr>
        </p:nvSpPr>
        <p:spPr/>
        <p:txBody>
          <a:bodyPr/>
          <a:lstStyle/>
          <a:p>
            <a:r>
              <a:rPr lang="es-EC" dirty="0"/>
              <a:t>CÉLULA </a:t>
            </a:r>
          </a:p>
        </p:txBody>
      </p:sp>
      <p:sp>
        <p:nvSpPr>
          <p:cNvPr id="3" name="Marcador de contenido 2">
            <a:extLst>
              <a:ext uri="{FF2B5EF4-FFF2-40B4-BE49-F238E27FC236}">
                <a16:creationId xmlns:a16="http://schemas.microsoft.com/office/drawing/2014/main" id="{92C8D462-6226-415D-9094-B2A03DEB6611}"/>
              </a:ext>
            </a:extLst>
          </p:cNvPr>
          <p:cNvSpPr>
            <a:spLocks noGrp="1"/>
          </p:cNvSpPr>
          <p:nvPr>
            <p:ph idx="1"/>
          </p:nvPr>
        </p:nvSpPr>
        <p:spPr>
          <a:xfrm>
            <a:off x="3756074" y="1674055"/>
            <a:ext cx="7748538" cy="4237167"/>
          </a:xfrm>
        </p:spPr>
        <p:txBody>
          <a:bodyPr/>
          <a:lstStyle/>
          <a:p>
            <a:r>
              <a:rPr lang="es-EC" dirty="0"/>
              <a:t> La célula es la mínima porción de </a:t>
            </a:r>
            <a:r>
              <a:rPr lang="es-EC" b="1" dirty="0">
                <a:solidFill>
                  <a:srgbClr val="7030A0"/>
                </a:solidFill>
              </a:rPr>
              <a:t>protoplasma</a:t>
            </a:r>
            <a:r>
              <a:rPr lang="es-EC" dirty="0"/>
              <a:t> que posee existencia inde­pendiente.</a:t>
            </a:r>
          </a:p>
          <a:p>
            <a:endParaRPr lang="es-EC" dirty="0"/>
          </a:p>
          <a:p>
            <a:r>
              <a:rPr lang="es-EC" dirty="0"/>
              <a:t> Los organismos animales más simples, los protozoos, están formados por una única célula.</a:t>
            </a:r>
          </a:p>
          <a:p>
            <a:r>
              <a:rPr lang="es-EC" dirty="0"/>
              <a:t>Todos los demás animales pertenecen a los organismos multicelula­res o metazoos; los metazoos aparecieron con posterioridad a los protozoos en la historia de la evolución y pueden ser considerados como un "estado" de células individuales. </a:t>
            </a:r>
          </a:p>
        </p:txBody>
      </p:sp>
      <p:pic>
        <p:nvPicPr>
          <p:cNvPr id="4" name="Imagen 3">
            <a:extLst>
              <a:ext uri="{FF2B5EF4-FFF2-40B4-BE49-F238E27FC236}">
                <a16:creationId xmlns:a16="http://schemas.microsoft.com/office/drawing/2014/main" id="{26B8E0F9-F186-4DDA-A78B-7069C77F40A5}"/>
              </a:ext>
            </a:extLst>
          </p:cNvPr>
          <p:cNvPicPr>
            <a:picLocks noChangeAspect="1"/>
          </p:cNvPicPr>
          <p:nvPr/>
        </p:nvPicPr>
        <p:blipFill rotWithShape="1">
          <a:blip r:embed="rId2"/>
          <a:srcRect l="19038" t="37122" r="55923" b="15880"/>
          <a:stretch/>
        </p:blipFill>
        <p:spPr>
          <a:xfrm>
            <a:off x="687388" y="1731499"/>
            <a:ext cx="3052689" cy="3221502"/>
          </a:xfrm>
          <a:prstGeom prst="rect">
            <a:avLst/>
          </a:prstGeom>
        </p:spPr>
      </p:pic>
    </p:spTree>
    <p:extLst>
      <p:ext uri="{BB962C8B-B14F-4D97-AF65-F5344CB8AC3E}">
        <p14:creationId xmlns:p14="http://schemas.microsoft.com/office/powerpoint/2010/main" val="3764867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7DA8593-5BA7-45F3-B447-37FB2B9F7E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5CBF17-C0BF-49C1-8FB7-B43A3545D81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11">
            <a:extLst>
              <a:ext uri="{FF2B5EF4-FFF2-40B4-BE49-F238E27FC236}">
                <a16:creationId xmlns:a16="http://schemas.microsoft.com/office/drawing/2014/main" id="{F5147F3F-3E4A-4255-8C92-856618C47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F49F53C-E9E4-4F1A-B74F-9D30BFB8E498}"/>
              </a:ext>
            </a:extLst>
          </p:cNvPr>
          <p:cNvPicPr>
            <a:picLocks noChangeAspect="1"/>
          </p:cNvPicPr>
          <p:nvPr/>
        </p:nvPicPr>
        <p:blipFill>
          <a:blip r:embed="rId2"/>
          <a:stretch>
            <a:fillRect/>
          </a:stretch>
        </p:blipFill>
        <p:spPr>
          <a:xfrm>
            <a:off x="7562088" y="661735"/>
            <a:ext cx="4522060" cy="4332295"/>
          </a:xfrm>
          <a:prstGeom prst="rect">
            <a:avLst/>
          </a:prstGeom>
        </p:spPr>
      </p:pic>
      <p:pic>
        <p:nvPicPr>
          <p:cNvPr id="4" name="Imagen 3">
            <a:extLst>
              <a:ext uri="{FF2B5EF4-FFF2-40B4-BE49-F238E27FC236}">
                <a16:creationId xmlns:a16="http://schemas.microsoft.com/office/drawing/2014/main" id="{18856A7F-21F4-4ADB-B027-5810A0090357}"/>
              </a:ext>
            </a:extLst>
          </p:cNvPr>
          <p:cNvPicPr>
            <a:picLocks noChangeAspect="1"/>
          </p:cNvPicPr>
          <p:nvPr/>
        </p:nvPicPr>
        <p:blipFill>
          <a:blip r:embed="rId3"/>
          <a:stretch>
            <a:fillRect/>
          </a:stretch>
        </p:blipFill>
        <p:spPr>
          <a:xfrm>
            <a:off x="7896781" y="5179341"/>
            <a:ext cx="3852673" cy="1078275"/>
          </a:xfrm>
          <a:prstGeom prst="rect">
            <a:avLst/>
          </a:prstGeom>
        </p:spPr>
      </p:pic>
      <p:sp>
        <p:nvSpPr>
          <p:cNvPr id="2" name="Título 1">
            <a:extLst>
              <a:ext uri="{FF2B5EF4-FFF2-40B4-BE49-F238E27FC236}">
                <a16:creationId xmlns:a16="http://schemas.microsoft.com/office/drawing/2014/main" id="{54DB24C7-CFFC-450D-9405-6AC55C867667}"/>
              </a:ext>
            </a:extLst>
          </p:cNvPr>
          <p:cNvSpPr>
            <a:spLocks noGrp="1"/>
          </p:cNvSpPr>
          <p:nvPr>
            <p:ph type="title"/>
          </p:nvPr>
        </p:nvSpPr>
        <p:spPr>
          <a:xfrm>
            <a:off x="649223" y="245793"/>
            <a:ext cx="6574536" cy="823352"/>
          </a:xfrm>
        </p:spPr>
        <p:txBody>
          <a:bodyPr>
            <a:normAutofit fontScale="90000"/>
          </a:bodyPr>
          <a:lstStyle/>
          <a:p>
            <a:r>
              <a:rPr lang="es-EC" dirty="0"/>
              <a:t>CÉLULA  -CITOPLASMA </a:t>
            </a:r>
            <a:br>
              <a:rPr lang="es-EC" dirty="0"/>
            </a:br>
            <a:r>
              <a:rPr lang="es-EC" dirty="0"/>
              <a:t>ORGÁNULOS</a:t>
            </a:r>
          </a:p>
        </p:txBody>
      </p:sp>
      <p:sp>
        <p:nvSpPr>
          <p:cNvPr id="3" name="Marcador de contenido 2">
            <a:extLst>
              <a:ext uri="{FF2B5EF4-FFF2-40B4-BE49-F238E27FC236}">
                <a16:creationId xmlns:a16="http://schemas.microsoft.com/office/drawing/2014/main" id="{00A93010-C8B2-47A5-BE40-BCB505E6A8EB}"/>
              </a:ext>
            </a:extLst>
          </p:cNvPr>
          <p:cNvSpPr>
            <a:spLocks noGrp="1"/>
          </p:cNvSpPr>
          <p:nvPr>
            <p:ph idx="1"/>
          </p:nvPr>
        </p:nvSpPr>
        <p:spPr>
          <a:xfrm>
            <a:off x="649224" y="1315724"/>
            <a:ext cx="6574535" cy="5251776"/>
          </a:xfrm>
        </p:spPr>
        <p:txBody>
          <a:bodyPr>
            <a:normAutofit/>
          </a:bodyPr>
          <a:lstStyle/>
          <a:p>
            <a:pPr>
              <a:lnSpc>
                <a:spcPct val="90000"/>
              </a:lnSpc>
            </a:pPr>
            <a:r>
              <a:rPr lang="es-EC" sz="1500" dirty="0"/>
              <a:t>Los más conocidos son : mitocondrias, </a:t>
            </a:r>
            <a:r>
              <a:rPr lang="es-EC" sz="1500" dirty="0" err="1"/>
              <a:t>ergastoplasma</a:t>
            </a:r>
            <a:r>
              <a:rPr lang="es-EC" sz="1500" dirty="0"/>
              <a:t>, aparato de Golgi, fueron descritos mediante el microscopio óptico.</a:t>
            </a:r>
          </a:p>
          <a:p>
            <a:pPr>
              <a:lnSpc>
                <a:spcPct val="90000"/>
              </a:lnSpc>
            </a:pPr>
            <a:r>
              <a:rPr lang="es-EC" sz="1500" dirty="0"/>
              <a:t>Estos están limitados por membranas en cuyas superficies en ellas mismas se realizan la mayoría de procesos bioquímicos </a:t>
            </a:r>
          </a:p>
          <a:p>
            <a:pPr>
              <a:lnSpc>
                <a:spcPct val="90000"/>
              </a:lnSpc>
            </a:pPr>
            <a:r>
              <a:rPr lang="es-EC" sz="1500" b="1" dirty="0">
                <a:solidFill>
                  <a:srgbClr val="7030A0"/>
                </a:solidFill>
              </a:rPr>
              <a:t>Membrana celular (</a:t>
            </a:r>
            <a:r>
              <a:rPr lang="es-EC" sz="1500" b="1" dirty="0" err="1">
                <a:solidFill>
                  <a:srgbClr val="7030A0"/>
                </a:solidFill>
              </a:rPr>
              <a:t>plasmalema</a:t>
            </a:r>
            <a:r>
              <a:rPr lang="es-EC" sz="1500" b="1" dirty="0">
                <a:solidFill>
                  <a:srgbClr val="7030A0"/>
                </a:solidFill>
              </a:rPr>
              <a:t>) </a:t>
            </a:r>
            <a:r>
              <a:rPr lang="es-EC" sz="1500" dirty="0"/>
              <a:t>Una delgada membrana, denominada </a:t>
            </a:r>
            <a:r>
              <a:rPr lang="es-EC" sz="1500" dirty="0" err="1"/>
              <a:t>plasmalema</a:t>
            </a:r>
            <a:r>
              <a:rPr lang="es-EC" sz="1500" dirty="0"/>
              <a:t>, limita la célula de su entorno., posee permeabilidad selectiva. La inmersión de la célula en soluciones hipo o hipertónicas produce aumento o disminución del tamaño celular.</a:t>
            </a:r>
          </a:p>
          <a:p>
            <a:pPr>
              <a:lnSpc>
                <a:spcPct val="90000"/>
              </a:lnSpc>
            </a:pPr>
            <a:r>
              <a:rPr lang="es-EC" sz="1500" dirty="0"/>
              <a:t>Su estructura de </a:t>
            </a:r>
            <a:r>
              <a:rPr lang="es-EC" sz="1500" b="1" dirty="0">
                <a:solidFill>
                  <a:srgbClr val="7030A0"/>
                </a:solidFill>
              </a:rPr>
              <a:t>MOSAICO FLUIDO </a:t>
            </a:r>
            <a:r>
              <a:rPr lang="es-EC" sz="1500" dirty="0"/>
              <a:t>la describe como una capa </a:t>
            </a:r>
            <a:r>
              <a:rPr lang="es-EC" sz="1500" dirty="0" err="1"/>
              <a:t>bimolecular</a:t>
            </a:r>
            <a:r>
              <a:rPr lang="es-EC" sz="1500" dirty="0"/>
              <a:t> de lípidos ( fosfolípidos, bipolar, fluida ; esfingolípidos gangliósidos y colesterol ) en la cual están fijadas moléculas proteicas (proteínas integrales de membrana, proteínas periféricas de membrana y proteínas ancladas a </a:t>
            </a:r>
            <a:r>
              <a:rPr lang="es-EC" sz="1500" dirty="0" err="1"/>
              <a:t>Iípidos</a:t>
            </a:r>
            <a:r>
              <a:rPr lang="es-EC" sz="1500" dirty="0"/>
              <a:t>)</a:t>
            </a:r>
          </a:p>
        </p:txBody>
      </p:sp>
    </p:spTree>
    <p:extLst>
      <p:ext uri="{BB962C8B-B14F-4D97-AF65-F5344CB8AC3E}">
        <p14:creationId xmlns:p14="http://schemas.microsoft.com/office/powerpoint/2010/main" val="4233845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CDBCC-883D-4997-8F72-1F3FCDF4ACD9}"/>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660374AD-DC46-43EC-B387-3E1B97226FCC}"/>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7C06CA1C-660A-4911-A23A-4F212547304F}"/>
              </a:ext>
            </a:extLst>
          </p:cNvPr>
          <p:cNvPicPr>
            <a:picLocks noChangeAspect="1"/>
          </p:cNvPicPr>
          <p:nvPr/>
        </p:nvPicPr>
        <p:blipFill>
          <a:blip r:embed="rId2"/>
          <a:stretch>
            <a:fillRect/>
          </a:stretch>
        </p:blipFill>
        <p:spPr>
          <a:xfrm>
            <a:off x="2589212" y="3429001"/>
            <a:ext cx="7009863" cy="3283264"/>
          </a:xfrm>
          <a:prstGeom prst="rect">
            <a:avLst/>
          </a:prstGeom>
        </p:spPr>
      </p:pic>
      <p:pic>
        <p:nvPicPr>
          <p:cNvPr id="6" name="Imagen 5">
            <a:extLst>
              <a:ext uri="{FF2B5EF4-FFF2-40B4-BE49-F238E27FC236}">
                <a16:creationId xmlns:a16="http://schemas.microsoft.com/office/drawing/2014/main" id="{BF4A0286-528A-47F7-9E0E-B46854C6180D}"/>
              </a:ext>
            </a:extLst>
          </p:cNvPr>
          <p:cNvPicPr>
            <a:picLocks noChangeAspect="1"/>
          </p:cNvPicPr>
          <p:nvPr/>
        </p:nvPicPr>
        <p:blipFill>
          <a:blip r:embed="rId3"/>
          <a:stretch>
            <a:fillRect/>
          </a:stretch>
        </p:blipFill>
        <p:spPr>
          <a:xfrm>
            <a:off x="2622232" y="145736"/>
            <a:ext cx="6976843" cy="3047630"/>
          </a:xfrm>
          <a:prstGeom prst="rect">
            <a:avLst/>
          </a:prstGeom>
        </p:spPr>
      </p:pic>
    </p:spTree>
    <p:extLst>
      <p:ext uri="{BB962C8B-B14F-4D97-AF65-F5344CB8AC3E}">
        <p14:creationId xmlns:p14="http://schemas.microsoft.com/office/powerpoint/2010/main" val="1651465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E772F-F0F0-455A-BD32-38005A2CCAC8}"/>
              </a:ext>
            </a:extLst>
          </p:cNvPr>
          <p:cNvSpPr>
            <a:spLocks noGrp="1"/>
          </p:cNvSpPr>
          <p:nvPr>
            <p:ph type="title"/>
          </p:nvPr>
        </p:nvSpPr>
        <p:spPr/>
        <p:txBody>
          <a:bodyPr/>
          <a:lstStyle/>
          <a:p>
            <a:r>
              <a:rPr lang="es-EC" dirty="0"/>
              <a:t>CÉLULA  -CITOPLASMA </a:t>
            </a:r>
            <a:br>
              <a:rPr lang="es-EC" dirty="0"/>
            </a:br>
            <a:r>
              <a:rPr lang="es-EC" dirty="0"/>
              <a:t>ORGÁNULOS</a:t>
            </a:r>
          </a:p>
        </p:txBody>
      </p:sp>
      <p:sp>
        <p:nvSpPr>
          <p:cNvPr id="3" name="Marcador de contenido 2">
            <a:extLst>
              <a:ext uri="{FF2B5EF4-FFF2-40B4-BE49-F238E27FC236}">
                <a16:creationId xmlns:a16="http://schemas.microsoft.com/office/drawing/2014/main" id="{C1DA2B79-ECEA-4B4F-851C-76D67C550FBD}"/>
              </a:ext>
            </a:extLst>
          </p:cNvPr>
          <p:cNvSpPr>
            <a:spLocks noGrp="1"/>
          </p:cNvSpPr>
          <p:nvPr>
            <p:ph idx="1"/>
          </p:nvPr>
        </p:nvSpPr>
        <p:spPr>
          <a:xfrm>
            <a:off x="1638300" y="2465646"/>
            <a:ext cx="8915400" cy="3777622"/>
          </a:xfrm>
        </p:spPr>
        <p:txBody>
          <a:bodyPr>
            <a:normAutofit fontScale="92500" lnSpcReduction="10000"/>
          </a:bodyPr>
          <a:lstStyle/>
          <a:p>
            <a:r>
              <a:rPr lang="es-EC" b="1" dirty="0">
                <a:solidFill>
                  <a:srgbClr val="7030A0"/>
                </a:solidFill>
              </a:rPr>
              <a:t>RETÍCULO ENDOPLASMÁTICO  </a:t>
            </a:r>
            <a:r>
              <a:rPr lang="es-EC" dirty="0">
                <a:solidFill>
                  <a:schemeClr val="tx1"/>
                </a:solidFill>
              </a:rPr>
              <a:t>Es un  </a:t>
            </a:r>
            <a:r>
              <a:rPr lang="es-EC" dirty="0"/>
              <a:t>sistema de sacos limitados por membrana denominados retículo endoplasmático forman una red de túbulos ramificados o bolsas aplanadas denominadas </a:t>
            </a:r>
            <a:r>
              <a:rPr lang="es-EC" dirty="0">
                <a:solidFill>
                  <a:schemeClr val="tx1"/>
                </a:solidFill>
              </a:rPr>
              <a:t>cisternas. </a:t>
            </a:r>
          </a:p>
          <a:p>
            <a:r>
              <a:rPr lang="es-EC" dirty="0"/>
              <a:t>La </a:t>
            </a:r>
            <a:r>
              <a:rPr lang="es-EC" dirty="0" err="1"/>
              <a:t>basofilia</a:t>
            </a:r>
            <a:r>
              <a:rPr lang="es-EC" dirty="0"/>
              <a:t> característica se debe a la presencia de gran cantidad de pequeñas partículas de </a:t>
            </a:r>
            <a:r>
              <a:rPr lang="es-EC" dirty="0" err="1"/>
              <a:t>ribonucleoproteína</a:t>
            </a:r>
            <a:r>
              <a:rPr lang="es-EC" dirty="0"/>
              <a:t> (</a:t>
            </a:r>
            <a:r>
              <a:rPr lang="es-EC" dirty="0" err="1"/>
              <a:t>RNP</a:t>
            </a:r>
            <a:r>
              <a:rPr lang="es-EC" dirty="0"/>
              <a:t>), denominadas </a:t>
            </a:r>
            <a:r>
              <a:rPr lang="es-EC" b="1" dirty="0">
                <a:solidFill>
                  <a:srgbClr val="7030A0"/>
                </a:solidFill>
              </a:rPr>
              <a:t>ribosomas, </a:t>
            </a:r>
            <a:r>
              <a:rPr lang="es-EC" dirty="0"/>
              <a:t>que se adosan a la superficie externa de las membranas de allí la designación de </a:t>
            </a:r>
            <a:r>
              <a:rPr lang="es-EC" b="1" dirty="0">
                <a:solidFill>
                  <a:srgbClr val="7030A0"/>
                </a:solidFill>
              </a:rPr>
              <a:t>retículo endoplasmático granular o rugoso (</a:t>
            </a:r>
            <a:r>
              <a:rPr lang="es-EC" b="1" dirty="0" err="1">
                <a:solidFill>
                  <a:srgbClr val="7030A0"/>
                </a:solidFill>
              </a:rPr>
              <a:t>RER</a:t>
            </a:r>
            <a:r>
              <a:rPr lang="es-EC" b="1" dirty="0">
                <a:solidFill>
                  <a:srgbClr val="7030A0"/>
                </a:solidFill>
              </a:rPr>
              <a:t>)</a:t>
            </a:r>
          </a:p>
          <a:p>
            <a:r>
              <a:rPr lang="es-EC" dirty="0"/>
              <a:t>Los ribosomas no están todos unidos a las membranas; también aparecen libres en el citosol, presentes en todas las células menos en los GR. Los ribosomas libres son asiento de la síntesis de las proteínas que se encuentran en el citosol. </a:t>
            </a:r>
          </a:p>
          <a:p>
            <a:r>
              <a:rPr lang="es-EC" b="1" dirty="0">
                <a:solidFill>
                  <a:srgbClr val="7030A0"/>
                </a:solidFill>
              </a:rPr>
              <a:t>Los ribosomas unidos a la membrana son </a:t>
            </a:r>
            <a:r>
              <a:rPr lang="es-EC" dirty="0">
                <a:solidFill>
                  <a:schemeClr val="tx1"/>
                </a:solidFill>
              </a:rPr>
              <a:t>responsables de la síntesis de proteínas de secreción, y el retículo endoplasmático tiene la función de vaciamiento de estas proteínas al exterior de la célula, también estos ribosomas sintetizan  proteínas integrales.</a:t>
            </a:r>
          </a:p>
          <a:p>
            <a:endParaRPr lang="es-EC" dirty="0"/>
          </a:p>
        </p:txBody>
      </p:sp>
      <p:pic>
        <p:nvPicPr>
          <p:cNvPr id="4" name="Imagen 3">
            <a:extLst>
              <a:ext uri="{FF2B5EF4-FFF2-40B4-BE49-F238E27FC236}">
                <a16:creationId xmlns:a16="http://schemas.microsoft.com/office/drawing/2014/main" id="{18AC47C5-CC3F-4B0F-B415-6BE6EA233808}"/>
              </a:ext>
            </a:extLst>
          </p:cNvPr>
          <p:cNvPicPr>
            <a:picLocks noChangeAspect="1"/>
          </p:cNvPicPr>
          <p:nvPr/>
        </p:nvPicPr>
        <p:blipFill rotWithShape="1">
          <a:blip r:embed="rId2"/>
          <a:srcRect l="43847" t="35275" r="26153" b="33941"/>
          <a:stretch/>
        </p:blipFill>
        <p:spPr>
          <a:xfrm>
            <a:off x="8384344" y="23446"/>
            <a:ext cx="3657600" cy="2110154"/>
          </a:xfrm>
          <a:prstGeom prst="rect">
            <a:avLst/>
          </a:prstGeom>
        </p:spPr>
      </p:pic>
    </p:spTree>
    <p:extLst>
      <p:ext uri="{BB962C8B-B14F-4D97-AF65-F5344CB8AC3E}">
        <p14:creationId xmlns:p14="http://schemas.microsoft.com/office/powerpoint/2010/main" val="448838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BDA8D7-D21A-4FF8-BB15-FDA2631F8922}"/>
              </a:ext>
            </a:extLst>
          </p:cNvPr>
          <p:cNvSpPr>
            <a:spLocks noGrp="1"/>
          </p:cNvSpPr>
          <p:nvPr>
            <p:ph type="title"/>
          </p:nvPr>
        </p:nvSpPr>
        <p:spPr/>
        <p:txBody>
          <a:bodyPr/>
          <a:lstStyle/>
          <a:p>
            <a:r>
              <a:rPr lang="es-EC" dirty="0"/>
              <a:t>CÉLULA  -CITOPLASMA </a:t>
            </a:r>
            <a:br>
              <a:rPr lang="es-EC" dirty="0"/>
            </a:br>
            <a:r>
              <a:rPr lang="es-EC" dirty="0"/>
              <a:t>ORGÁNULOS</a:t>
            </a:r>
          </a:p>
        </p:txBody>
      </p:sp>
      <p:sp>
        <p:nvSpPr>
          <p:cNvPr id="3" name="Marcador de contenido 2">
            <a:extLst>
              <a:ext uri="{FF2B5EF4-FFF2-40B4-BE49-F238E27FC236}">
                <a16:creationId xmlns:a16="http://schemas.microsoft.com/office/drawing/2014/main" id="{26E2FDA0-ACF1-4613-8AD2-6BB57A7812A7}"/>
              </a:ext>
            </a:extLst>
          </p:cNvPr>
          <p:cNvSpPr>
            <a:spLocks noGrp="1"/>
          </p:cNvSpPr>
          <p:nvPr>
            <p:ph idx="1"/>
          </p:nvPr>
        </p:nvSpPr>
        <p:spPr/>
        <p:txBody>
          <a:bodyPr/>
          <a:lstStyle/>
          <a:p>
            <a:r>
              <a:rPr lang="es-EC" b="1" dirty="0">
                <a:solidFill>
                  <a:srgbClr val="7030A0"/>
                </a:solidFill>
              </a:rPr>
              <a:t>Retículo endoplasmático </a:t>
            </a:r>
            <a:r>
              <a:rPr lang="es-EC" b="1" dirty="0" err="1">
                <a:solidFill>
                  <a:srgbClr val="7030A0"/>
                </a:solidFill>
              </a:rPr>
              <a:t>agranular</a:t>
            </a:r>
            <a:r>
              <a:rPr lang="es-EC" b="1" dirty="0">
                <a:solidFill>
                  <a:srgbClr val="7030A0"/>
                </a:solidFill>
              </a:rPr>
              <a:t> (liso) </a:t>
            </a:r>
            <a:r>
              <a:rPr lang="es-EC" dirty="0">
                <a:solidFill>
                  <a:schemeClr val="tx1"/>
                </a:solidFill>
              </a:rPr>
              <a:t>se encuentra en muchas células en la forma de túbulos limitados por membranas a las que no se adosan </a:t>
            </a:r>
            <a:r>
              <a:rPr lang="es-EC" dirty="0" err="1">
                <a:solidFill>
                  <a:schemeClr val="tx1"/>
                </a:solidFill>
              </a:rPr>
              <a:t>ribosomas,denominándolo</a:t>
            </a:r>
            <a:r>
              <a:rPr lang="es-EC" dirty="0">
                <a:solidFill>
                  <a:schemeClr val="tx1"/>
                </a:solidFill>
              </a:rPr>
              <a:t> retículo endoplasmático </a:t>
            </a:r>
            <a:r>
              <a:rPr lang="es-EC" dirty="0" err="1">
                <a:solidFill>
                  <a:schemeClr val="tx1"/>
                </a:solidFill>
              </a:rPr>
              <a:t>agranular</a:t>
            </a:r>
            <a:r>
              <a:rPr lang="es-EC" dirty="0">
                <a:solidFill>
                  <a:schemeClr val="tx1"/>
                </a:solidFill>
              </a:rPr>
              <a:t> o liso (</a:t>
            </a:r>
            <a:r>
              <a:rPr lang="es-EC" dirty="0" err="1">
                <a:solidFill>
                  <a:schemeClr val="tx1"/>
                </a:solidFill>
              </a:rPr>
              <a:t>REL</a:t>
            </a:r>
            <a:r>
              <a:rPr lang="es-EC" dirty="0">
                <a:solidFill>
                  <a:schemeClr val="tx1"/>
                </a:solidFill>
              </a:rPr>
              <a:t>). Es acidófilo y se tiñe con colorantes como la eosina. </a:t>
            </a:r>
          </a:p>
          <a:p>
            <a:r>
              <a:rPr lang="es-EC" dirty="0">
                <a:solidFill>
                  <a:schemeClr val="tx1"/>
                </a:solidFill>
              </a:rPr>
              <a:t>El retículo endoplasmático liso también interviene en la síntesis de lípidos ( hepatocitos), en las células endocrinas (productoras de hormonas) que sintetizan hormonas esteroides, también sintetiza fosfolípidos para la construcción de las membranas celulares, en las células del músculo estriado está relacionado con la liberación y la recaptación de iones calcio en la contracción y la relajación de las fibras musculares.</a:t>
            </a:r>
          </a:p>
          <a:p>
            <a:endParaRPr lang="es-EC" dirty="0">
              <a:solidFill>
                <a:schemeClr val="tx1"/>
              </a:solidFill>
            </a:endParaRPr>
          </a:p>
        </p:txBody>
      </p:sp>
    </p:spTree>
    <p:extLst>
      <p:ext uri="{BB962C8B-B14F-4D97-AF65-F5344CB8AC3E}">
        <p14:creationId xmlns:p14="http://schemas.microsoft.com/office/powerpoint/2010/main" val="249333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15E34B-5D02-4E01-A936-E8E1C0AB6F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7DE3414B-B032-4710-A468-D3285E38C5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553D0D33-504D-4FB6-8BCB-5A92D214EF07}"/>
              </a:ext>
            </a:extLst>
          </p:cNvPr>
          <p:cNvPicPr>
            <a:picLocks noChangeAspect="1"/>
          </p:cNvPicPr>
          <p:nvPr/>
        </p:nvPicPr>
        <p:blipFill rotWithShape="1">
          <a:blip r:embed="rId3"/>
          <a:srcRect l="44167" t="16915" r="22375" b="6011"/>
          <a:stretch/>
        </p:blipFill>
        <p:spPr>
          <a:xfrm>
            <a:off x="4619544" y="645106"/>
            <a:ext cx="6730628" cy="5922394"/>
          </a:xfrm>
          <a:prstGeom prst="rect">
            <a:avLst/>
          </a:prstGeom>
        </p:spPr>
      </p:pic>
      <p:sp>
        <p:nvSpPr>
          <p:cNvPr id="2" name="Título 1">
            <a:extLst>
              <a:ext uri="{FF2B5EF4-FFF2-40B4-BE49-F238E27FC236}">
                <a16:creationId xmlns:a16="http://schemas.microsoft.com/office/drawing/2014/main" id="{82509B52-8C6B-4054-92C7-6EE33456BED4}"/>
              </a:ext>
            </a:extLst>
          </p:cNvPr>
          <p:cNvSpPr>
            <a:spLocks noGrp="1"/>
          </p:cNvSpPr>
          <p:nvPr>
            <p:ph type="title"/>
          </p:nvPr>
        </p:nvSpPr>
        <p:spPr>
          <a:xfrm>
            <a:off x="649224" y="359354"/>
            <a:ext cx="4416262" cy="1545646"/>
          </a:xfrm>
        </p:spPr>
        <p:txBody>
          <a:bodyPr>
            <a:normAutofit fontScale="90000"/>
          </a:bodyPr>
          <a:lstStyle/>
          <a:p>
            <a:r>
              <a:rPr lang="es-EC" dirty="0"/>
              <a:t>CÉLULA  -CITOPLASMA </a:t>
            </a:r>
            <a:br>
              <a:rPr lang="es-EC" dirty="0"/>
            </a:br>
            <a:r>
              <a:rPr lang="es-EC" dirty="0"/>
              <a:t>ORGÁNULOS</a:t>
            </a:r>
          </a:p>
        </p:txBody>
      </p:sp>
      <p:sp>
        <p:nvSpPr>
          <p:cNvPr id="3" name="Marcador de contenido 2">
            <a:extLst>
              <a:ext uri="{FF2B5EF4-FFF2-40B4-BE49-F238E27FC236}">
                <a16:creationId xmlns:a16="http://schemas.microsoft.com/office/drawing/2014/main" id="{578406C1-9EE9-4849-BA81-8A591049E497}"/>
              </a:ext>
            </a:extLst>
          </p:cNvPr>
          <p:cNvSpPr>
            <a:spLocks noGrp="1"/>
          </p:cNvSpPr>
          <p:nvPr>
            <p:ph idx="1"/>
          </p:nvPr>
        </p:nvSpPr>
        <p:spPr>
          <a:xfrm>
            <a:off x="649225" y="2133600"/>
            <a:ext cx="3650278" cy="3759253"/>
          </a:xfrm>
        </p:spPr>
        <p:txBody>
          <a:bodyPr>
            <a:normAutofit/>
          </a:bodyPr>
          <a:lstStyle/>
          <a:p>
            <a:r>
              <a:rPr lang="es-EC" b="1" dirty="0">
                <a:solidFill>
                  <a:srgbClr val="7030A0"/>
                </a:solidFill>
              </a:rPr>
              <a:t>Aparato de Golgi </a:t>
            </a:r>
            <a:r>
              <a:rPr lang="es-EC" dirty="0"/>
              <a:t>se encuentra en todos los tipos celulares, pero no se tiñe en los cortes histológicos comunes se ubica cerca del núcleo. </a:t>
            </a:r>
          </a:p>
        </p:txBody>
      </p:sp>
    </p:spTree>
    <p:extLst>
      <p:ext uri="{BB962C8B-B14F-4D97-AF65-F5344CB8AC3E}">
        <p14:creationId xmlns:p14="http://schemas.microsoft.com/office/powerpoint/2010/main" val="755862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E2A5A2-ADF6-4E99-AED5-54F240120E81}"/>
              </a:ext>
            </a:extLst>
          </p:cNvPr>
          <p:cNvSpPr>
            <a:spLocks noGrp="1"/>
          </p:cNvSpPr>
          <p:nvPr>
            <p:ph type="title"/>
          </p:nvPr>
        </p:nvSpPr>
        <p:spPr/>
        <p:txBody>
          <a:bodyPr/>
          <a:lstStyle/>
          <a:p>
            <a:r>
              <a:rPr lang="es-EC" dirty="0"/>
              <a:t>CÉLULA  -CITOPLASMA </a:t>
            </a:r>
            <a:br>
              <a:rPr lang="es-EC" dirty="0"/>
            </a:br>
            <a:r>
              <a:rPr lang="es-EC" dirty="0"/>
              <a:t>ORGÁNULOS</a:t>
            </a:r>
          </a:p>
        </p:txBody>
      </p:sp>
      <p:sp>
        <p:nvSpPr>
          <p:cNvPr id="3" name="Marcador de contenido 2">
            <a:extLst>
              <a:ext uri="{FF2B5EF4-FFF2-40B4-BE49-F238E27FC236}">
                <a16:creationId xmlns:a16="http://schemas.microsoft.com/office/drawing/2014/main" id="{6D8CAF1A-1BCF-4C29-9A9C-005476F08C5C}"/>
              </a:ext>
            </a:extLst>
          </p:cNvPr>
          <p:cNvSpPr>
            <a:spLocks noGrp="1"/>
          </p:cNvSpPr>
          <p:nvPr>
            <p:ph idx="1"/>
          </p:nvPr>
        </p:nvSpPr>
        <p:spPr/>
        <p:txBody>
          <a:bodyPr>
            <a:normAutofit fontScale="92500" lnSpcReduction="10000"/>
          </a:bodyPr>
          <a:lstStyle/>
          <a:p>
            <a:r>
              <a:rPr lang="es-EC" b="1" dirty="0">
                <a:solidFill>
                  <a:srgbClr val="7030A0"/>
                </a:solidFill>
              </a:rPr>
              <a:t>Lisosomas </a:t>
            </a:r>
            <a:r>
              <a:rPr lang="es-EC" dirty="0"/>
              <a:t>representan la parte esencial de un sistema digestivo intracelular, muy relacionado en estructura y función con el sistema de </a:t>
            </a:r>
            <a:r>
              <a:rPr lang="es-EC" b="1" dirty="0">
                <a:solidFill>
                  <a:srgbClr val="7030A0"/>
                </a:solidFill>
              </a:rPr>
              <a:t>endocitosis </a:t>
            </a:r>
            <a:r>
              <a:rPr lang="es-EC" dirty="0"/>
              <a:t>de la célula, contienen hidro/asas ácidas (enzimas hidrolíticas activas a pH ácido).</a:t>
            </a:r>
          </a:p>
          <a:p>
            <a:r>
              <a:rPr lang="es-EC" dirty="0"/>
              <a:t>Mitocondrias poseen  membrana externa,  membrana interna ( pliegues llamados cresta ) La función mitocondrial más importante es la producción de energía ( en forma de ATP)  de la célula por degradación de glucosa y de ácidos grasos</a:t>
            </a:r>
          </a:p>
          <a:p>
            <a:r>
              <a:rPr lang="es-EC" b="1" dirty="0">
                <a:solidFill>
                  <a:srgbClr val="7030A0"/>
                </a:solidFill>
              </a:rPr>
              <a:t>Centrosoma y centríolos </a:t>
            </a:r>
            <a:r>
              <a:rPr lang="es-EC" dirty="0"/>
              <a:t>Los centríolos desempeñan un papel importante en la formación de cilios y en la división celular, cada centríolo tiene la forma de un cilindro hueco</a:t>
            </a:r>
          </a:p>
          <a:p>
            <a:r>
              <a:rPr lang="es-EC" b="1" dirty="0">
                <a:solidFill>
                  <a:srgbClr val="7030A0"/>
                </a:solidFill>
              </a:rPr>
              <a:t>Los microtúbulos </a:t>
            </a:r>
            <a:r>
              <a:rPr lang="es-EC" dirty="0"/>
              <a:t>son delgadas estructuras tubulares de dimensiones tan finas que sólo se detectan mediante el microscopio electrónico. Intervienen en la composición de los centríolos, los cuerpos basales y los cilios.</a:t>
            </a:r>
          </a:p>
          <a:p>
            <a:endParaRPr lang="es-EC" dirty="0"/>
          </a:p>
          <a:p>
            <a:endParaRPr lang="es-EC" dirty="0"/>
          </a:p>
        </p:txBody>
      </p:sp>
    </p:spTree>
    <p:extLst>
      <p:ext uri="{BB962C8B-B14F-4D97-AF65-F5344CB8AC3E}">
        <p14:creationId xmlns:p14="http://schemas.microsoft.com/office/powerpoint/2010/main" val="2425538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8A031-7293-4BEB-8265-265CCB0E277A}"/>
              </a:ext>
            </a:extLst>
          </p:cNvPr>
          <p:cNvSpPr>
            <a:spLocks noGrp="1"/>
          </p:cNvSpPr>
          <p:nvPr>
            <p:ph type="title"/>
          </p:nvPr>
        </p:nvSpPr>
        <p:spPr/>
        <p:txBody>
          <a:bodyPr/>
          <a:lstStyle/>
          <a:p>
            <a:r>
              <a:rPr lang="es-EC" dirty="0"/>
              <a:t>CÉLULA  -CITOPLASMA</a:t>
            </a:r>
            <a:br>
              <a:rPr lang="es-EC" dirty="0"/>
            </a:br>
            <a:r>
              <a:rPr lang="es-EC" dirty="0"/>
              <a:t>Inclusiones citoplasmáticas </a:t>
            </a:r>
          </a:p>
        </p:txBody>
      </p:sp>
      <p:sp>
        <p:nvSpPr>
          <p:cNvPr id="3" name="Marcador de contenido 2">
            <a:extLst>
              <a:ext uri="{FF2B5EF4-FFF2-40B4-BE49-F238E27FC236}">
                <a16:creationId xmlns:a16="http://schemas.microsoft.com/office/drawing/2014/main" id="{01011909-E10F-43A9-9302-8459F0F4AD19}"/>
              </a:ext>
            </a:extLst>
          </p:cNvPr>
          <p:cNvSpPr>
            <a:spLocks noGrp="1"/>
          </p:cNvSpPr>
          <p:nvPr>
            <p:ph idx="1"/>
          </p:nvPr>
        </p:nvSpPr>
        <p:spPr/>
        <p:txBody>
          <a:bodyPr/>
          <a:lstStyle/>
          <a:p>
            <a:r>
              <a:rPr lang="es-EC" dirty="0"/>
              <a:t>Se entiende por inclusiones a los componentes celulares no indispensables, que pueden ser sintetizados por la célula o captados del medio, y que a menudo sólo permanecen en la célula por tiempo limitado.</a:t>
            </a:r>
          </a:p>
          <a:p>
            <a:r>
              <a:rPr lang="es-EC" dirty="0"/>
              <a:t> La denominación se aplica principalmente a los depósitos de sustancias nutritivas y a ciertos pigmentos</a:t>
            </a:r>
          </a:p>
        </p:txBody>
      </p:sp>
    </p:spTree>
    <p:extLst>
      <p:ext uri="{BB962C8B-B14F-4D97-AF65-F5344CB8AC3E}">
        <p14:creationId xmlns:p14="http://schemas.microsoft.com/office/powerpoint/2010/main" val="3912398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69793-F716-4E7C-8056-3CC15DACB676}"/>
              </a:ext>
            </a:extLst>
          </p:cNvPr>
          <p:cNvSpPr>
            <a:spLocks noGrp="1"/>
          </p:cNvSpPr>
          <p:nvPr>
            <p:ph type="title"/>
          </p:nvPr>
        </p:nvSpPr>
        <p:spPr/>
        <p:txBody>
          <a:bodyPr/>
          <a:lstStyle/>
          <a:p>
            <a:r>
              <a:rPr lang="es-EC" dirty="0"/>
              <a:t>CÉLULA – NÚCLEO </a:t>
            </a:r>
          </a:p>
        </p:txBody>
      </p:sp>
      <p:sp>
        <p:nvSpPr>
          <p:cNvPr id="3" name="Marcador de contenido 2">
            <a:extLst>
              <a:ext uri="{FF2B5EF4-FFF2-40B4-BE49-F238E27FC236}">
                <a16:creationId xmlns:a16="http://schemas.microsoft.com/office/drawing/2014/main" id="{5BDED19C-2F63-4419-81B8-838563D4721E}"/>
              </a:ext>
            </a:extLst>
          </p:cNvPr>
          <p:cNvSpPr>
            <a:spLocks noGrp="1"/>
          </p:cNvSpPr>
          <p:nvPr>
            <p:ph idx="1"/>
          </p:nvPr>
        </p:nvSpPr>
        <p:spPr>
          <a:xfrm>
            <a:off x="2589212" y="1322363"/>
            <a:ext cx="8915400" cy="5148775"/>
          </a:xfrm>
        </p:spPr>
        <p:txBody>
          <a:bodyPr>
            <a:normAutofit/>
          </a:bodyPr>
          <a:lstStyle/>
          <a:p>
            <a:r>
              <a:rPr lang="es-EC" dirty="0"/>
              <a:t>En el núcleo se encuentran las moléculas de ácido </a:t>
            </a:r>
            <a:r>
              <a:rPr lang="es-EC" dirty="0" err="1"/>
              <a:t>desoxilTibonucleico</a:t>
            </a:r>
            <a:r>
              <a:rPr lang="es-EC" dirty="0"/>
              <a:t> (DNA), cuya secuencia de bases es exclusiva para cada individuo (salvo los gemelos idénticos), y contiene el conjunto de información o genoma, que dirige el desarrollo y la regulación de la estructura y las funciones de cada célula y de todo el organismo</a:t>
            </a:r>
          </a:p>
          <a:p>
            <a:r>
              <a:rPr lang="es-EC" dirty="0"/>
              <a:t>Mide entre 5 y 10 </a:t>
            </a:r>
            <a:r>
              <a:rPr lang="es-EC" dirty="0" err="1"/>
              <a:t>flm</a:t>
            </a:r>
            <a:r>
              <a:rPr lang="es-EC" dirty="0"/>
              <a:t> de diámetro. La forma del núcleo también varía en los distintos tipos celulares</a:t>
            </a:r>
          </a:p>
          <a:p>
            <a:r>
              <a:rPr lang="es-EC" dirty="0"/>
              <a:t>Se distinguen las siguientes estructuras nucleares: </a:t>
            </a:r>
            <a:r>
              <a:rPr lang="es-EC" b="1" dirty="0">
                <a:solidFill>
                  <a:srgbClr val="7030A0"/>
                </a:solidFill>
              </a:rPr>
              <a:t>la membrana nuclear </a:t>
            </a:r>
            <a:r>
              <a:rPr lang="es-EC" dirty="0"/>
              <a:t>o </a:t>
            </a:r>
            <a:r>
              <a:rPr lang="es-EC" dirty="0" err="1"/>
              <a:t>nucleolema</a:t>
            </a:r>
            <a:r>
              <a:rPr lang="es-EC" dirty="0"/>
              <a:t> (envoltura nuclear) comprende dos membranas concéntricas</a:t>
            </a:r>
          </a:p>
          <a:p>
            <a:r>
              <a:rPr lang="es-EC" dirty="0"/>
              <a:t>En el interior del núcleo o nucleoplasma suelen observarse uno o varios elementos nucleares redondeados y muy basófilos</a:t>
            </a:r>
            <a:r>
              <a:rPr lang="es-EC" b="1" dirty="0">
                <a:solidFill>
                  <a:srgbClr val="7030A0"/>
                </a:solidFill>
              </a:rPr>
              <a:t>, los nucléolos.  </a:t>
            </a:r>
            <a:r>
              <a:rPr lang="es-EC" dirty="0"/>
              <a:t>Además de los nucléolos, el material nuclear basófilo teñido se compone de </a:t>
            </a:r>
            <a:r>
              <a:rPr lang="es-EC" b="1" dirty="0">
                <a:solidFill>
                  <a:srgbClr val="7030A0"/>
                </a:solidFill>
              </a:rPr>
              <a:t>cromatina</a:t>
            </a:r>
            <a:r>
              <a:rPr lang="es-EC" dirty="0"/>
              <a:t> que forma cúmulos o gránulos, </a:t>
            </a:r>
            <a:r>
              <a:rPr lang="es-EC" b="1" dirty="0">
                <a:solidFill>
                  <a:srgbClr val="7030A0"/>
                </a:solidFill>
              </a:rPr>
              <a:t>la heterocromatina</a:t>
            </a:r>
            <a:r>
              <a:rPr lang="es-EC" dirty="0"/>
              <a:t>, ubicada sobre todo en la cara interna del </a:t>
            </a:r>
            <a:r>
              <a:rPr lang="es-EC" dirty="0" err="1"/>
              <a:t>nuc</a:t>
            </a:r>
            <a:r>
              <a:rPr lang="es-EC" dirty="0"/>
              <a:t>\</a:t>
            </a:r>
            <a:r>
              <a:rPr lang="es-EC" dirty="0" err="1"/>
              <a:t>eolema</a:t>
            </a:r>
            <a:r>
              <a:rPr lang="es-EC" dirty="0"/>
              <a:t>. Por lo general, los cúmulos de cromatina aislados son de menor tamaño que los nucléolos y tienen forma más irregular. Las regiones apenas teñidas del nucleoplasma están ocupadas por cromatina organizada en forma laxa</a:t>
            </a:r>
            <a:r>
              <a:rPr lang="es-EC" b="1" dirty="0">
                <a:solidFill>
                  <a:srgbClr val="7030A0"/>
                </a:solidFill>
              </a:rPr>
              <a:t>, la eucromatina</a:t>
            </a:r>
            <a:endParaRPr lang="es-EC" dirty="0"/>
          </a:p>
        </p:txBody>
      </p:sp>
    </p:spTree>
    <p:extLst>
      <p:ext uri="{BB962C8B-B14F-4D97-AF65-F5344CB8AC3E}">
        <p14:creationId xmlns:p14="http://schemas.microsoft.com/office/powerpoint/2010/main" val="1256074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A3EAA-0D06-4271-93EF-1DCBC7031D9A}"/>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27A31173-BA9E-47CF-B4E7-B980EFA19AC9}"/>
              </a:ext>
            </a:extLst>
          </p:cNvPr>
          <p:cNvSpPr>
            <a:spLocks noGrp="1"/>
          </p:cNvSpPr>
          <p:nvPr>
            <p:ph idx="1"/>
          </p:nvPr>
        </p:nvSpPr>
        <p:spPr/>
        <p:txBody>
          <a:bodyPr/>
          <a:lstStyle/>
          <a:p>
            <a:endParaRPr lang="es-EC"/>
          </a:p>
        </p:txBody>
      </p:sp>
      <p:pic>
        <p:nvPicPr>
          <p:cNvPr id="5" name="Imagen 4">
            <a:extLst>
              <a:ext uri="{FF2B5EF4-FFF2-40B4-BE49-F238E27FC236}">
                <a16:creationId xmlns:a16="http://schemas.microsoft.com/office/drawing/2014/main" id="{D4AEA1E3-12B6-4EC6-8555-2186C737FA6B}"/>
              </a:ext>
            </a:extLst>
          </p:cNvPr>
          <p:cNvPicPr>
            <a:picLocks noChangeAspect="1"/>
          </p:cNvPicPr>
          <p:nvPr/>
        </p:nvPicPr>
        <p:blipFill>
          <a:blip r:embed="rId2"/>
          <a:stretch>
            <a:fillRect/>
          </a:stretch>
        </p:blipFill>
        <p:spPr>
          <a:xfrm>
            <a:off x="2423160" y="182881"/>
            <a:ext cx="9081452" cy="6555544"/>
          </a:xfrm>
          <a:prstGeom prst="rect">
            <a:avLst/>
          </a:prstGeom>
        </p:spPr>
      </p:pic>
    </p:spTree>
    <p:extLst>
      <p:ext uri="{BB962C8B-B14F-4D97-AF65-F5344CB8AC3E}">
        <p14:creationId xmlns:p14="http://schemas.microsoft.com/office/powerpoint/2010/main" val="95107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48B61D-E04E-4593-AFE8-01F05FB8FC94}"/>
              </a:ext>
            </a:extLst>
          </p:cNvPr>
          <p:cNvSpPr>
            <a:spLocks noGrp="1"/>
          </p:cNvSpPr>
          <p:nvPr>
            <p:ph type="title"/>
          </p:nvPr>
        </p:nvSpPr>
        <p:spPr>
          <a:xfrm>
            <a:off x="2676212" y="306333"/>
            <a:ext cx="8911687" cy="1198910"/>
          </a:xfrm>
        </p:spPr>
        <p:txBody>
          <a:bodyPr/>
          <a:lstStyle/>
          <a:p>
            <a:r>
              <a:rPr lang="es-EC" dirty="0" err="1"/>
              <a:t>CELULA</a:t>
            </a:r>
            <a:r>
              <a:rPr lang="es-EC" dirty="0"/>
              <a:t> </a:t>
            </a:r>
          </a:p>
        </p:txBody>
      </p:sp>
      <p:sp>
        <p:nvSpPr>
          <p:cNvPr id="3" name="Marcador de contenido 2">
            <a:extLst>
              <a:ext uri="{FF2B5EF4-FFF2-40B4-BE49-F238E27FC236}">
                <a16:creationId xmlns:a16="http://schemas.microsoft.com/office/drawing/2014/main" id="{998820DD-48D1-4C2F-82C3-4ED6602E78B1}"/>
              </a:ext>
            </a:extLst>
          </p:cNvPr>
          <p:cNvSpPr>
            <a:spLocks noGrp="1"/>
          </p:cNvSpPr>
          <p:nvPr>
            <p:ph idx="1"/>
          </p:nvPr>
        </p:nvSpPr>
        <p:spPr>
          <a:xfrm>
            <a:off x="3812344" y="1505243"/>
            <a:ext cx="7692267" cy="5046424"/>
          </a:xfrm>
        </p:spPr>
        <p:txBody>
          <a:bodyPr>
            <a:normAutofit fontScale="92500" lnSpcReduction="20000"/>
          </a:bodyPr>
          <a:lstStyle/>
          <a:p>
            <a:r>
              <a:rPr lang="es-EC" b="1" dirty="0">
                <a:solidFill>
                  <a:srgbClr val="7030A0"/>
                </a:solidFill>
              </a:rPr>
              <a:t>La sustancia viva de la célula o protoplasma </a:t>
            </a:r>
            <a:r>
              <a:rPr lang="es-EC" dirty="0"/>
              <a:t>incluye el núcleo, compuesto por nucleoplasma, y el protoplasma circundante o citoplasma</a:t>
            </a:r>
          </a:p>
          <a:p>
            <a:r>
              <a:rPr lang="es-EC" dirty="0"/>
              <a:t>Toda la célula está rodeada por una membrana muy delgada de protoplasma especializado, </a:t>
            </a:r>
            <a:r>
              <a:rPr lang="es-EC" b="1" dirty="0">
                <a:solidFill>
                  <a:srgbClr val="7030A0"/>
                </a:solidFill>
              </a:rPr>
              <a:t>la membrana celular </a:t>
            </a:r>
            <a:r>
              <a:rPr lang="es-EC" dirty="0"/>
              <a:t>o </a:t>
            </a:r>
            <a:r>
              <a:rPr lang="es-EC" dirty="0" err="1"/>
              <a:t>plasmalema</a:t>
            </a:r>
            <a:r>
              <a:rPr lang="es-EC" dirty="0"/>
              <a:t> , que determina los límites de la célula como unidad estructural. </a:t>
            </a:r>
          </a:p>
          <a:p>
            <a:r>
              <a:rPr lang="es-EC" dirty="0"/>
              <a:t>El</a:t>
            </a:r>
            <a:r>
              <a:rPr lang="es-EC" b="1" dirty="0">
                <a:solidFill>
                  <a:srgbClr val="7030A0"/>
                </a:solidFill>
              </a:rPr>
              <a:t> nucleoplasma </a:t>
            </a:r>
            <a:r>
              <a:rPr lang="es-EC" dirty="0"/>
              <a:t>se mantiene separado del citoplasma por medio de una membrana de protoplasma es­pecializado, la </a:t>
            </a:r>
            <a:r>
              <a:rPr lang="es-EC" b="1" dirty="0">
                <a:solidFill>
                  <a:srgbClr val="7030A0"/>
                </a:solidFill>
              </a:rPr>
              <a:t>membrana nuclear </a:t>
            </a:r>
            <a:r>
              <a:rPr lang="es-EC" dirty="0"/>
              <a:t>o </a:t>
            </a:r>
            <a:r>
              <a:rPr lang="es-EC" dirty="0" err="1"/>
              <a:t>nucleolema</a:t>
            </a:r>
            <a:r>
              <a:rPr lang="es-EC" dirty="0"/>
              <a:t>. </a:t>
            </a:r>
          </a:p>
          <a:p>
            <a:r>
              <a:rPr lang="es-EC" dirty="0"/>
              <a:t>El núcleo y el citoplasma contienen varias estructuras identificables con el microscopio óptico, denominadas </a:t>
            </a:r>
            <a:r>
              <a:rPr lang="es-EC" b="1" dirty="0">
                <a:solidFill>
                  <a:srgbClr val="7030A0"/>
                </a:solidFill>
              </a:rPr>
              <a:t>orgánulos e inclusiones.</a:t>
            </a:r>
          </a:p>
          <a:p>
            <a:r>
              <a:rPr lang="es-EC" dirty="0"/>
              <a:t>Son unidades de protoplasma especializado, a cargo de funciones celulares específicas. Ejemplos :</a:t>
            </a:r>
          </a:p>
          <a:p>
            <a:r>
              <a:rPr lang="es-EC" dirty="0"/>
              <a:t> Las mitocondrias (pro­ducción de energía), </a:t>
            </a:r>
          </a:p>
          <a:p>
            <a:r>
              <a:rPr lang="es-EC" dirty="0"/>
              <a:t>El </a:t>
            </a:r>
            <a:r>
              <a:rPr lang="es-EC" dirty="0" err="1"/>
              <a:t>ergastoplasma</a:t>
            </a:r>
            <a:r>
              <a:rPr lang="es-EC" dirty="0"/>
              <a:t> (síntesis de proteínas) y</a:t>
            </a:r>
          </a:p>
          <a:p>
            <a:r>
              <a:rPr lang="es-EC" dirty="0"/>
              <a:t> El aparato de Golgi (depósito de sustancias de secreción),</a:t>
            </a:r>
          </a:p>
          <a:p>
            <a:r>
              <a:rPr lang="es-EC" dirty="0"/>
              <a:t> El nucléolo (cuerpo nuclear) es un orgánulo nuclear </a:t>
            </a:r>
          </a:p>
        </p:txBody>
      </p:sp>
    </p:spTree>
    <p:extLst>
      <p:ext uri="{BB962C8B-B14F-4D97-AF65-F5344CB8AC3E}">
        <p14:creationId xmlns:p14="http://schemas.microsoft.com/office/powerpoint/2010/main" val="3647595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3B1371-AE96-4228-94D9-90DFD8A6FB78}"/>
              </a:ext>
            </a:extLst>
          </p:cNvPr>
          <p:cNvSpPr>
            <a:spLocks noGrp="1"/>
          </p:cNvSpPr>
          <p:nvPr>
            <p:ph type="title"/>
          </p:nvPr>
        </p:nvSpPr>
        <p:spPr>
          <a:xfrm>
            <a:off x="2592925" y="624110"/>
            <a:ext cx="8911687" cy="1280890"/>
          </a:xfrm>
        </p:spPr>
        <p:txBody>
          <a:bodyPr/>
          <a:lstStyle/>
          <a:p>
            <a:endParaRPr lang="es-EC"/>
          </a:p>
        </p:txBody>
      </p:sp>
      <p:sp>
        <p:nvSpPr>
          <p:cNvPr id="3" name="Marcador de contenido 2">
            <a:extLst>
              <a:ext uri="{FF2B5EF4-FFF2-40B4-BE49-F238E27FC236}">
                <a16:creationId xmlns:a16="http://schemas.microsoft.com/office/drawing/2014/main" id="{2A9D4CFB-7F17-4FC0-8366-4E2F96681D77}"/>
              </a:ext>
            </a:extLst>
          </p:cNvPr>
          <p:cNvSpPr>
            <a:spLocks noGrp="1"/>
          </p:cNvSpPr>
          <p:nvPr>
            <p:ph idx="1"/>
          </p:nvPr>
        </p:nvSpPr>
        <p:spPr>
          <a:xfrm>
            <a:off x="2589212" y="2133600"/>
            <a:ext cx="8915400" cy="3777622"/>
          </a:xfrm>
        </p:spPr>
        <p:txBody>
          <a:bodyPr/>
          <a:lstStyle/>
          <a:p>
            <a:endParaRPr lang="es-EC" dirty="0"/>
          </a:p>
        </p:txBody>
      </p:sp>
      <p:pic>
        <p:nvPicPr>
          <p:cNvPr id="4" name="Imagen 3">
            <a:extLst>
              <a:ext uri="{FF2B5EF4-FFF2-40B4-BE49-F238E27FC236}">
                <a16:creationId xmlns:a16="http://schemas.microsoft.com/office/drawing/2014/main" id="{671ED18D-49AC-4108-AEFF-F14B5715F724}"/>
              </a:ext>
            </a:extLst>
          </p:cNvPr>
          <p:cNvPicPr>
            <a:picLocks noChangeAspect="1"/>
          </p:cNvPicPr>
          <p:nvPr/>
        </p:nvPicPr>
        <p:blipFill rotWithShape="1">
          <a:blip r:embed="rId2"/>
          <a:srcRect l="19047" t="26810" r="29643" b="18080"/>
          <a:stretch/>
        </p:blipFill>
        <p:spPr>
          <a:xfrm>
            <a:off x="2167544" y="624110"/>
            <a:ext cx="9733724" cy="5790758"/>
          </a:xfrm>
          <a:prstGeom prst="rect">
            <a:avLst/>
          </a:prstGeom>
        </p:spPr>
      </p:pic>
    </p:spTree>
    <p:extLst>
      <p:ext uri="{BB962C8B-B14F-4D97-AF65-F5344CB8AC3E}">
        <p14:creationId xmlns:p14="http://schemas.microsoft.com/office/powerpoint/2010/main" val="66964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7A0FB3-F219-4476-9367-A987D76C93BE}"/>
              </a:ext>
            </a:extLst>
          </p:cNvPr>
          <p:cNvSpPr>
            <a:spLocks noGrp="1"/>
          </p:cNvSpPr>
          <p:nvPr>
            <p:ph type="title"/>
          </p:nvPr>
        </p:nvSpPr>
        <p:spPr>
          <a:xfrm>
            <a:off x="2592925" y="624110"/>
            <a:ext cx="8911687" cy="740456"/>
          </a:xfrm>
        </p:spPr>
        <p:txBody>
          <a:bodyPr/>
          <a:lstStyle/>
          <a:p>
            <a:r>
              <a:rPr lang="es-EC" dirty="0"/>
              <a:t>CÉLULA </a:t>
            </a:r>
          </a:p>
        </p:txBody>
      </p:sp>
      <p:sp>
        <p:nvSpPr>
          <p:cNvPr id="3" name="Marcador de contenido 2">
            <a:extLst>
              <a:ext uri="{FF2B5EF4-FFF2-40B4-BE49-F238E27FC236}">
                <a16:creationId xmlns:a16="http://schemas.microsoft.com/office/drawing/2014/main" id="{FBC9AEE9-8ADD-4D90-8B1C-8CBC48BDE35F}"/>
              </a:ext>
            </a:extLst>
          </p:cNvPr>
          <p:cNvSpPr>
            <a:spLocks noGrp="1"/>
          </p:cNvSpPr>
          <p:nvPr>
            <p:ph idx="1"/>
          </p:nvPr>
        </p:nvSpPr>
        <p:spPr>
          <a:xfrm>
            <a:off x="2589212" y="1364565"/>
            <a:ext cx="8915400" cy="5181377"/>
          </a:xfrm>
        </p:spPr>
        <p:txBody>
          <a:bodyPr>
            <a:normAutofit fontScale="92500" lnSpcReduction="10000"/>
          </a:bodyPr>
          <a:lstStyle/>
          <a:p>
            <a:r>
              <a:rPr lang="es-EC" dirty="0"/>
              <a:t>Las inclusiones son componentes celulares prescindibles, y a menudo temporarios, que pueden ser sintetizados por la propia célula o ser captados del medio circundante, por ejemplo, los depósitos de sustancias nutritivas y pigmentos. El resto del citoplasma, que rodea los orgánulos y las inclusiones, aparece poco estructurado con el microscopio óptico y se denomina citosol</a:t>
            </a:r>
          </a:p>
          <a:p>
            <a:r>
              <a:rPr lang="es-EC" b="1" dirty="0">
                <a:solidFill>
                  <a:srgbClr val="7030A0"/>
                </a:solidFill>
              </a:rPr>
              <a:t>Forma y tamaño de las células </a:t>
            </a:r>
            <a:r>
              <a:rPr lang="es-EC" dirty="0"/>
              <a:t>Los mamíferos están formados por gran cantidad de distintos tipos celulares identificables con el microscopio, cada uno con funciones específicas.</a:t>
            </a:r>
          </a:p>
          <a:p>
            <a:r>
              <a:rPr lang="es-EC" b="1" dirty="0">
                <a:solidFill>
                  <a:srgbClr val="7030A0"/>
                </a:solidFill>
              </a:rPr>
              <a:t>Forma. </a:t>
            </a:r>
            <a:r>
              <a:rPr lang="es-EC" dirty="0"/>
              <a:t>La relación entre forma y función se observa con mayor claridad en las células nerviosas, que poseen largas prolongaciones (en algunos casos, con longitud superior a un metro) a través de las cuales logran establecer contacto con células muy alejadas, a las que afectan a pesar de la apreciable distancia que las separa.</a:t>
            </a:r>
          </a:p>
          <a:p>
            <a:r>
              <a:rPr lang="es-EC" dirty="0"/>
              <a:t>Otro ejemplo son las células musculares, muy alargadas, que cuando se contraen permiten un notable acortamiento longitudinal </a:t>
            </a:r>
          </a:p>
          <a:p>
            <a:r>
              <a:rPr lang="es-EC" dirty="0"/>
              <a:t>Si están en masas constantes son poliédricos, y si están rodeadas de líquidos son redondas. </a:t>
            </a:r>
          </a:p>
          <a:p>
            <a:r>
              <a:rPr lang="es-EC" dirty="0"/>
              <a:t> Algunas células no presentan una forma constante, sino que la modifican con frecuencia, por ejemplo algunos de los leucocitos</a:t>
            </a:r>
          </a:p>
        </p:txBody>
      </p:sp>
    </p:spTree>
    <p:extLst>
      <p:ext uri="{BB962C8B-B14F-4D97-AF65-F5344CB8AC3E}">
        <p14:creationId xmlns:p14="http://schemas.microsoft.com/office/powerpoint/2010/main" val="334813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F2EA9E-A3DB-4F8E-A731-1315399E0FD5}"/>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39753DB-B49B-4C84-AC2D-851FB8572BE1}"/>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8A42BA6D-893C-405B-9E6C-D490EFE15223}"/>
              </a:ext>
            </a:extLst>
          </p:cNvPr>
          <p:cNvPicPr>
            <a:picLocks noChangeAspect="1"/>
          </p:cNvPicPr>
          <p:nvPr/>
        </p:nvPicPr>
        <p:blipFill rotWithShape="1">
          <a:blip r:embed="rId2"/>
          <a:srcRect l="19048" t="16280" r="44762" b="18080"/>
          <a:stretch/>
        </p:blipFill>
        <p:spPr>
          <a:xfrm>
            <a:off x="3010126" y="624110"/>
            <a:ext cx="7527245" cy="5979885"/>
          </a:xfrm>
          <a:prstGeom prst="rect">
            <a:avLst/>
          </a:prstGeom>
        </p:spPr>
      </p:pic>
    </p:spTree>
    <p:extLst>
      <p:ext uri="{BB962C8B-B14F-4D97-AF65-F5344CB8AC3E}">
        <p14:creationId xmlns:p14="http://schemas.microsoft.com/office/powerpoint/2010/main" val="216443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F80352-B9CD-4287-A488-F2CC87AB8245}"/>
              </a:ext>
            </a:extLst>
          </p:cNvPr>
          <p:cNvSpPr>
            <a:spLocks noGrp="1"/>
          </p:cNvSpPr>
          <p:nvPr>
            <p:ph type="title"/>
          </p:nvPr>
        </p:nvSpPr>
        <p:spPr/>
        <p:txBody>
          <a:bodyPr/>
          <a:lstStyle/>
          <a:p>
            <a:r>
              <a:rPr lang="es-EC" dirty="0" err="1"/>
              <a:t>CELULA</a:t>
            </a:r>
            <a:endParaRPr lang="es-EC" dirty="0"/>
          </a:p>
        </p:txBody>
      </p:sp>
      <p:sp>
        <p:nvSpPr>
          <p:cNvPr id="3" name="Marcador de contenido 2">
            <a:extLst>
              <a:ext uri="{FF2B5EF4-FFF2-40B4-BE49-F238E27FC236}">
                <a16:creationId xmlns:a16="http://schemas.microsoft.com/office/drawing/2014/main" id="{7A12BBD6-3BA9-46A9-8C82-A12A78841593}"/>
              </a:ext>
            </a:extLst>
          </p:cNvPr>
          <p:cNvSpPr>
            <a:spLocks noGrp="1"/>
          </p:cNvSpPr>
          <p:nvPr>
            <p:ph idx="1"/>
          </p:nvPr>
        </p:nvSpPr>
        <p:spPr/>
        <p:txBody>
          <a:bodyPr/>
          <a:lstStyle/>
          <a:p>
            <a:r>
              <a:rPr lang="es-EC" b="1" dirty="0">
                <a:solidFill>
                  <a:srgbClr val="7030A0"/>
                </a:solidFill>
              </a:rPr>
              <a:t>Tamaño. </a:t>
            </a:r>
            <a:r>
              <a:rPr lang="es-EC" dirty="0"/>
              <a:t>Es muy variable.</a:t>
            </a:r>
          </a:p>
          <a:p>
            <a:r>
              <a:rPr lang="es-EC" dirty="0"/>
              <a:t> En promedio, el tamaño de la mayoría de las células varía entre 10-60  </a:t>
            </a:r>
            <a:r>
              <a:rPr lang="es-EC" dirty="0" err="1"/>
              <a:t>um</a:t>
            </a:r>
            <a:r>
              <a:rPr lang="es-EC" dirty="0"/>
              <a:t> (1 </a:t>
            </a:r>
            <a:r>
              <a:rPr lang="es-EC" dirty="0" err="1"/>
              <a:t>um</a:t>
            </a:r>
            <a:r>
              <a:rPr lang="es-EC" dirty="0"/>
              <a:t> = 1/1000 mm), si bien las más pequeñas (eucariotas) tienen un diámetro de 4 </a:t>
            </a:r>
            <a:r>
              <a:rPr lang="es-EC" dirty="0" err="1"/>
              <a:t>um</a:t>
            </a:r>
            <a:r>
              <a:rPr lang="es-EC" dirty="0"/>
              <a:t>. </a:t>
            </a:r>
          </a:p>
          <a:p>
            <a:r>
              <a:rPr lang="es-EC" dirty="0"/>
              <a:t>Dependiendo de la especie unas son mas grandes que otras( anfibios son grandes y mamíferos pequeñas )</a:t>
            </a:r>
          </a:p>
          <a:p>
            <a:r>
              <a:rPr lang="es-EC" dirty="0"/>
              <a:t>No hay relación entre el tamaño del animal con el tamaño de las células </a:t>
            </a:r>
          </a:p>
        </p:txBody>
      </p:sp>
    </p:spTree>
    <p:extLst>
      <p:ext uri="{BB962C8B-B14F-4D97-AF65-F5344CB8AC3E}">
        <p14:creationId xmlns:p14="http://schemas.microsoft.com/office/powerpoint/2010/main" val="15360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FE15D8-BA8C-4520-9BA1-4B4C45C919CD}"/>
              </a:ext>
            </a:extLst>
          </p:cNvPr>
          <p:cNvSpPr>
            <a:spLocks noGrp="1"/>
          </p:cNvSpPr>
          <p:nvPr>
            <p:ph type="title"/>
          </p:nvPr>
        </p:nvSpPr>
        <p:spPr/>
        <p:txBody>
          <a:bodyPr/>
          <a:lstStyle/>
          <a:p>
            <a:r>
              <a:rPr lang="es-EC" dirty="0" err="1"/>
              <a:t>CELULA</a:t>
            </a:r>
            <a:r>
              <a:rPr lang="es-EC" dirty="0"/>
              <a:t> </a:t>
            </a:r>
            <a:br>
              <a:rPr lang="es-EC" dirty="0"/>
            </a:br>
            <a:r>
              <a:rPr lang="es-EC" dirty="0"/>
              <a:t>Funciones </a:t>
            </a:r>
          </a:p>
        </p:txBody>
      </p:sp>
      <p:sp>
        <p:nvSpPr>
          <p:cNvPr id="3" name="Marcador de contenido 2">
            <a:extLst>
              <a:ext uri="{FF2B5EF4-FFF2-40B4-BE49-F238E27FC236}">
                <a16:creationId xmlns:a16="http://schemas.microsoft.com/office/drawing/2014/main" id="{312B8AB7-98D4-450F-8207-EBA4790B7C71}"/>
              </a:ext>
            </a:extLst>
          </p:cNvPr>
          <p:cNvSpPr>
            <a:spLocks noGrp="1"/>
          </p:cNvSpPr>
          <p:nvPr>
            <p:ph idx="1"/>
          </p:nvPr>
        </p:nvSpPr>
        <p:spPr/>
        <p:txBody>
          <a:bodyPr>
            <a:normAutofit fontScale="85000" lnSpcReduction="10000"/>
          </a:bodyPr>
          <a:lstStyle/>
          <a:p>
            <a:r>
              <a:rPr lang="es-EC" dirty="0"/>
              <a:t> Las células poseen propiedades fundamentales denominadas vitales (lat. vita, vida) porque precisamente son expresión de que las células son cosas vivas, no inanimadas.</a:t>
            </a:r>
          </a:p>
          <a:p>
            <a:r>
              <a:rPr lang="es-EC" dirty="0"/>
              <a:t>A continuación se mediante la división celular se generan células verán brevemente algunas de estas propiedades nuevas por partición de las ya existentes. </a:t>
            </a:r>
          </a:p>
          <a:p>
            <a:r>
              <a:rPr lang="es-EC" b="1" dirty="0">
                <a:solidFill>
                  <a:srgbClr val="7030A0"/>
                </a:solidFill>
              </a:rPr>
              <a:t>Absorción</a:t>
            </a:r>
            <a:r>
              <a:rPr lang="es-EC" dirty="0"/>
              <a:t>. Representa la capacidad celular de captar sustancias del medio circundante.</a:t>
            </a:r>
          </a:p>
          <a:p>
            <a:r>
              <a:rPr lang="es-EC" b="1" dirty="0">
                <a:solidFill>
                  <a:srgbClr val="7030A0"/>
                </a:solidFill>
              </a:rPr>
              <a:t>Secreción. </a:t>
            </a:r>
            <a:r>
              <a:rPr lang="es-EC" dirty="0"/>
              <a:t>Ciertas células están capacitadas para transformar las moléculas absorbidas en un producto específico, que luego es eliminado en forma de secreción</a:t>
            </a:r>
          </a:p>
          <a:p>
            <a:r>
              <a:rPr lang="es-EC" b="1" dirty="0">
                <a:solidFill>
                  <a:srgbClr val="7030A0"/>
                </a:solidFill>
              </a:rPr>
              <a:t>Excreción</a:t>
            </a:r>
            <a:r>
              <a:rPr lang="es-EC" dirty="0"/>
              <a:t>. Las células pueden eliminar los productos de desecho formados por sus procesos.</a:t>
            </a:r>
          </a:p>
          <a:p>
            <a:r>
              <a:rPr lang="es-EC" dirty="0"/>
              <a:t> </a:t>
            </a:r>
            <a:r>
              <a:rPr lang="es-EC" b="1" dirty="0">
                <a:solidFill>
                  <a:srgbClr val="7030A0"/>
                </a:solidFill>
              </a:rPr>
              <a:t>Respiración. </a:t>
            </a:r>
            <a:r>
              <a:rPr lang="es-EC" dirty="0"/>
              <a:t>Las células producen energía mediante la utilización del oxígeno absorbido en la oxidación de las sustancias nutritivas. Esta degradación de los alimentos, que consume oxígeno, se denomina </a:t>
            </a:r>
            <a:r>
              <a:rPr lang="es-EC" b="1" dirty="0">
                <a:solidFill>
                  <a:srgbClr val="7030A0"/>
                </a:solidFill>
              </a:rPr>
              <a:t>respiración celular</a:t>
            </a:r>
          </a:p>
          <a:p>
            <a:endParaRPr lang="es-EC" dirty="0"/>
          </a:p>
        </p:txBody>
      </p:sp>
    </p:spTree>
    <p:extLst>
      <p:ext uri="{BB962C8B-B14F-4D97-AF65-F5344CB8AC3E}">
        <p14:creationId xmlns:p14="http://schemas.microsoft.com/office/powerpoint/2010/main" val="316895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BB924-FEE6-47A0-9FDD-BD81CAB4C306}"/>
              </a:ext>
            </a:extLst>
          </p:cNvPr>
          <p:cNvSpPr>
            <a:spLocks noGrp="1"/>
          </p:cNvSpPr>
          <p:nvPr>
            <p:ph type="title"/>
          </p:nvPr>
        </p:nvSpPr>
        <p:spPr/>
        <p:txBody>
          <a:bodyPr/>
          <a:lstStyle/>
          <a:p>
            <a:r>
              <a:rPr lang="es-EC" dirty="0" err="1"/>
              <a:t>CELULA</a:t>
            </a:r>
            <a:endParaRPr lang="es-EC" dirty="0"/>
          </a:p>
        </p:txBody>
      </p:sp>
      <p:sp>
        <p:nvSpPr>
          <p:cNvPr id="3" name="Marcador de contenido 2">
            <a:extLst>
              <a:ext uri="{FF2B5EF4-FFF2-40B4-BE49-F238E27FC236}">
                <a16:creationId xmlns:a16="http://schemas.microsoft.com/office/drawing/2014/main" id="{F5ABAC4B-6DB5-4FF7-8034-3224FE4B5817}"/>
              </a:ext>
            </a:extLst>
          </p:cNvPr>
          <p:cNvSpPr>
            <a:spLocks noGrp="1"/>
          </p:cNvSpPr>
          <p:nvPr>
            <p:ph idx="1"/>
          </p:nvPr>
        </p:nvSpPr>
        <p:spPr/>
        <p:txBody>
          <a:bodyPr/>
          <a:lstStyle/>
          <a:p>
            <a:r>
              <a:rPr lang="es-EC" b="1" dirty="0">
                <a:solidFill>
                  <a:srgbClr val="7030A0"/>
                </a:solidFill>
              </a:rPr>
              <a:t>Irritabilidad. </a:t>
            </a:r>
            <a:r>
              <a:rPr lang="es-EC" dirty="0"/>
              <a:t>Es la capacidad de una célula de reaccionar ante un estímulo, por ejemplo la luz, o una acción mecánica o química. Todas las células son irritables, pero esta propiedad está más acentuada en las células nerviosas. </a:t>
            </a:r>
          </a:p>
          <a:p>
            <a:r>
              <a:rPr lang="es-EC" b="1" dirty="0">
                <a:solidFill>
                  <a:srgbClr val="7030A0"/>
                </a:solidFill>
              </a:rPr>
              <a:t>Conductividad. </a:t>
            </a:r>
            <a:r>
              <a:rPr lang="es-EC" dirty="0"/>
              <a:t>Una de las posibles reaccio­nes ante un estímulo irritante es la formación de una onda excitatoria o impulso, que se extiende desde el punto de irritación hacia toda la superficie de la célula. </a:t>
            </a:r>
          </a:p>
          <a:p>
            <a:r>
              <a:rPr lang="es-EC" dirty="0">
                <a:solidFill>
                  <a:srgbClr val="7030A0"/>
                </a:solidFill>
              </a:rPr>
              <a:t>La capacidad de transmitir un impul­so se denomina conductividad. </a:t>
            </a:r>
            <a:r>
              <a:rPr lang="es-EC" dirty="0"/>
              <a:t>La irritabilidad y  la conductividad son las principales propiedades de las células nerviosas. </a:t>
            </a:r>
          </a:p>
        </p:txBody>
      </p:sp>
    </p:spTree>
    <p:extLst>
      <p:ext uri="{BB962C8B-B14F-4D97-AF65-F5344CB8AC3E}">
        <p14:creationId xmlns:p14="http://schemas.microsoft.com/office/powerpoint/2010/main" val="2163079688"/>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187</TotalTime>
  <Words>2837</Words>
  <Application>Microsoft Office PowerPoint</Application>
  <PresentationFormat>Panorámica</PresentationFormat>
  <Paragraphs>122</Paragraphs>
  <Slides>28</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Century Gothic</vt:lpstr>
      <vt:lpstr>Wingdings 3</vt:lpstr>
      <vt:lpstr>Espiral</vt:lpstr>
      <vt:lpstr>LA CELULA </vt:lpstr>
      <vt:lpstr>CÉLULA </vt:lpstr>
      <vt:lpstr>CELULA </vt:lpstr>
      <vt:lpstr>Presentación de PowerPoint</vt:lpstr>
      <vt:lpstr>CÉLULA </vt:lpstr>
      <vt:lpstr>Presentación de PowerPoint</vt:lpstr>
      <vt:lpstr>CELULA</vt:lpstr>
      <vt:lpstr>CELULA  Funciones </vt:lpstr>
      <vt:lpstr>CELULA</vt:lpstr>
      <vt:lpstr>CELULA</vt:lpstr>
      <vt:lpstr>CÉLULA Componentes químicos </vt:lpstr>
      <vt:lpstr>CELULA</vt:lpstr>
      <vt:lpstr>CELULA</vt:lpstr>
      <vt:lpstr>CELULA</vt:lpstr>
      <vt:lpstr>CELULA</vt:lpstr>
      <vt:lpstr>CELULA </vt:lpstr>
      <vt:lpstr>Presentación de PowerPoint</vt:lpstr>
      <vt:lpstr>CELULA</vt:lpstr>
      <vt:lpstr>CELULA  CITOPLASMA</vt:lpstr>
      <vt:lpstr>CÉLULA  -CITOPLASMA  ORGÁNULOS</vt:lpstr>
      <vt:lpstr>Presentación de PowerPoint</vt:lpstr>
      <vt:lpstr>CÉLULA  -CITOPLASMA  ORGÁNULOS</vt:lpstr>
      <vt:lpstr>CÉLULA  -CITOPLASMA  ORGÁNULOS</vt:lpstr>
      <vt:lpstr>CÉLULA  -CITOPLASMA  ORGÁNULOS</vt:lpstr>
      <vt:lpstr>CÉLULA  -CITOPLASMA  ORGÁNULOS</vt:lpstr>
      <vt:lpstr>CÉLULA  -CITOPLASMA Inclusiones citoplasmáticas </vt:lpstr>
      <vt:lpstr>CÉLULA – NÚCLEO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CELULA </dc:title>
  <dc:creator>ROSA VELEZ</dc:creator>
  <cp:lastModifiedBy>ROSA VELEZ</cp:lastModifiedBy>
  <cp:revision>85</cp:revision>
  <dcterms:created xsi:type="dcterms:W3CDTF">2018-04-09T09:03:55Z</dcterms:created>
  <dcterms:modified xsi:type="dcterms:W3CDTF">2018-04-11T11:26:26Z</dcterms:modified>
</cp:coreProperties>
</file>