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52" r:id="rId3"/>
    <p:sldId id="388" r:id="rId4"/>
    <p:sldId id="389" r:id="rId5"/>
    <p:sldId id="390" r:id="rId6"/>
    <p:sldId id="393" r:id="rId7"/>
    <p:sldId id="394" r:id="rId8"/>
    <p:sldId id="401" r:id="rId9"/>
    <p:sldId id="395" r:id="rId10"/>
    <p:sldId id="402" r:id="rId11"/>
    <p:sldId id="396" r:id="rId12"/>
    <p:sldId id="400" r:id="rId13"/>
    <p:sldId id="392" r:id="rId14"/>
    <p:sldId id="398" r:id="rId1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9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F3392-D752-428E-BAA3-4DF9C9C92538}" type="doc">
      <dgm:prSet loTypeId="urn:microsoft.com/office/officeart/2005/8/layout/radial1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F9FE9A3-658E-47CE-B012-F7899F401025}">
      <dgm:prSet phldrT="[Texto]"/>
      <dgm:spPr/>
      <dgm:t>
        <a:bodyPr/>
        <a:lstStyle/>
        <a:p>
          <a:r>
            <a:rPr lang="es-ES" dirty="0"/>
            <a:t>INDIVIDUO</a:t>
          </a:r>
        </a:p>
      </dgm:t>
    </dgm:pt>
    <dgm:pt modelId="{10646EDC-3260-48E5-A5AC-2B05C4D6AE06}" type="parTrans" cxnId="{37A15D59-4E24-4895-9B36-0623A86BF96F}">
      <dgm:prSet/>
      <dgm:spPr/>
      <dgm:t>
        <a:bodyPr/>
        <a:lstStyle/>
        <a:p>
          <a:endParaRPr lang="es-ES"/>
        </a:p>
      </dgm:t>
    </dgm:pt>
    <dgm:pt modelId="{F1AE6B04-60BE-4545-8935-3BD94DF341CE}" type="sibTrans" cxnId="{37A15D59-4E24-4895-9B36-0623A86BF96F}">
      <dgm:prSet/>
      <dgm:spPr/>
      <dgm:t>
        <a:bodyPr/>
        <a:lstStyle/>
        <a:p>
          <a:endParaRPr lang="es-ES"/>
        </a:p>
      </dgm:t>
    </dgm:pt>
    <dgm:pt modelId="{57B90582-E949-4B11-A388-C8F91DC22A75}">
      <dgm:prSet phldrT="[Texto]"/>
      <dgm:spPr/>
      <dgm:t>
        <a:bodyPr/>
        <a:lstStyle/>
        <a:p>
          <a:r>
            <a:rPr lang="es-ES" dirty="0"/>
            <a:t>SOCIAL</a:t>
          </a:r>
        </a:p>
      </dgm:t>
    </dgm:pt>
    <dgm:pt modelId="{76F33E97-554E-4490-B35F-16E28CE0A7C8}" type="parTrans" cxnId="{332E94F5-4C9C-406C-B924-7ED29C871C99}">
      <dgm:prSet/>
      <dgm:spPr/>
      <dgm:t>
        <a:bodyPr/>
        <a:lstStyle/>
        <a:p>
          <a:endParaRPr lang="es-ES"/>
        </a:p>
      </dgm:t>
    </dgm:pt>
    <dgm:pt modelId="{F4DC93DC-2934-4738-A55D-47D92B252963}" type="sibTrans" cxnId="{332E94F5-4C9C-406C-B924-7ED29C871C99}">
      <dgm:prSet/>
      <dgm:spPr/>
      <dgm:t>
        <a:bodyPr/>
        <a:lstStyle/>
        <a:p>
          <a:endParaRPr lang="es-ES"/>
        </a:p>
      </dgm:t>
    </dgm:pt>
    <dgm:pt modelId="{92A4B9D0-9A65-4DAF-9848-B35EC77BE951}">
      <dgm:prSet phldrT="[Texto]"/>
      <dgm:spPr/>
      <dgm:t>
        <a:bodyPr/>
        <a:lstStyle/>
        <a:p>
          <a:r>
            <a:rPr lang="es-ES" dirty="0"/>
            <a:t>ECONÓMICO</a:t>
          </a:r>
        </a:p>
      </dgm:t>
    </dgm:pt>
    <dgm:pt modelId="{31050A00-2F6E-41E1-A738-25A201DDF044}" type="parTrans" cxnId="{71C23A84-AF08-4970-9E73-0B50BA5272ED}">
      <dgm:prSet/>
      <dgm:spPr/>
      <dgm:t>
        <a:bodyPr/>
        <a:lstStyle/>
        <a:p>
          <a:endParaRPr lang="es-ES"/>
        </a:p>
      </dgm:t>
    </dgm:pt>
    <dgm:pt modelId="{E8533981-EF5C-403C-A4A4-1FD7FA02F5E1}" type="sibTrans" cxnId="{71C23A84-AF08-4970-9E73-0B50BA5272ED}">
      <dgm:prSet/>
      <dgm:spPr/>
      <dgm:t>
        <a:bodyPr/>
        <a:lstStyle/>
        <a:p>
          <a:endParaRPr lang="es-ES"/>
        </a:p>
      </dgm:t>
    </dgm:pt>
    <dgm:pt modelId="{6F806E3F-B41B-4C82-BD1E-EE8C902128EF}">
      <dgm:prSet phldrT="[Texto]"/>
      <dgm:spPr/>
      <dgm:t>
        <a:bodyPr/>
        <a:lstStyle/>
        <a:p>
          <a:r>
            <a:rPr lang="es-ES" dirty="0"/>
            <a:t>POLÍTICO</a:t>
          </a:r>
        </a:p>
      </dgm:t>
    </dgm:pt>
    <dgm:pt modelId="{46633547-F8FB-48AD-9A6C-AC195E977BFD}" type="parTrans" cxnId="{E66496B5-C67F-49D7-8003-910FD1BA3CDC}">
      <dgm:prSet/>
      <dgm:spPr/>
      <dgm:t>
        <a:bodyPr/>
        <a:lstStyle/>
        <a:p>
          <a:endParaRPr lang="es-ES"/>
        </a:p>
      </dgm:t>
    </dgm:pt>
    <dgm:pt modelId="{B26D1433-B026-43C2-BB17-72A1B40A31C2}" type="sibTrans" cxnId="{E66496B5-C67F-49D7-8003-910FD1BA3CDC}">
      <dgm:prSet/>
      <dgm:spPr/>
      <dgm:t>
        <a:bodyPr/>
        <a:lstStyle/>
        <a:p>
          <a:endParaRPr lang="es-ES"/>
        </a:p>
      </dgm:t>
    </dgm:pt>
    <dgm:pt modelId="{FBD7E8F3-46FA-48F0-9B8E-A9F37F4099AD}">
      <dgm:prSet phldrT="[Texto]"/>
      <dgm:spPr/>
      <dgm:t>
        <a:bodyPr/>
        <a:lstStyle/>
        <a:p>
          <a:r>
            <a:rPr lang="es-ES" dirty="0"/>
            <a:t>CULTURAL</a:t>
          </a:r>
        </a:p>
      </dgm:t>
    </dgm:pt>
    <dgm:pt modelId="{DCA3A1AD-694B-47FA-AFAA-17E8DE4F1A23}" type="parTrans" cxnId="{B32CB86B-65A8-4A6F-BC89-5236E25EF7B1}">
      <dgm:prSet/>
      <dgm:spPr/>
      <dgm:t>
        <a:bodyPr/>
        <a:lstStyle/>
        <a:p>
          <a:endParaRPr lang="es-ES"/>
        </a:p>
      </dgm:t>
    </dgm:pt>
    <dgm:pt modelId="{CAA5782A-0340-4E5C-BD6C-CBF774307D61}" type="sibTrans" cxnId="{B32CB86B-65A8-4A6F-BC89-5236E25EF7B1}">
      <dgm:prSet/>
      <dgm:spPr/>
      <dgm:t>
        <a:bodyPr/>
        <a:lstStyle/>
        <a:p>
          <a:endParaRPr lang="es-ES"/>
        </a:p>
      </dgm:t>
    </dgm:pt>
    <dgm:pt modelId="{1911C1B2-8587-476A-B9F1-54B66D1879E6}">
      <dgm:prSet/>
      <dgm:spPr/>
      <dgm:t>
        <a:bodyPr/>
        <a:lstStyle/>
        <a:p>
          <a:r>
            <a:rPr lang="es-ES" dirty="0"/>
            <a:t>HISTÓRICO</a:t>
          </a:r>
        </a:p>
      </dgm:t>
    </dgm:pt>
    <dgm:pt modelId="{03156A37-D150-4B11-A734-8A796F45BBCB}" type="parTrans" cxnId="{48505CE1-9B30-4982-B298-1849A951F3ED}">
      <dgm:prSet/>
      <dgm:spPr/>
      <dgm:t>
        <a:bodyPr/>
        <a:lstStyle/>
        <a:p>
          <a:endParaRPr lang="es-ES"/>
        </a:p>
      </dgm:t>
    </dgm:pt>
    <dgm:pt modelId="{74CEB843-855E-4F52-9BBA-9707D267F0FC}" type="sibTrans" cxnId="{48505CE1-9B30-4982-B298-1849A951F3ED}">
      <dgm:prSet/>
      <dgm:spPr/>
      <dgm:t>
        <a:bodyPr/>
        <a:lstStyle/>
        <a:p>
          <a:endParaRPr lang="es-ES"/>
        </a:p>
      </dgm:t>
    </dgm:pt>
    <dgm:pt modelId="{85DA8F49-660A-4A28-BC39-1B066D860A1E}">
      <dgm:prSet/>
      <dgm:spPr/>
      <dgm:t>
        <a:bodyPr/>
        <a:lstStyle/>
        <a:p>
          <a:r>
            <a:rPr lang="es-ES" dirty="0"/>
            <a:t>PSICOLÓGICO</a:t>
          </a:r>
        </a:p>
      </dgm:t>
    </dgm:pt>
    <dgm:pt modelId="{7D08E1D2-D60F-4EFC-9FD7-F80328DD4091}" type="parTrans" cxnId="{779B8A66-39BB-4D69-AAE6-F09503FC51B8}">
      <dgm:prSet/>
      <dgm:spPr/>
      <dgm:t>
        <a:bodyPr/>
        <a:lstStyle/>
        <a:p>
          <a:endParaRPr lang="es-ES"/>
        </a:p>
      </dgm:t>
    </dgm:pt>
    <dgm:pt modelId="{B47CCFE3-AC46-42D7-9024-8DF45F49B411}" type="sibTrans" cxnId="{779B8A66-39BB-4D69-AAE6-F09503FC51B8}">
      <dgm:prSet/>
      <dgm:spPr/>
      <dgm:t>
        <a:bodyPr/>
        <a:lstStyle/>
        <a:p>
          <a:endParaRPr lang="es-ES"/>
        </a:p>
      </dgm:t>
    </dgm:pt>
    <dgm:pt modelId="{BFDD7648-D2C3-488B-9E5F-E99573A0795C}" type="pres">
      <dgm:prSet presAssocID="{AE2F3392-D752-428E-BAA3-4DF9C9C9253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5782C28-9A5A-4119-AABE-BA5BBB8C9624}" type="pres">
      <dgm:prSet presAssocID="{6F9FE9A3-658E-47CE-B012-F7899F401025}" presName="centerShape" presStyleLbl="node0" presStyleIdx="0" presStyleCnt="1"/>
      <dgm:spPr/>
    </dgm:pt>
    <dgm:pt modelId="{2273964C-4558-4900-BD78-46BD9F47F0FF}" type="pres">
      <dgm:prSet presAssocID="{76F33E97-554E-4490-B35F-16E28CE0A7C8}" presName="Name9" presStyleLbl="parChTrans1D2" presStyleIdx="0" presStyleCnt="6"/>
      <dgm:spPr/>
    </dgm:pt>
    <dgm:pt modelId="{E7FB90E5-6268-4B03-9334-9863D86DCDFC}" type="pres">
      <dgm:prSet presAssocID="{76F33E97-554E-4490-B35F-16E28CE0A7C8}" presName="connTx" presStyleLbl="parChTrans1D2" presStyleIdx="0" presStyleCnt="6"/>
      <dgm:spPr/>
    </dgm:pt>
    <dgm:pt modelId="{4BFCC32E-CEC9-4487-A6AC-B7D598C94F5D}" type="pres">
      <dgm:prSet presAssocID="{57B90582-E949-4B11-A388-C8F91DC22A75}" presName="node" presStyleLbl="node1" presStyleIdx="0" presStyleCnt="6">
        <dgm:presLayoutVars>
          <dgm:bulletEnabled val="1"/>
        </dgm:presLayoutVars>
      </dgm:prSet>
      <dgm:spPr/>
    </dgm:pt>
    <dgm:pt modelId="{852C5094-3B70-4251-A149-6170C3804F3A}" type="pres">
      <dgm:prSet presAssocID="{31050A00-2F6E-41E1-A738-25A201DDF044}" presName="Name9" presStyleLbl="parChTrans1D2" presStyleIdx="1" presStyleCnt="6"/>
      <dgm:spPr/>
    </dgm:pt>
    <dgm:pt modelId="{CF6F1DA6-2D6D-4EAC-AE73-D388B20525E7}" type="pres">
      <dgm:prSet presAssocID="{31050A00-2F6E-41E1-A738-25A201DDF044}" presName="connTx" presStyleLbl="parChTrans1D2" presStyleIdx="1" presStyleCnt="6"/>
      <dgm:spPr/>
    </dgm:pt>
    <dgm:pt modelId="{E44B3C4C-5CC5-403C-9E2D-E6EAE727F361}" type="pres">
      <dgm:prSet presAssocID="{92A4B9D0-9A65-4DAF-9848-B35EC77BE951}" presName="node" presStyleLbl="node1" presStyleIdx="1" presStyleCnt="6">
        <dgm:presLayoutVars>
          <dgm:bulletEnabled val="1"/>
        </dgm:presLayoutVars>
      </dgm:prSet>
      <dgm:spPr/>
    </dgm:pt>
    <dgm:pt modelId="{96260A68-9D6A-4FB5-A7FA-CD2CAF6E998D}" type="pres">
      <dgm:prSet presAssocID="{03156A37-D150-4B11-A734-8A796F45BBCB}" presName="Name9" presStyleLbl="parChTrans1D2" presStyleIdx="2" presStyleCnt="6"/>
      <dgm:spPr/>
    </dgm:pt>
    <dgm:pt modelId="{125FEEBE-75E9-41E6-9DCC-5FA6F7B2CAEC}" type="pres">
      <dgm:prSet presAssocID="{03156A37-D150-4B11-A734-8A796F45BBCB}" presName="connTx" presStyleLbl="parChTrans1D2" presStyleIdx="2" presStyleCnt="6"/>
      <dgm:spPr/>
    </dgm:pt>
    <dgm:pt modelId="{CEFA8376-9E2F-42D4-9C77-2EB780389D5E}" type="pres">
      <dgm:prSet presAssocID="{1911C1B2-8587-476A-B9F1-54B66D1879E6}" presName="node" presStyleLbl="node1" presStyleIdx="2" presStyleCnt="6">
        <dgm:presLayoutVars>
          <dgm:bulletEnabled val="1"/>
        </dgm:presLayoutVars>
      </dgm:prSet>
      <dgm:spPr/>
    </dgm:pt>
    <dgm:pt modelId="{884ED52C-7DF6-4944-8B8F-56483A2CA5B8}" type="pres">
      <dgm:prSet presAssocID="{46633547-F8FB-48AD-9A6C-AC195E977BFD}" presName="Name9" presStyleLbl="parChTrans1D2" presStyleIdx="3" presStyleCnt="6"/>
      <dgm:spPr/>
    </dgm:pt>
    <dgm:pt modelId="{B770E9AF-AEF0-4D12-A93F-1B2C8D326407}" type="pres">
      <dgm:prSet presAssocID="{46633547-F8FB-48AD-9A6C-AC195E977BFD}" presName="connTx" presStyleLbl="parChTrans1D2" presStyleIdx="3" presStyleCnt="6"/>
      <dgm:spPr/>
    </dgm:pt>
    <dgm:pt modelId="{9E486624-46A0-4378-9829-CA543B5CD819}" type="pres">
      <dgm:prSet presAssocID="{6F806E3F-B41B-4C82-BD1E-EE8C902128EF}" presName="node" presStyleLbl="node1" presStyleIdx="3" presStyleCnt="6">
        <dgm:presLayoutVars>
          <dgm:bulletEnabled val="1"/>
        </dgm:presLayoutVars>
      </dgm:prSet>
      <dgm:spPr/>
    </dgm:pt>
    <dgm:pt modelId="{B8B89F61-1386-475E-B541-802DB88D138D}" type="pres">
      <dgm:prSet presAssocID="{DCA3A1AD-694B-47FA-AFAA-17E8DE4F1A23}" presName="Name9" presStyleLbl="parChTrans1D2" presStyleIdx="4" presStyleCnt="6"/>
      <dgm:spPr/>
    </dgm:pt>
    <dgm:pt modelId="{BE2A49C6-543D-4B71-BE70-3600320D7D53}" type="pres">
      <dgm:prSet presAssocID="{DCA3A1AD-694B-47FA-AFAA-17E8DE4F1A23}" presName="connTx" presStyleLbl="parChTrans1D2" presStyleIdx="4" presStyleCnt="6"/>
      <dgm:spPr/>
    </dgm:pt>
    <dgm:pt modelId="{1B19CF4E-FCD8-425A-BB6E-8B4D4E1A5578}" type="pres">
      <dgm:prSet presAssocID="{FBD7E8F3-46FA-48F0-9B8E-A9F37F4099AD}" presName="node" presStyleLbl="node1" presStyleIdx="4" presStyleCnt="6">
        <dgm:presLayoutVars>
          <dgm:bulletEnabled val="1"/>
        </dgm:presLayoutVars>
      </dgm:prSet>
      <dgm:spPr/>
    </dgm:pt>
    <dgm:pt modelId="{B8226857-3624-4148-88A9-7AC14867F915}" type="pres">
      <dgm:prSet presAssocID="{7D08E1D2-D60F-4EFC-9FD7-F80328DD4091}" presName="Name9" presStyleLbl="parChTrans1D2" presStyleIdx="5" presStyleCnt="6"/>
      <dgm:spPr/>
    </dgm:pt>
    <dgm:pt modelId="{CAF16C26-FA5C-461D-B8AC-E8C698506BBF}" type="pres">
      <dgm:prSet presAssocID="{7D08E1D2-D60F-4EFC-9FD7-F80328DD4091}" presName="connTx" presStyleLbl="parChTrans1D2" presStyleIdx="5" presStyleCnt="6"/>
      <dgm:spPr/>
    </dgm:pt>
    <dgm:pt modelId="{F62754F1-2845-4820-8603-2AF8A4C3C78C}" type="pres">
      <dgm:prSet presAssocID="{85DA8F49-660A-4A28-BC39-1B066D860A1E}" presName="node" presStyleLbl="node1" presStyleIdx="5" presStyleCnt="6">
        <dgm:presLayoutVars>
          <dgm:bulletEnabled val="1"/>
        </dgm:presLayoutVars>
      </dgm:prSet>
      <dgm:spPr/>
    </dgm:pt>
  </dgm:ptLst>
  <dgm:cxnLst>
    <dgm:cxn modelId="{76276618-AA93-4439-8ADC-437F91A14C7F}" type="presOf" srcId="{7D08E1D2-D60F-4EFC-9FD7-F80328DD4091}" destId="{B8226857-3624-4148-88A9-7AC14867F915}" srcOrd="0" destOrd="0" presId="urn:microsoft.com/office/officeart/2005/8/layout/radial1"/>
    <dgm:cxn modelId="{B527E128-7E78-4D11-BC00-4DD8050E424B}" type="presOf" srcId="{31050A00-2F6E-41E1-A738-25A201DDF044}" destId="{852C5094-3B70-4251-A149-6170C3804F3A}" srcOrd="0" destOrd="0" presId="urn:microsoft.com/office/officeart/2005/8/layout/radial1"/>
    <dgm:cxn modelId="{E0196739-138B-41E7-81A2-14886B0A452E}" type="presOf" srcId="{7D08E1D2-D60F-4EFC-9FD7-F80328DD4091}" destId="{CAF16C26-FA5C-461D-B8AC-E8C698506BBF}" srcOrd="1" destOrd="0" presId="urn:microsoft.com/office/officeart/2005/8/layout/radial1"/>
    <dgm:cxn modelId="{387F1060-C674-4831-BB01-185B22D0C69E}" type="presOf" srcId="{AE2F3392-D752-428E-BAA3-4DF9C9C92538}" destId="{BFDD7648-D2C3-488B-9E5F-E99573A0795C}" srcOrd="0" destOrd="0" presId="urn:microsoft.com/office/officeart/2005/8/layout/radial1"/>
    <dgm:cxn modelId="{0D172A62-2AE4-4833-9AD2-8731414B2C83}" type="presOf" srcId="{FBD7E8F3-46FA-48F0-9B8E-A9F37F4099AD}" destId="{1B19CF4E-FCD8-425A-BB6E-8B4D4E1A5578}" srcOrd="0" destOrd="0" presId="urn:microsoft.com/office/officeart/2005/8/layout/radial1"/>
    <dgm:cxn modelId="{779B8A66-39BB-4D69-AAE6-F09503FC51B8}" srcId="{6F9FE9A3-658E-47CE-B012-F7899F401025}" destId="{85DA8F49-660A-4A28-BC39-1B066D860A1E}" srcOrd="5" destOrd="0" parTransId="{7D08E1D2-D60F-4EFC-9FD7-F80328DD4091}" sibTransId="{B47CCFE3-AC46-42D7-9024-8DF45F49B411}"/>
    <dgm:cxn modelId="{B32CB86B-65A8-4A6F-BC89-5236E25EF7B1}" srcId="{6F9FE9A3-658E-47CE-B012-F7899F401025}" destId="{FBD7E8F3-46FA-48F0-9B8E-A9F37F4099AD}" srcOrd="4" destOrd="0" parTransId="{DCA3A1AD-694B-47FA-AFAA-17E8DE4F1A23}" sibTransId="{CAA5782A-0340-4E5C-BD6C-CBF774307D61}"/>
    <dgm:cxn modelId="{37A15D59-4E24-4895-9B36-0623A86BF96F}" srcId="{AE2F3392-D752-428E-BAA3-4DF9C9C92538}" destId="{6F9FE9A3-658E-47CE-B012-F7899F401025}" srcOrd="0" destOrd="0" parTransId="{10646EDC-3260-48E5-A5AC-2B05C4D6AE06}" sibTransId="{F1AE6B04-60BE-4545-8935-3BD94DF341CE}"/>
    <dgm:cxn modelId="{0573397D-9082-489E-AD37-890AE681956E}" type="presOf" srcId="{DCA3A1AD-694B-47FA-AFAA-17E8DE4F1A23}" destId="{BE2A49C6-543D-4B71-BE70-3600320D7D53}" srcOrd="1" destOrd="0" presId="urn:microsoft.com/office/officeart/2005/8/layout/radial1"/>
    <dgm:cxn modelId="{45103580-B3F5-4897-8E84-90BD8500D294}" type="presOf" srcId="{76F33E97-554E-4490-B35F-16E28CE0A7C8}" destId="{E7FB90E5-6268-4B03-9334-9863D86DCDFC}" srcOrd="1" destOrd="0" presId="urn:microsoft.com/office/officeart/2005/8/layout/radial1"/>
    <dgm:cxn modelId="{71C23A84-AF08-4970-9E73-0B50BA5272ED}" srcId="{6F9FE9A3-658E-47CE-B012-F7899F401025}" destId="{92A4B9D0-9A65-4DAF-9848-B35EC77BE951}" srcOrd="1" destOrd="0" parTransId="{31050A00-2F6E-41E1-A738-25A201DDF044}" sibTransId="{E8533981-EF5C-403C-A4A4-1FD7FA02F5E1}"/>
    <dgm:cxn modelId="{0397EA89-683B-4EF2-8D0C-EEA0EE863702}" type="presOf" srcId="{57B90582-E949-4B11-A388-C8F91DC22A75}" destId="{4BFCC32E-CEC9-4487-A6AC-B7D598C94F5D}" srcOrd="0" destOrd="0" presId="urn:microsoft.com/office/officeart/2005/8/layout/radial1"/>
    <dgm:cxn modelId="{0805EC8A-3906-4307-917D-8A79722066F8}" type="presOf" srcId="{6F806E3F-B41B-4C82-BD1E-EE8C902128EF}" destId="{9E486624-46A0-4378-9829-CA543B5CD819}" srcOrd="0" destOrd="0" presId="urn:microsoft.com/office/officeart/2005/8/layout/radial1"/>
    <dgm:cxn modelId="{CEDBBBA1-753C-4F3D-B504-3772596DFB7F}" type="presOf" srcId="{DCA3A1AD-694B-47FA-AFAA-17E8DE4F1A23}" destId="{B8B89F61-1386-475E-B541-802DB88D138D}" srcOrd="0" destOrd="0" presId="urn:microsoft.com/office/officeart/2005/8/layout/radial1"/>
    <dgm:cxn modelId="{E66496B5-C67F-49D7-8003-910FD1BA3CDC}" srcId="{6F9FE9A3-658E-47CE-B012-F7899F401025}" destId="{6F806E3F-B41B-4C82-BD1E-EE8C902128EF}" srcOrd="3" destOrd="0" parTransId="{46633547-F8FB-48AD-9A6C-AC195E977BFD}" sibTransId="{B26D1433-B026-43C2-BB17-72A1B40A31C2}"/>
    <dgm:cxn modelId="{AB20CDBD-3CCC-4858-B9F9-153F730236FB}" type="presOf" srcId="{85DA8F49-660A-4A28-BC39-1B066D860A1E}" destId="{F62754F1-2845-4820-8603-2AF8A4C3C78C}" srcOrd="0" destOrd="0" presId="urn:microsoft.com/office/officeart/2005/8/layout/radial1"/>
    <dgm:cxn modelId="{3762A2CB-57CF-4A0E-B3E3-C5DFB1C9D066}" type="presOf" srcId="{31050A00-2F6E-41E1-A738-25A201DDF044}" destId="{CF6F1DA6-2D6D-4EAC-AE73-D388B20525E7}" srcOrd="1" destOrd="0" presId="urn:microsoft.com/office/officeart/2005/8/layout/radial1"/>
    <dgm:cxn modelId="{4DC6D7CC-D35F-4C43-AB87-44516060494F}" type="presOf" srcId="{76F33E97-554E-4490-B35F-16E28CE0A7C8}" destId="{2273964C-4558-4900-BD78-46BD9F47F0FF}" srcOrd="0" destOrd="0" presId="urn:microsoft.com/office/officeart/2005/8/layout/radial1"/>
    <dgm:cxn modelId="{24D0B2D0-283C-4EED-9DDC-D75DFD11CE5C}" type="presOf" srcId="{46633547-F8FB-48AD-9A6C-AC195E977BFD}" destId="{884ED52C-7DF6-4944-8B8F-56483A2CA5B8}" srcOrd="0" destOrd="0" presId="urn:microsoft.com/office/officeart/2005/8/layout/radial1"/>
    <dgm:cxn modelId="{41BFD3D7-6376-415D-BFCB-AA2226784CEF}" type="presOf" srcId="{03156A37-D150-4B11-A734-8A796F45BBCB}" destId="{96260A68-9D6A-4FB5-A7FA-CD2CAF6E998D}" srcOrd="0" destOrd="0" presId="urn:microsoft.com/office/officeart/2005/8/layout/radial1"/>
    <dgm:cxn modelId="{297771DE-921A-447E-8495-8BAB3537FD89}" type="presOf" srcId="{92A4B9D0-9A65-4DAF-9848-B35EC77BE951}" destId="{E44B3C4C-5CC5-403C-9E2D-E6EAE727F361}" srcOrd="0" destOrd="0" presId="urn:microsoft.com/office/officeart/2005/8/layout/radial1"/>
    <dgm:cxn modelId="{48505CE1-9B30-4982-B298-1849A951F3ED}" srcId="{6F9FE9A3-658E-47CE-B012-F7899F401025}" destId="{1911C1B2-8587-476A-B9F1-54B66D1879E6}" srcOrd="2" destOrd="0" parTransId="{03156A37-D150-4B11-A734-8A796F45BBCB}" sibTransId="{74CEB843-855E-4F52-9BBA-9707D267F0FC}"/>
    <dgm:cxn modelId="{1F1E6BE1-ECF8-41CD-A3C7-111F5D98294C}" type="presOf" srcId="{03156A37-D150-4B11-A734-8A796F45BBCB}" destId="{125FEEBE-75E9-41E6-9DCC-5FA6F7B2CAEC}" srcOrd="1" destOrd="0" presId="urn:microsoft.com/office/officeart/2005/8/layout/radial1"/>
    <dgm:cxn modelId="{FD6727E3-9796-4ADB-A90D-3A45383B0A16}" type="presOf" srcId="{46633547-F8FB-48AD-9A6C-AC195E977BFD}" destId="{B770E9AF-AEF0-4D12-A93F-1B2C8D326407}" srcOrd="1" destOrd="0" presId="urn:microsoft.com/office/officeart/2005/8/layout/radial1"/>
    <dgm:cxn modelId="{6435CAE9-41A2-4125-9190-3957EA7A9E68}" type="presOf" srcId="{6F9FE9A3-658E-47CE-B012-F7899F401025}" destId="{35782C28-9A5A-4119-AABE-BA5BBB8C9624}" srcOrd="0" destOrd="0" presId="urn:microsoft.com/office/officeart/2005/8/layout/radial1"/>
    <dgm:cxn modelId="{2C4CE3F0-65E4-4468-95B8-C15347207669}" type="presOf" srcId="{1911C1B2-8587-476A-B9F1-54B66D1879E6}" destId="{CEFA8376-9E2F-42D4-9C77-2EB780389D5E}" srcOrd="0" destOrd="0" presId="urn:microsoft.com/office/officeart/2005/8/layout/radial1"/>
    <dgm:cxn modelId="{332E94F5-4C9C-406C-B924-7ED29C871C99}" srcId="{6F9FE9A3-658E-47CE-B012-F7899F401025}" destId="{57B90582-E949-4B11-A388-C8F91DC22A75}" srcOrd="0" destOrd="0" parTransId="{76F33E97-554E-4490-B35F-16E28CE0A7C8}" sibTransId="{F4DC93DC-2934-4738-A55D-47D92B252963}"/>
    <dgm:cxn modelId="{E35A39F3-6D1A-48E9-983C-E21AE7B8EF46}" type="presParOf" srcId="{BFDD7648-D2C3-488B-9E5F-E99573A0795C}" destId="{35782C28-9A5A-4119-AABE-BA5BBB8C9624}" srcOrd="0" destOrd="0" presId="urn:microsoft.com/office/officeart/2005/8/layout/radial1"/>
    <dgm:cxn modelId="{1CBE8165-6ED0-4130-B1BC-15D4C31474F6}" type="presParOf" srcId="{BFDD7648-D2C3-488B-9E5F-E99573A0795C}" destId="{2273964C-4558-4900-BD78-46BD9F47F0FF}" srcOrd="1" destOrd="0" presId="urn:microsoft.com/office/officeart/2005/8/layout/radial1"/>
    <dgm:cxn modelId="{AB67C5BC-3859-434D-B196-DCEAC8BC5932}" type="presParOf" srcId="{2273964C-4558-4900-BD78-46BD9F47F0FF}" destId="{E7FB90E5-6268-4B03-9334-9863D86DCDFC}" srcOrd="0" destOrd="0" presId="urn:microsoft.com/office/officeart/2005/8/layout/radial1"/>
    <dgm:cxn modelId="{6D5F8D37-0927-4678-A94F-594BF203DB8E}" type="presParOf" srcId="{BFDD7648-D2C3-488B-9E5F-E99573A0795C}" destId="{4BFCC32E-CEC9-4487-A6AC-B7D598C94F5D}" srcOrd="2" destOrd="0" presId="urn:microsoft.com/office/officeart/2005/8/layout/radial1"/>
    <dgm:cxn modelId="{5DA2A8D6-26A0-4A1B-896E-6298EC252100}" type="presParOf" srcId="{BFDD7648-D2C3-488B-9E5F-E99573A0795C}" destId="{852C5094-3B70-4251-A149-6170C3804F3A}" srcOrd="3" destOrd="0" presId="urn:microsoft.com/office/officeart/2005/8/layout/radial1"/>
    <dgm:cxn modelId="{2DEC254E-01D3-4259-82AD-179F627CDC79}" type="presParOf" srcId="{852C5094-3B70-4251-A149-6170C3804F3A}" destId="{CF6F1DA6-2D6D-4EAC-AE73-D388B20525E7}" srcOrd="0" destOrd="0" presId="urn:microsoft.com/office/officeart/2005/8/layout/radial1"/>
    <dgm:cxn modelId="{C0BE570C-FCF6-43AC-9ADE-24DCAE726594}" type="presParOf" srcId="{BFDD7648-D2C3-488B-9E5F-E99573A0795C}" destId="{E44B3C4C-5CC5-403C-9E2D-E6EAE727F361}" srcOrd="4" destOrd="0" presId="urn:microsoft.com/office/officeart/2005/8/layout/radial1"/>
    <dgm:cxn modelId="{259BBA52-ABE4-454F-BD61-FB8835C25FDD}" type="presParOf" srcId="{BFDD7648-D2C3-488B-9E5F-E99573A0795C}" destId="{96260A68-9D6A-4FB5-A7FA-CD2CAF6E998D}" srcOrd="5" destOrd="0" presId="urn:microsoft.com/office/officeart/2005/8/layout/radial1"/>
    <dgm:cxn modelId="{18BC94FF-3FAB-4DB1-8FE8-2D6386AB7236}" type="presParOf" srcId="{96260A68-9D6A-4FB5-A7FA-CD2CAF6E998D}" destId="{125FEEBE-75E9-41E6-9DCC-5FA6F7B2CAEC}" srcOrd="0" destOrd="0" presId="urn:microsoft.com/office/officeart/2005/8/layout/radial1"/>
    <dgm:cxn modelId="{A4CCAF15-A479-4978-A9EE-EC3E0C5FE56B}" type="presParOf" srcId="{BFDD7648-D2C3-488B-9E5F-E99573A0795C}" destId="{CEFA8376-9E2F-42D4-9C77-2EB780389D5E}" srcOrd="6" destOrd="0" presId="urn:microsoft.com/office/officeart/2005/8/layout/radial1"/>
    <dgm:cxn modelId="{D28BB2C6-9A9E-44BE-8EDF-D36638C1D12A}" type="presParOf" srcId="{BFDD7648-D2C3-488B-9E5F-E99573A0795C}" destId="{884ED52C-7DF6-4944-8B8F-56483A2CA5B8}" srcOrd="7" destOrd="0" presId="urn:microsoft.com/office/officeart/2005/8/layout/radial1"/>
    <dgm:cxn modelId="{A68D1D2E-1F83-4309-866F-2E6283593C73}" type="presParOf" srcId="{884ED52C-7DF6-4944-8B8F-56483A2CA5B8}" destId="{B770E9AF-AEF0-4D12-A93F-1B2C8D326407}" srcOrd="0" destOrd="0" presId="urn:microsoft.com/office/officeart/2005/8/layout/radial1"/>
    <dgm:cxn modelId="{20257749-B61C-46AE-9F04-DCB31C613DF0}" type="presParOf" srcId="{BFDD7648-D2C3-488B-9E5F-E99573A0795C}" destId="{9E486624-46A0-4378-9829-CA543B5CD819}" srcOrd="8" destOrd="0" presId="urn:microsoft.com/office/officeart/2005/8/layout/radial1"/>
    <dgm:cxn modelId="{EF1D3605-A176-4E4E-B95E-5F21E63E8134}" type="presParOf" srcId="{BFDD7648-D2C3-488B-9E5F-E99573A0795C}" destId="{B8B89F61-1386-475E-B541-802DB88D138D}" srcOrd="9" destOrd="0" presId="urn:microsoft.com/office/officeart/2005/8/layout/radial1"/>
    <dgm:cxn modelId="{16E73285-CC22-4450-9F0D-D8BB49292F98}" type="presParOf" srcId="{B8B89F61-1386-475E-B541-802DB88D138D}" destId="{BE2A49C6-543D-4B71-BE70-3600320D7D53}" srcOrd="0" destOrd="0" presId="urn:microsoft.com/office/officeart/2005/8/layout/radial1"/>
    <dgm:cxn modelId="{25A6457D-AC28-4600-B8F5-1E68E4B31A50}" type="presParOf" srcId="{BFDD7648-D2C3-488B-9E5F-E99573A0795C}" destId="{1B19CF4E-FCD8-425A-BB6E-8B4D4E1A5578}" srcOrd="10" destOrd="0" presId="urn:microsoft.com/office/officeart/2005/8/layout/radial1"/>
    <dgm:cxn modelId="{E1432C46-EDE9-4C16-9580-EC240A5438BD}" type="presParOf" srcId="{BFDD7648-D2C3-488B-9E5F-E99573A0795C}" destId="{B8226857-3624-4148-88A9-7AC14867F915}" srcOrd="11" destOrd="0" presId="urn:microsoft.com/office/officeart/2005/8/layout/radial1"/>
    <dgm:cxn modelId="{7080F8CB-FFB8-440B-B3A2-CBCDF8809934}" type="presParOf" srcId="{B8226857-3624-4148-88A9-7AC14867F915}" destId="{CAF16C26-FA5C-461D-B8AC-E8C698506BBF}" srcOrd="0" destOrd="0" presId="urn:microsoft.com/office/officeart/2005/8/layout/radial1"/>
    <dgm:cxn modelId="{4EF7A3C2-A479-47E2-BA5D-375A4CA0C93E}" type="presParOf" srcId="{BFDD7648-D2C3-488B-9E5F-E99573A0795C}" destId="{F62754F1-2845-4820-8603-2AF8A4C3C78C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82C28-9A5A-4119-AABE-BA5BBB8C9624}">
      <dsp:nvSpPr>
        <dsp:cNvPr id="0" name=""/>
        <dsp:cNvSpPr/>
      </dsp:nvSpPr>
      <dsp:spPr>
        <a:xfrm>
          <a:off x="3822527" y="1849076"/>
          <a:ext cx="1405255" cy="140525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INDIVIDUO</a:t>
          </a:r>
        </a:p>
      </dsp:txBody>
      <dsp:txXfrm>
        <a:off x="4028322" y="2054871"/>
        <a:ext cx="993665" cy="993665"/>
      </dsp:txXfrm>
    </dsp:sp>
    <dsp:sp modelId="{2273964C-4558-4900-BD78-46BD9F47F0FF}">
      <dsp:nvSpPr>
        <dsp:cNvPr id="0" name=""/>
        <dsp:cNvSpPr/>
      </dsp:nvSpPr>
      <dsp:spPr>
        <a:xfrm rot="16200000">
          <a:off x="4312733" y="1622679"/>
          <a:ext cx="424843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424843" y="139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514534" y="1626033"/>
        <a:ext cx="21242" cy="21242"/>
      </dsp:txXfrm>
    </dsp:sp>
    <dsp:sp modelId="{4BFCC32E-CEC9-4487-A6AC-B7D598C94F5D}">
      <dsp:nvSpPr>
        <dsp:cNvPr id="0" name=""/>
        <dsp:cNvSpPr/>
      </dsp:nvSpPr>
      <dsp:spPr>
        <a:xfrm>
          <a:off x="3822527" y="18976"/>
          <a:ext cx="1405255" cy="140525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SOCIAL</a:t>
          </a:r>
        </a:p>
      </dsp:txBody>
      <dsp:txXfrm>
        <a:off x="4028322" y="224771"/>
        <a:ext cx="993665" cy="993665"/>
      </dsp:txXfrm>
    </dsp:sp>
    <dsp:sp modelId="{852C5094-3B70-4251-A149-6170C3804F3A}">
      <dsp:nvSpPr>
        <dsp:cNvPr id="0" name=""/>
        <dsp:cNvSpPr/>
      </dsp:nvSpPr>
      <dsp:spPr>
        <a:xfrm rot="19800000">
          <a:off x="5105189" y="2080204"/>
          <a:ext cx="424843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424843" y="139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306990" y="2083558"/>
        <a:ext cx="21242" cy="21242"/>
      </dsp:txXfrm>
    </dsp:sp>
    <dsp:sp modelId="{E44B3C4C-5CC5-403C-9E2D-E6EAE727F361}">
      <dsp:nvSpPr>
        <dsp:cNvPr id="0" name=""/>
        <dsp:cNvSpPr/>
      </dsp:nvSpPr>
      <dsp:spPr>
        <a:xfrm>
          <a:off x="5407440" y="934026"/>
          <a:ext cx="1405255" cy="1405255"/>
        </a:xfrm>
        <a:prstGeom prst="ellipse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ECONÓMICO</a:t>
          </a:r>
        </a:p>
      </dsp:txBody>
      <dsp:txXfrm>
        <a:off x="5613235" y="1139821"/>
        <a:ext cx="993665" cy="993665"/>
      </dsp:txXfrm>
    </dsp:sp>
    <dsp:sp modelId="{96260A68-9D6A-4FB5-A7FA-CD2CAF6E998D}">
      <dsp:nvSpPr>
        <dsp:cNvPr id="0" name=""/>
        <dsp:cNvSpPr/>
      </dsp:nvSpPr>
      <dsp:spPr>
        <a:xfrm rot="1800000">
          <a:off x="5105189" y="2995254"/>
          <a:ext cx="424843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424843" y="139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306990" y="2998607"/>
        <a:ext cx="21242" cy="21242"/>
      </dsp:txXfrm>
    </dsp:sp>
    <dsp:sp modelId="{CEFA8376-9E2F-42D4-9C77-2EB780389D5E}">
      <dsp:nvSpPr>
        <dsp:cNvPr id="0" name=""/>
        <dsp:cNvSpPr/>
      </dsp:nvSpPr>
      <dsp:spPr>
        <a:xfrm>
          <a:off x="5407440" y="2764125"/>
          <a:ext cx="1405255" cy="1405255"/>
        </a:xfrm>
        <a:prstGeom prst="ellipse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HISTÓRICO</a:t>
          </a:r>
        </a:p>
      </dsp:txBody>
      <dsp:txXfrm>
        <a:off x="5613235" y="2969920"/>
        <a:ext cx="993665" cy="993665"/>
      </dsp:txXfrm>
    </dsp:sp>
    <dsp:sp modelId="{884ED52C-7DF6-4944-8B8F-56483A2CA5B8}">
      <dsp:nvSpPr>
        <dsp:cNvPr id="0" name=""/>
        <dsp:cNvSpPr/>
      </dsp:nvSpPr>
      <dsp:spPr>
        <a:xfrm rot="5400000">
          <a:off x="4312733" y="3452779"/>
          <a:ext cx="424843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424843" y="139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514534" y="3456132"/>
        <a:ext cx="21242" cy="21242"/>
      </dsp:txXfrm>
    </dsp:sp>
    <dsp:sp modelId="{9E486624-46A0-4378-9829-CA543B5CD819}">
      <dsp:nvSpPr>
        <dsp:cNvPr id="0" name=""/>
        <dsp:cNvSpPr/>
      </dsp:nvSpPr>
      <dsp:spPr>
        <a:xfrm>
          <a:off x="3822527" y="3679175"/>
          <a:ext cx="1405255" cy="1405255"/>
        </a:xfrm>
        <a:prstGeom prst="ellipse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POLÍTICO</a:t>
          </a:r>
        </a:p>
      </dsp:txBody>
      <dsp:txXfrm>
        <a:off x="4028322" y="3884970"/>
        <a:ext cx="993665" cy="993665"/>
      </dsp:txXfrm>
    </dsp:sp>
    <dsp:sp modelId="{B8B89F61-1386-475E-B541-802DB88D138D}">
      <dsp:nvSpPr>
        <dsp:cNvPr id="0" name=""/>
        <dsp:cNvSpPr/>
      </dsp:nvSpPr>
      <dsp:spPr>
        <a:xfrm rot="9000000">
          <a:off x="3520277" y="2995254"/>
          <a:ext cx="424843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424843" y="139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 rot="10800000">
        <a:off x="3722078" y="2998607"/>
        <a:ext cx="21242" cy="21242"/>
      </dsp:txXfrm>
    </dsp:sp>
    <dsp:sp modelId="{1B19CF4E-FCD8-425A-BB6E-8B4D4E1A5578}">
      <dsp:nvSpPr>
        <dsp:cNvPr id="0" name=""/>
        <dsp:cNvSpPr/>
      </dsp:nvSpPr>
      <dsp:spPr>
        <a:xfrm>
          <a:off x="2237615" y="2764125"/>
          <a:ext cx="1405255" cy="1405255"/>
        </a:xfrm>
        <a:prstGeom prst="ellipse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CULTURAL</a:t>
          </a:r>
        </a:p>
      </dsp:txBody>
      <dsp:txXfrm>
        <a:off x="2443410" y="2969920"/>
        <a:ext cx="993665" cy="993665"/>
      </dsp:txXfrm>
    </dsp:sp>
    <dsp:sp modelId="{B8226857-3624-4148-88A9-7AC14867F915}">
      <dsp:nvSpPr>
        <dsp:cNvPr id="0" name=""/>
        <dsp:cNvSpPr/>
      </dsp:nvSpPr>
      <dsp:spPr>
        <a:xfrm rot="12600000">
          <a:off x="3520277" y="2080204"/>
          <a:ext cx="424843" cy="27948"/>
        </a:xfrm>
        <a:custGeom>
          <a:avLst/>
          <a:gdLst/>
          <a:ahLst/>
          <a:cxnLst/>
          <a:rect l="0" t="0" r="0" b="0"/>
          <a:pathLst>
            <a:path>
              <a:moveTo>
                <a:pt x="0" y="13974"/>
              </a:moveTo>
              <a:lnTo>
                <a:pt x="424843" y="139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 rot="10800000">
        <a:off x="3722078" y="2083558"/>
        <a:ext cx="21242" cy="21242"/>
      </dsp:txXfrm>
    </dsp:sp>
    <dsp:sp modelId="{F62754F1-2845-4820-8603-2AF8A4C3C78C}">
      <dsp:nvSpPr>
        <dsp:cNvPr id="0" name=""/>
        <dsp:cNvSpPr/>
      </dsp:nvSpPr>
      <dsp:spPr>
        <a:xfrm>
          <a:off x="2237615" y="934026"/>
          <a:ext cx="1405255" cy="1405255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PSICOLÓGICO</a:t>
          </a:r>
        </a:p>
      </dsp:txBody>
      <dsp:txXfrm>
        <a:off x="2443410" y="1139821"/>
        <a:ext cx="993665" cy="993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E290F3-86C7-DCFE-F41A-047A1EBA7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062541-FF40-B68B-5179-7AEAA60A1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BBB0AD-34BC-6C0B-8361-1292FDEA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1AC1FF-B549-76FB-FE23-9240F0E1D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D9B396-50A7-412A-B922-8EF7D6DB0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41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F3929D-622D-3A75-EE0D-E3488F0FE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FA445D-B1D4-DEA1-E55B-A36376FBB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55DEA7-82AD-CB33-9394-1EC7F507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D1857C-9ECC-FAA0-980E-06C09B25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37F1CF-2615-B033-5E1A-0B293B67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674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D53714-3004-6FEA-226D-AB4513AAEF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04403B-48C5-BFF3-CAFE-22A4A6B04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75B006-8522-B366-E527-DB95EB91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4CDB23-CC90-3955-A129-9A1849840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0B0BBB-587C-1025-74AD-4258A0E25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6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C181E-2312-CBDA-197A-28212C50B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1EECD8-4D21-98F1-58A5-888F09C3E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02EC21-FAC0-3F30-2BF8-4593833BC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378A2B-8B41-D190-2078-7825AF2C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B1A554-FDB2-1EEE-6BB1-D446BB2C9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09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42417-2B84-F18C-806A-2048C2278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9ADEF4-1C1E-03E0-C041-B015CAB51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575260-0192-0AC1-7F79-3B4927D0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0A2F6B-7626-BC3A-2F68-1B594C26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CE892-517D-B5B1-0A11-AE2EC3576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76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0CEBD0-6061-3F96-8003-36F601CD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DCC3D1-CD48-451B-B4CC-499DAAE7F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9F527F-6F89-AB53-DFA2-CD28FA6B9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177F2E-AD9D-4BE5-E392-D01F83EBA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7395E3-4970-FBFC-19F6-800E49154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8AA969-5ED4-C81E-EDA2-25796D5D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3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B3D534-8A3F-54A0-5A3A-BE28D12EE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0D9132-5A2B-8ABF-3FA7-1E3DB425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404B9B-C570-9B3D-2DD7-C529F953B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9009054-C923-E521-B206-5551FE7DE2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F04470-3FD1-3003-E3AE-80C6680DC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BA8115-D33B-753E-72A8-B627B443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CFFAC49-1E2D-F839-2512-73BBCF1CD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53EF54-A76F-CB96-B442-81B00729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712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370CA-597C-A229-6E94-BD37668E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09ED1A-02AA-F972-86E3-3FC5899D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2F36DD-2763-B9B4-421A-901AD007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166448-08D5-F487-05E6-F2DBC40AC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480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E6CE434-693B-8C2A-BA82-BE0E9B80C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3B0B17-9B13-B7BF-7600-13BF41685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0896BA-5505-B8E2-9A9D-5180CC0DE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83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A9C80-1ADA-A419-E7F3-E8F7223B7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45D7B6-550E-BF39-45B8-6811EBD5A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3A789A-EE17-120D-9C9C-6F0B903F8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78BDBE-C4AC-7F93-9EEA-118B7D0A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8C0989-F62B-2BE8-7C2E-B33CFB6F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0188F8-C371-954D-D0D9-FFDA5915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77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6FF1E-3E0B-19D2-175F-C69D266A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DE6B19-07B4-EFA0-3A18-CB67BE4EF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46532E-43D3-26D1-9D5B-020804EE2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49979F-61E3-01B2-37D6-652A7584B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CDAA92-A6CA-4B13-77B2-106A24B1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3B8337-94C4-7D87-F644-83A275E10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475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EF61B75-133A-88D7-E13C-C30E2873A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FF0F75-5804-4F88-F5AD-D2F6A5D2A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A97F96-B3FB-8DDB-B877-FF597932C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5A998-F6C3-4CCF-B6ED-2C7119F521B0}" type="datetimeFigureOut">
              <a:rPr lang="es-ES" smtClean="0"/>
              <a:t>19/05/2025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1172EC-BA32-E364-5974-A6FF514A3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AAD61-2303-1A03-72CA-37D080497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6B310-CD7B-4080-B64A-4F7F03EC65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68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5F850-9124-46D5-9D38-1C5545CE0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1" y="2425109"/>
            <a:ext cx="6777229" cy="3307656"/>
          </a:xfrm>
        </p:spPr>
        <p:txBody>
          <a:bodyPr anchor="t">
            <a:normAutofit/>
          </a:bodyPr>
          <a:lstStyle/>
          <a:p>
            <a:pPr algn="l"/>
            <a:r>
              <a:rPr lang="es-ES" sz="7400" dirty="0"/>
              <a:t>PROCESO PARA EL ANÁLISIS DE TEXTOS.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A8E467-B9AA-41FD-B1CB-E47465904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34316" y="327229"/>
            <a:ext cx="5596128" cy="1155525"/>
          </a:xfrm>
        </p:spPr>
        <p:txBody>
          <a:bodyPr anchor="b">
            <a:normAutofit/>
          </a:bodyPr>
          <a:lstStyle/>
          <a:p>
            <a:pPr algn="l"/>
            <a:r>
              <a:rPr lang="es-ES" sz="2800" dirty="0"/>
              <a:t>Tania Guffante Naranjo.</a:t>
            </a:r>
          </a:p>
        </p:txBody>
      </p:sp>
    </p:spTree>
    <p:extLst>
      <p:ext uri="{BB962C8B-B14F-4D97-AF65-F5344CB8AC3E}">
        <p14:creationId xmlns:p14="http://schemas.microsoft.com/office/powerpoint/2010/main" val="2958498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5A342-0CF0-1DCB-97F8-A3AEFD446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0366"/>
            <a:ext cx="9144000" cy="2957268"/>
          </a:xfrm>
        </p:spPr>
        <p:txBody>
          <a:bodyPr>
            <a:noAutofit/>
          </a:bodyPr>
          <a:lstStyle/>
          <a:p>
            <a:pPr algn="l"/>
            <a:r>
              <a:rPr lang="es-ES" sz="2400" b="0" i="0" dirty="0">
                <a:effectLst/>
                <a:latin typeface="fkGroteskNeue"/>
              </a:rPr>
              <a:t>Se toma el conjunto de códigos abiertos y se agrupan en categorías o temas más amplios (los "ejes").</a:t>
            </a:r>
            <a:br>
              <a:rPr lang="es-ES" sz="2400" b="0" i="0" dirty="0">
                <a:effectLst/>
                <a:latin typeface="fkGroteskNeue"/>
              </a:rPr>
            </a:br>
            <a:br>
              <a:rPr lang="es-ES" sz="2400" b="0" i="0" dirty="0">
                <a:effectLst/>
                <a:latin typeface="fkGroteskNeue"/>
              </a:rPr>
            </a:br>
            <a:r>
              <a:rPr lang="es-ES" sz="2400" b="0" i="0" dirty="0">
                <a:effectLst/>
                <a:latin typeface="fkGroteskNeue"/>
              </a:rPr>
              <a:t>Se identifican relaciones jerárquicas entre categorías y subcategorías, basadas en propiedades y dimensiones.</a:t>
            </a:r>
            <a:br>
              <a:rPr lang="es-ES" sz="2400" b="0" i="0" dirty="0">
                <a:effectLst/>
                <a:latin typeface="fkGroteskNeue"/>
              </a:rPr>
            </a:br>
            <a:br>
              <a:rPr lang="es-ES" sz="2400" b="0" i="0" dirty="0">
                <a:effectLst/>
                <a:latin typeface="fkGroteskNeue"/>
              </a:rPr>
            </a:br>
            <a:r>
              <a:rPr lang="es-ES" sz="2400" b="0" i="0" dirty="0">
                <a:effectLst/>
                <a:latin typeface="fkGroteskNeue"/>
              </a:rPr>
              <a:t>Se analizan las conexiones causales, contextuales, estrategias y consecuencias entre categorías.</a:t>
            </a:r>
            <a:br>
              <a:rPr lang="es-ES" sz="2400" b="0" i="0" dirty="0">
                <a:effectLst/>
                <a:latin typeface="fkGroteskNeue"/>
              </a:rPr>
            </a:br>
            <a:br>
              <a:rPr lang="es-ES" sz="2400" b="0" i="0" dirty="0">
                <a:effectLst/>
                <a:latin typeface="fkGroteskNeue"/>
              </a:rPr>
            </a:br>
            <a:r>
              <a:rPr lang="es-ES" sz="2400" b="0" i="0" dirty="0">
                <a:effectLst/>
                <a:latin typeface="fkGroteskNeue"/>
              </a:rPr>
              <a:t>Se busca integrar y dar sentido a los códigos dispersos, organizándolos en un marco más cohesivo.</a:t>
            </a:r>
            <a:endParaRPr lang="es-EC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6CA6BC-EEBF-16C2-D8F4-84756623C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81600"/>
            <a:ext cx="9144000" cy="896814"/>
          </a:xfrm>
        </p:spPr>
        <p:txBody>
          <a:bodyPr>
            <a:normAutofit fontScale="47500" lnSpcReduction="20000"/>
          </a:bodyPr>
          <a:lstStyle/>
          <a:p>
            <a:pPr algn="l"/>
            <a:endParaRPr lang="es-EC" sz="4400" b="1" dirty="0"/>
          </a:p>
          <a:p>
            <a:pPr algn="l"/>
            <a:r>
              <a:rPr lang="es-EC" sz="8400" b="1" dirty="0">
                <a:latin typeface="-apple-system"/>
              </a:rPr>
              <a:t>PROCESO</a:t>
            </a:r>
            <a:endParaRPr lang="es-EC" sz="4200" b="1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657977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27A78-AB10-2AD2-80B0-95C84427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i="0" dirty="0">
                <a:solidFill>
                  <a:srgbClr val="111111"/>
                </a:solidFill>
                <a:effectLst/>
                <a:highlight>
                  <a:srgbClr val="F9F9F9"/>
                </a:highlight>
                <a:latin typeface="-apple-system"/>
              </a:rPr>
              <a:t>Codificación Selectiva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742D21-C5F2-9E7F-25F9-563C52FD5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905" y="1700463"/>
            <a:ext cx="10716127" cy="3777622"/>
          </a:xfrm>
        </p:spPr>
        <p:txBody>
          <a:bodyPr>
            <a:normAutofit/>
          </a:bodyPr>
          <a:lstStyle/>
          <a:p>
            <a:pPr marL="0" indent="0" algn="l">
              <a:lnSpc>
                <a:spcPct val="200000"/>
              </a:lnSpc>
              <a:buNone/>
            </a:pPr>
            <a:endParaRPr lang="es-ES" sz="2000" dirty="0">
              <a:latin typeface="fkGroteskNeue"/>
            </a:endParaRPr>
          </a:p>
          <a:p>
            <a:pPr marL="0" indent="0" algn="l">
              <a:lnSpc>
                <a:spcPct val="200000"/>
              </a:lnSpc>
              <a:buNone/>
            </a:pPr>
            <a:r>
              <a:rPr lang="es-ES" sz="2000" dirty="0">
                <a:latin typeface="fkGroteskNeue"/>
              </a:rPr>
              <a:t>El proceso de integración en la codificación selectiva consiste en refinar, organizar y unificar las categorías desarrolladas en etapas previas (codificación abierta y axial) alrededor de una categoría central o núcleo que explique el fenómeno estudiado. Esta integración permite construir una teoría coherente y abstracta que articule las relaciones entre las categorías y subcategorías identificadas.</a:t>
            </a:r>
          </a:p>
          <a:p>
            <a:pPr marL="0" indent="0" algn="l">
              <a:lnSpc>
                <a:spcPct val="200000"/>
              </a:lnSpc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99554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1262B-49F5-D0C1-8034-E190E529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7864"/>
            <a:ext cx="10638692" cy="1325563"/>
          </a:xfrm>
        </p:spPr>
        <p:txBody>
          <a:bodyPr>
            <a:normAutofit fontScale="90000"/>
          </a:bodyPr>
          <a:lstStyle/>
          <a:p>
            <a:r>
              <a:rPr lang="es-ES" b="1" i="0" dirty="0">
                <a:effectLst/>
                <a:latin typeface="Apple"/>
              </a:rPr>
              <a:t>Proceso de integración en la codificación selectiva:</a:t>
            </a:r>
            <a:br>
              <a:rPr lang="es-ES" b="1" i="0" dirty="0">
                <a:effectLst/>
                <a:latin typeface="Apple"/>
              </a:rPr>
            </a:br>
            <a:endParaRPr lang="es-EC" b="1" dirty="0">
              <a:latin typeface="Apple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C18599-C1AD-8435-3573-AECB6D38F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S" b="0" i="0" dirty="0">
                <a:effectLst/>
                <a:latin typeface="fkGroteskNeue"/>
              </a:rPr>
              <a:t>Selección de la categoría central:</a:t>
            </a:r>
          </a:p>
          <a:p>
            <a:pPr marL="0" indent="0" algn="just">
              <a:buNone/>
            </a:pPr>
            <a:br>
              <a:rPr lang="es-ES" b="0" i="0" dirty="0">
                <a:effectLst/>
                <a:latin typeface="fkGroteskNeue"/>
              </a:rPr>
            </a:br>
            <a:r>
              <a:rPr lang="es-ES" b="0" i="0" dirty="0">
                <a:effectLst/>
                <a:latin typeface="fkGroteskNeue"/>
              </a:rPr>
              <a:t>Se elige una variable o concepto que mejor represente el fenómeno principal y que pueda organizar y relacionar todas las demás categorías generadas en la codificación axial</a:t>
            </a:r>
            <a:r>
              <a:rPr lang="es-ES" b="0" i="0" dirty="0">
                <a:effectLst/>
                <a:latin typeface="berkeleyMono"/>
              </a:rPr>
              <a:t>.</a:t>
            </a:r>
            <a:endParaRPr lang="es-ES" b="0" i="0" dirty="0">
              <a:effectLst/>
              <a:latin typeface="fkGroteskNeue"/>
            </a:endParaRPr>
          </a:p>
          <a:p>
            <a:pPr algn="just"/>
            <a:r>
              <a:rPr lang="es-ES" b="0" i="0" dirty="0">
                <a:effectLst/>
                <a:latin typeface="fkGroteskNeue"/>
              </a:rPr>
              <a:t>Formación de un esquema explicativo:</a:t>
            </a:r>
          </a:p>
          <a:p>
            <a:pPr marL="0" indent="0" algn="just">
              <a:buNone/>
            </a:pPr>
            <a:br>
              <a:rPr lang="es-ES" b="0" i="0" dirty="0">
                <a:effectLst/>
                <a:latin typeface="fkGroteskNeue"/>
              </a:rPr>
            </a:br>
            <a:r>
              <a:rPr lang="es-ES" b="0" i="0" dirty="0">
                <a:effectLst/>
                <a:latin typeface="fkGroteskNeue"/>
              </a:rPr>
              <a:t>La integración implica organizar las categorías en una red conceptual que da sentido global al fenómeno, pasando de la descripción a la teorización</a:t>
            </a:r>
            <a:r>
              <a:rPr lang="es-ES" b="0" i="0" dirty="0">
                <a:effectLst/>
                <a:latin typeface="berkeleyMono"/>
              </a:rPr>
              <a:t>.</a:t>
            </a:r>
          </a:p>
          <a:p>
            <a:pPr algn="just"/>
            <a:r>
              <a:rPr lang="es-ES" b="0" i="0" dirty="0">
                <a:effectLst/>
                <a:latin typeface="fkGroteskNeue"/>
              </a:rPr>
              <a:t>Refinamiento y validación:</a:t>
            </a:r>
          </a:p>
          <a:p>
            <a:pPr marL="0" indent="0" algn="just">
              <a:buNone/>
            </a:pPr>
            <a:br>
              <a:rPr lang="es-ES" b="0" i="0" dirty="0">
                <a:effectLst/>
                <a:latin typeface="fkGroteskNeue"/>
              </a:rPr>
            </a:br>
            <a:r>
              <a:rPr lang="es-ES" b="0" i="0" dirty="0">
                <a:effectLst/>
                <a:latin typeface="fkGroteskNeue"/>
              </a:rPr>
              <a:t>El investigador vuelve a los datos para verificar que la categoría central y las relaciones establecidas expliquen consistentemente los patrones observados, ajustando la teoría conforme se incorporan nuevos datos</a:t>
            </a:r>
            <a:r>
              <a:rPr lang="es-ES" b="0" i="0" dirty="0">
                <a:effectLst/>
                <a:latin typeface="berkeleyMono"/>
              </a:rPr>
              <a:t>.</a:t>
            </a:r>
            <a:endParaRPr lang="es-ES" b="0" i="0" dirty="0">
              <a:effectLst/>
              <a:latin typeface="fkGroteskNeue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b="0" i="0" dirty="0">
                <a:effectLst/>
                <a:latin typeface="fkGroteskNeue"/>
              </a:rPr>
              <a:t>Construcción de un marco teórico coherente:</a:t>
            </a:r>
          </a:p>
          <a:p>
            <a:pPr marL="0" indent="0" algn="just">
              <a:buNone/>
            </a:pPr>
            <a:br>
              <a:rPr lang="es-ES" b="0" i="0" dirty="0">
                <a:effectLst/>
                <a:latin typeface="fkGroteskNeue"/>
              </a:rPr>
            </a:br>
            <a:r>
              <a:rPr lang="es-ES" b="0" i="0" dirty="0">
                <a:effectLst/>
                <a:latin typeface="fkGroteskNeue"/>
              </a:rPr>
              <a:t>Las categorías se integran en un relato teórico que explica cómo se relacionan entre sí, formando proposiciones o enunciados que expresan esas relaciones</a:t>
            </a:r>
            <a:r>
              <a:rPr lang="es-ES" b="0" i="0" dirty="0">
                <a:effectLst/>
                <a:latin typeface="berkeleyMono"/>
              </a:rPr>
              <a:t>.</a:t>
            </a:r>
            <a:endParaRPr lang="es-ES" b="0" i="0" dirty="0">
              <a:effectLst/>
              <a:latin typeface="fkGroteskNeue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4135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CDFDD0-DA2F-481B-98E9-63CC1565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46" y="653418"/>
            <a:ext cx="4820720" cy="47536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C" sz="3600" b="1" dirty="0"/>
          </a:p>
          <a:p>
            <a:pPr marL="0" indent="0" algn="ctr">
              <a:buNone/>
            </a:pPr>
            <a:r>
              <a:rPr lang="es-ES" sz="2400" dirty="0">
                <a:latin typeface="fkGroteskNeue"/>
              </a:rPr>
              <a:t>L</a:t>
            </a:r>
            <a:r>
              <a:rPr lang="es-ES" sz="2400" b="0" i="0" dirty="0">
                <a:effectLst/>
                <a:latin typeface="fkGroteskNeue"/>
              </a:rPr>
              <a:t>a integración en la codificación selectiva es el proceso mediante el cual el investigador organiza y conecta las categorías en un marco teórico unificado, que guía la interpretación y explicación del fenómeno estudiado, transformando los datos en teoría.</a:t>
            </a:r>
            <a:endParaRPr lang="es-EC" sz="3600" b="1" dirty="0"/>
          </a:p>
          <a:p>
            <a:pPr marL="0" indent="0" algn="ctr">
              <a:buNone/>
            </a:pPr>
            <a:endParaRPr lang="es-EC" sz="3600" b="1" dirty="0"/>
          </a:p>
          <a:p>
            <a:pPr marL="0" indent="0" algn="ctr">
              <a:buNone/>
            </a:pPr>
            <a:endParaRPr lang="es-EC" dirty="0"/>
          </a:p>
        </p:txBody>
      </p:sp>
      <p:pic>
        <p:nvPicPr>
          <p:cNvPr id="61" name="Graphic 6" descr="Head with Gears">
            <a:extLst>
              <a:ext uri="{FF2B5EF4-FFF2-40B4-BE49-F238E27FC236}">
                <a16:creationId xmlns:a16="http://schemas.microsoft.com/office/drawing/2014/main" id="{E5C5AAD8-FF2F-4872-8244-A3BF59747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9945" y="4748"/>
            <a:ext cx="5252773" cy="525277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C8D9CD4F-D96A-4367-8888-D0671B24B86F}"/>
              </a:ext>
            </a:extLst>
          </p:cNvPr>
          <p:cNvSpPr/>
          <p:nvPr/>
        </p:nvSpPr>
        <p:spPr>
          <a:xfrm>
            <a:off x="3659006" y="5062637"/>
            <a:ext cx="7929348" cy="99858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s-EC" sz="1800" b="1" dirty="0"/>
              <a:t>TANTO EL ANÁLISIS COMO LA SÍNTESIS CONSTITUYEN OPERACIONES MENTALES  IMPORTANTES PARA EL DESARROLLO DEL PENSAMIENTO DEL INDIVIDUO.</a:t>
            </a:r>
          </a:p>
        </p:txBody>
      </p:sp>
    </p:spTree>
    <p:extLst>
      <p:ext uri="{BB962C8B-B14F-4D97-AF65-F5344CB8AC3E}">
        <p14:creationId xmlns:p14="http://schemas.microsoft.com/office/powerpoint/2010/main" val="2056658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C5CAF-C67D-D834-AE1E-F663CAD95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3600" b="0" i="0" dirty="0">
                <a:solidFill>
                  <a:srgbClr val="111111"/>
                </a:solidFill>
                <a:effectLst/>
                <a:highlight>
                  <a:srgbClr val="F9F9F9"/>
                </a:highlight>
                <a:latin typeface="-apple-system"/>
              </a:rPr>
              <a:t>Recuerda que estas técnicas requieren habilidades analíticas y una mente abierta para comprender y dar significado a los datos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87182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20ACFED1-6036-45D4-985B-9321C6C8E26A}"/>
              </a:ext>
            </a:extLst>
          </p:cNvPr>
          <p:cNvSpPr txBox="1">
            <a:spLocks/>
          </p:cNvSpPr>
          <p:nvPr/>
        </p:nvSpPr>
        <p:spPr>
          <a:xfrm>
            <a:off x="540279" y="967417"/>
            <a:ext cx="3778870" cy="3943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anose="020B0502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anose="020B0502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anose="020B0502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62626"/>
                </a:solidFill>
                <a:latin typeface="Century Gothic" panose="020B0502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fontAlgn="auto" hangingPunct="1">
              <a:spcAft>
                <a:spcPts val="60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IDENTIFICAR LAS PARTES O COMPONENTES  DEL TEMA TRATADO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ED8CB7-D8E4-496F-A8DA-D1F652BAC556}"/>
              </a:ext>
            </a:extLst>
          </p:cNvPr>
          <p:cNvSpPr/>
          <p:nvPr/>
        </p:nvSpPr>
        <p:spPr>
          <a:xfrm>
            <a:off x="5765415" y="433996"/>
            <a:ext cx="5070907" cy="409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E</a:t>
            </a:r>
            <a:r>
              <a:rPr lang="es-EC" b="1"/>
              <a:t>STRUCTURA</a:t>
            </a:r>
            <a:endParaRPr lang="es-EC" b="1" dirty="0"/>
          </a:p>
        </p:txBody>
      </p:sp>
      <p:pic>
        <p:nvPicPr>
          <p:cNvPr id="1026" name="Picture 2" descr="EL COMPUTADOR Y SUS PARTES | Arquitectura de computadoras, Hardware de  computadora, Clase de informática">
            <a:extLst>
              <a:ext uri="{FF2B5EF4-FFF2-40B4-BE49-F238E27FC236}">
                <a16:creationId xmlns:a16="http://schemas.microsoft.com/office/drawing/2014/main" id="{E23C3048-ABB0-C88F-C41A-739C83591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151" y="1692564"/>
            <a:ext cx="5204530" cy="400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1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E8DCE-3D59-4E47-AED4-FEB48A9CD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787400"/>
            <a:ext cx="7145866" cy="778933"/>
          </a:xfrm>
        </p:spPr>
        <p:txBody>
          <a:bodyPr rtlCol="0" anchor="ctr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s-ES" sz="3200" b="1" dirty="0">
                <a:solidFill>
                  <a:srgbClr val="FEFFFF"/>
                </a:solidFill>
              </a:rPr>
              <a:t>A PARTIR DE LAS CARACTERÍSTICAS O PROPIEDADES DEL TEMA TRATADO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486A6ED-026E-4AF8-8DB7-9F62103A2EEA}"/>
              </a:ext>
            </a:extLst>
          </p:cNvPr>
          <p:cNvSpPr/>
          <p:nvPr/>
        </p:nvSpPr>
        <p:spPr>
          <a:xfrm>
            <a:off x="7004554" y="5865883"/>
            <a:ext cx="5070907" cy="409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dirty="0"/>
              <a:t>TIPOS DE ANÁLISIS</a:t>
            </a:r>
          </a:p>
        </p:txBody>
      </p:sp>
      <p:pic>
        <p:nvPicPr>
          <p:cNvPr id="2050" name="Picture 2" descr="Aspectos positivos de las redes sociales - ppt video online descargar">
            <a:extLst>
              <a:ext uri="{FF2B5EF4-FFF2-40B4-BE49-F238E27FC236}">
                <a16:creationId xmlns:a16="http://schemas.microsoft.com/office/drawing/2014/main" id="{71B85B82-988E-0F9B-7118-87CD7704B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47" y="1734108"/>
            <a:ext cx="6104965" cy="457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CB9B3-69A3-48BF-AB65-D47386C34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0" y="581227"/>
            <a:ext cx="9383408" cy="1280890"/>
          </a:xfrm>
        </p:spPr>
        <p:txBody>
          <a:bodyPr>
            <a:normAutofit fontScale="90000"/>
          </a:bodyPr>
          <a:lstStyle/>
          <a:p>
            <a:r>
              <a:rPr lang="es-ES" sz="4800" b="1" dirty="0"/>
              <a:t>A PARTIR DE LAS ETAPAS DE UN PROCESO</a:t>
            </a:r>
            <a:endParaRPr lang="es-ES" sz="6000" b="1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C85EDE9-18C2-43E4-B456-3DE59A134D03}"/>
              </a:ext>
            </a:extLst>
          </p:cNvPr>
          <p:cNvSpPr/>
          <p:nvPr/>
        </p:nvSpPr>
        <p:spPr>
          <a:xfrm>
            <a:off x="3558451" y="0"/>
            <a:ext cx="5070907" cy="409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dirty="0"/>
              <a:t>TIPOS DE ANÁLISIS</a:t>
            </a:r>
          </a:p>
        </p:txBody>
      </p:sp>
      <p:pic>
        <p:nvPicPr>
          <p:cNvPr id="3074" name="Picture 2" descr="Revista Digital Universitaria">
            <a:extLst>
              <a:ext uri="{FF2B5EF4-FFF2-40B4-BE49-F238E27FC236}">
                <a16:creationId xmlns:a16="http://schemas.microsoft.com/office/drawing/2014/main" id="{44F6D320-458D-1A18-A5E7-227BB8BF5D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773"/>
          <a:stretch/>
        </p:blipFill>
        <p:spPr bwMode="auto">
          <a:xfrm>
            <a:off x="1099258" y="2650508"/>
            <a:ext cx="9618048" cy="383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36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982E7-B76D-4666-AAA4-A7E56FE60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787400"/>
            <a:ext cx="7145866" cy="77893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eaLnBrk="1" hangingPunct="1"/>
            <a:r>
              <a:rPr lang="en-US" b="1" dirty="0">
                <a:solidFill>
                  <a:srgbClr val="FEFFFF"/>
                </a:solidFill>
              </a:rPr>
              <a:t>A PARTIR DE LA IDENTIFICACIÓN DE  DIMENSIONES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D3192E3-2DF3-4EF0-A348-6957C7B5D1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749220"/>
              </p:ext>
            </p:extLst>
          </p:nvPr>
        </p:nvGraphicFramePr>
        <p:xfrm>
          <a:off x="127380" y="1754593"/>
          <a:ext cx="9050311" cy="5103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1FC1F260-7CBA-4232-8181-0B7957F33FF5}"/>
              </a:ext>
            </a:extLst>
          </p:cNvPr>
          <p:cNvSpPr/>
          <p:nvPr/>
        </p:nvSpPr>
        <p:spPr>
          <a:xfrm>
            <a:off x="6993713" y="5676556"/>
            <a:ext cx="5070907" cy="409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dirty="0"/>
              <a:t>TIPOS DE ANÁLISIS</a:t>
            </a:r>
          </a:p>
        </p:txBody>
      </p:sp>
    </p:spTree>
    <p:extLst>
      <p:ext uri="{BB962C8B-B14F-4D97-AF65-F5344CB8AC3E}">
        <p14:creationId xmlns:p14="http://schemas.microsoft.com/office/powerpoint/2010/main" val="492924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640715-1592-C6BE-29E5-21467AF3C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6600" b="1" i="0" dirty="0">
                <a:solidFill>
                  <a:srgbClr val="111111"/>
                </a:solidFill>
                <a:effectLst/>
                <a:highlight>
                  <a:srgbClr val="F9F9F9"/>
                </a:highlight>
                <a:latin typeface="-apple-system"/>
              </a:rPr>
              <a:t>Codificación Abierta, Axial y Selectiva</a:t>
            </a:r>
            <a:endParaRPr lang="es-ES" sz="6600" b="0" i="0" dirty="0">
              <a:solidFill>
                <a:srgbClr val="111111"/>
              </a:solidFill>
              <a:effectLst/>
              <a:highlight>
                <a:srgbClr val="F9F9F9"/>
              </a:highlight>
              <a:latin typeface="-apple-system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457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BE7A9-8302-9338-9C9F-1684C60E4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0" dirty="0">
                <a:solidFill>
                  <a:srgbClr val="111111"/>
                </a:solidFill>
                <a:effectLst/>
                <a:highlight>
                  <a:srgbClr val="F9F9F9"/>
                </a:highlight>
                <a:latin typeface="-apple-system"/>
              </a:rPr>
              <a:t>Codificación Abierta</a:t>
            </a:r>
            <a:r>
              <a:rPr lang="es-ES" b="0" i="0" dirty="0">
                <a:solidFill>
                  <a:srgbClr val="111111"/>
                </a:solidFill>
                <a:effectLst/>
                <a:highlight>
                  <a:srgbClr val="F9F9F9"/>
                </a:highlight>
                <a:latin typeface="-apple-system"/>
              </a:rPr>
              <a:t>: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526B45-DF69-45E6-63DA-4DC275540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589" y="1764632"/>
            <a:ext cx="9518317" cy="37776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s-ES" sz="2400" b="0" i="0" dirty="0">
                <a:effectLst/>
                <a:latin typeface="fkGroteskNeue"/>
              </a:rPr>
              <a:t>Su objetivo es descomponer los datos en partes discretas de significado, identificando conceptos, ideas y códigos iniciales sin establecer relaciones entre ellos. Es un proceso inductivo de exploración para descubrir y nombrar fenómenos emergentes en los datos.</a:t>
            </a:r>
          </a:p>
        </p:txBody>
      </p:sp>
    </p:spTree>
    <p:extLst>
      <p:ext uri="{BB962C8B-B14F-4D97-AF65-F5344CB8AC3E}">
        <p14:creationId xmlns:p14="http://schemas.microsoft.com/office/powerpoint/2010/main" val="2666468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24424-06F2-1350-A274-5C5372B7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35" y="2084877"/>
            <a:ext cx="10515600" cy="285273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ES" sz="3100" dirty="0">
                <a:latin typeface="fkGroteskNeue"/>
              </a:rPr>
              <a:t>Se examinan los datos línea por línea o segmento por segmento.</a:t>
            </a:r>
            <a:br>
              <a:rPr lang="es-ES" sz="3100" dirty="0">
                <a:latin typeface="fkGroteskNeue"/>
              </a:rPr>
            </a:br>
            <a:br>
              <a:rPr lang="es-ES" sz="3100" dirty="0">
                <a:latin typeface="fkGroteskNeue"/>
              </a:rPr>
            </a:br>
            <a:r>
              <a:rPr lang="es-ES" sz="3100" dirty="0">
                <a:latin typeface="fkGroteskNeue"/>
              </a:rPr>
              <a:t>Se asignan códigos descriptivos o conceptuales a los fragmentos del texto o UNIDADES DE ANÁLISIS.</a:t>
            </a:r>
            <a:br>
              <a:rPr lang="es-ES" sz="3100" dirty="0">
                <a:latin typeface="fkGroteskNeue"/>
              </a:rPr>
            </a:br>
            <a:br>
              <a:rPr lang="es-ES" sz="3100" dirty="0">
                <a:latin typeface="fkGroteskNeue"/>
              </a:rPr>
            </a:br>
            <a:r>
              <a:rPr lang="es-ES" sz="3100" dirty="0">
                <a:latin typeface="fkGroteskNeue"/>
              </a:rPr>
              <a:t>Se generan múltiples códigos que pueden parecer aislados o numerosos.</a:t>
            </a:r>
            <a:endParaRPr lang="es-EC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122405-E980-018E-F0D8-B84F3A180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357813"/>
            <a:ext cx="10515600" cy="1500187"/>
          </a:xfrm>
        </p:spPr>
        <p:txBody>
          <a:bodyPr/>
          <a:lstStyle/>
          <a:p>
            <a:r>
              <a:rPr lang="es-EC" sz="5400" b="1" dirty="0">
                <a:solidFill>
                  <a:schemeClr val="tx1"/>
                </a:solidFill>
                <a:latin typeface="-apple-system"/>
                <a:ea typeface="+mj-ea"/>
                <a:cs typeface="+mj-cs"/>
              </a:rPr>
              <a:t>PROCESO</a:t>
            </a:r>
          </a:p>
        </p:txBody>
      </p:sp>
    </p:spTree>
    <p:extLst>
      <p:ext uri="{BB962C8B-B14F-4D97-AF65-F5344CB8AC3E}">
        <p14:creationId xmlns:p14="http://schemas.microsoft.com/office/powerpoint/2010/main" val="2046727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C5CFD-B68D-8CD0-6A3A-B9B73441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0" dirty="0">
                <a:solidFill>
                  <a:srgbClr val="111111"/>
                </a:solidFill>
                <a:effectLst/>
                <a:highlight>
                  <a:srgbClr val="F9F9F9"/>
                </a:highlight>
                <a:latin typeface="-apple-system"/>
              </a:rPr>
              <a:t>Codificación Axial</a:t>
            </a:r>
            <a:r>
              <a:rPr lang="es-ES" b="0" i="0" dirty="0">
                <a:solidFill>
                  <a:srgbClr val="111111"/>
                </a:solidFill>
                <a:effectLst/>
                <a:highlight>
                  <a:srgbClr val="F9F9F9"/>
                </a:highlight>
                <a:latin typeface="-apple-system"/>
              </a:rPr>
              <a:t>:</a:t>
            </a:r>
            <a:br>
              <a:rPr lang="es-ES" b="0" i="0" dirty="0">
                <a:solidFill>
                  <a:srgbClr val="111111"/>
                </a:solidFill>
                <a:effectLst/>
                <a:highlight>
                  <a:srgbClr val="F9F9F9"/>
                </a:highlight>
                <a:latin typeface="-apple-system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2DE4FB-1D98-0B8B-78A9-AECF491DF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054" y="1690688"/>
            <a:ext cx="10063748" cy="377762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s-ES" b="0" i="0" dirty="0">
                <a:effectLst/>
                <a:latin typeface="fkGroteskNeue"/>
              </a:rPr>
              <a:t>Busca reensamblar y organizar esos códigos abiertos agrupándolos en categorías más amplias y estableciendo relaciones entre ellas, como condiciones, contextos, acciones y consecuencias. Su propósito es dar coherencia y estructura a los datos fragmentados, facilitando la construcción de explicaciones más completas.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28625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4ECD3CE-E52B-42D6-85D2-01F019AAA12F}">
  <we:reference id="wa200005566" version="3.0.0.2" store="es-E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</TotalTime>
  <Words>567</Words>
  <Application>Microsoft Office PowerPoint</Application>
  <PresentationFormat>Panorámica</PresentationFormat>
  <Paragraphs>43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Apple</vt:lpstr>
      <vt:lpstr>-apple-system</vt:lpstr>
      <vt:lpstr>Arial</vt:lpstr>
      <vt:lpstr>berkeleyMono</vt:lpstr>
      <vt:lpstr>Calibri</vt:lpstr>
      <vt:lpstr>Calibri Light</vt:lpstr>
      <vt:lpstr>fkGroteskNeue</vt:lpstr>
      <vt:lpstr>Tema de Office</vt:lpstr>
      <vt:lpstr>PROCESO PARA EL ANÁLISIS DE TEXTOS.</vt:lpstr>
      <vt:lpstr>Presentación de PowerPoint</vt:lpstr>
      <vt:lpstr>A PARTIR DE LAS CARACTERÍSTICAS O PROPIEDADES DEL TEMA TRATADO</vt:lpstr>
      <vt:lpstr>A PARTIR DE LAS ETAPAS DE UN PROCESO</vt:lpstr>
      <vt:lpstr>A PARTIR DE LA IDENTIFICACIÓN DE  DIMENSIONES</vt:lpstr>
      <vt:lpstr>Presentación de PowerPoint</vt:lpstr>
      <vt:lpstr>Codificación Abierta:</vt:lpstr>
      <vt:lpstr>Se examinan los datos línea por línea o segmento por segmento.  Se asignan códigos descriptivos o conceptuales a los fragmentos del texto o UNIDADES DE ANÁLISIS.  Se generan múltiples códigos que pueden parecer aislados o numerosos.</vt:lpstr>
      <vt:lpstr>Codificación Axial: </vt:lpstr>
      <vt:lpstr>Se toma el conjunto de códigos abiertos y se agrupan en categorías o temas más amplios (los "ejes").  Se identifican relaciones jerárquicas entre categorías y subcategorías, basadas en propiedades y dimensiones.  Se analizan las conexiones causales, contextuales, estrategias y consecuencias entre categorías.  Se busca integrar y dar sentido a los códigos dispersos, organizándolos en un marco más cohesivo.</vt:lpstr>
      <vt:lpstr>Codificación Selectiva</vt:lpstr>
      <vt:lpstr>Proceso de integración en la codificación selectiva: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 DE PENSAMIENTO</dc:title>
  <dc:creator>Tania María Guffante Naranjo</dc:creator>
  <cp:lastModifiedBy>Anónimo</cp:lastModifiedBy>
  <cp:revision>11</cp:revision>
  <cp:lastPrinted>2024-04-17T16:23:17Z</cp:lastPrinted>
  <dcterms:created xsi:type="dcterms:W3CDTF">2021-01-11T13:45:45Z</dcterms:created>
  <dcterms:modified xsi:type="dcterms:W3CDTF">2025-05-20T02:25:15Z</dcterms:modified>
</cp:coreProperties>
</file>