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ITC Motter Corpus Regular" charset="1" panose="02000505050000020004"/>
      <p:regular r:id="rId19"/>
    </p:embeddedFont>
    <p:embeddedFont>
      <p:font typeface="Montserrat Classic" charset="1" panose="00000500000000000000"/>
      <p:regular r:id="rId20"/>
    </p:embeddedFont>
    <p:embeddedFont>
      <p:font typeface="Source Serif Pro" charset="1" panose="02040603050405020204"/>
      <p:regular r:id="rId21"/>
    </p:embeddedFont>
    <p:embeddedFont>
      <p:font typeface="Montserrat Classic Bold" charset="1" panose="00000800000000000000"/>
      <p:regular r:id="rId22"/>
    </p:embeddedFont>
    <p:embeddedFont>
      <p:font typeface="Inter Ultra-Bold" charset="1" panose="02000503000000020004"/>
      <p:regular r:id="rId23"/>
    </p:embeddedFont>
    <p:embeddedFont>
      <p:font typeface="Inter Semi-Bold" charset="1" panose="020005030000000200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90273" y="5143500"/>
            <a:ext cx="19168250" cy="5370048"/>
            <a:chOff x="0" y="0"/>
            <a:chExt cx="5048428" cy="14143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48428" cy="1414334"/>
            </a:xfrm>
            <a:custGeom>
              <a:avLst/>
              <a:gdLst/>
              <a:ahLst/>
              <a:cxnLst/>
              <a:rect r="r" b="b" t="t" l="l"/>
              <a:pathLst>
                <a:path h="1414334" w="5048428">
                  <a:moveTo>
                    <a:pt x="0" y="0"/>
                  </a:moveTo>
                  <a:lnTo>
                    <a:pt x="5048428" y="0"/>
                  </a:lnTo>
                  <a:lnTo>
                    <a:pt x="5048428" y="1414334"/>
                  </a:lnTo>
                  <a:lnTo>
                    <a:pt x="0" y="1414334"/>
                  </a:lnTo>
                  <a:close/>
                </a:path>
              </a:pathLst>
            </a:custGeom>
            <a:solidFill>
              <a:srgbClr val="FF88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5048428" cy="1471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655174" y="5248262"/>
            <a:ext cx="5049328" cy="5407580"/>
          </a:xfrm>
          <a:custGeom>
            <a:avLst/>
            <a:gdLst/>
            <a:ahLst/>
            <a:cxnLst/>
            <a:rect r="r" b="b" t="t" l="l"/>
            <a:pathLst>
              <a:path h="5407580" w="5049328">
                <a:moveTo>
                  <a:pt x="0" y="0"/>
                </a:moveTo>
                <a:lnTo>
                  <a:pt x="5049328" y="0"/>
                </a:lnTo>
                <a:lnTo>
                  <a:pt x="5049328" y="5407580"/>
                </a:lnTo>
                <a:lnTo>
                  <a:pt x="0" y="5407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57400" y="4279765"/>
            <a:ext cx="4933490" cy="6376077"/>
          </a:xfrm>
          <a:custGeom>
            <a:avLst/>
            <a:gdLst/>
            <a:ahLst/>
            <a:cxnLst/>
            <a:rect r="r" b="b" t="t" l="l"/>
            <a:pathLst>
              <a:path h="6376077" w="4933490">
                <a:moveTo>
                  <a:pt x="0" y="0"/>
                </a:moveTo>
                <a:lnTo>
                  <a:pt x="4933490" y="0"/>
                </a:lnTo>
                <a:lnTo>
                  <a:pt x="4933490" y="6376077"/>
                </a:lnTo>
                <a:lnTo>
                  <a:pt x="0" y="6376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35235" y="981075"/>
            <a:ext cx="14417531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60"/>
              </a:lnSpc>
            </a:pPr>
            <a:r>
              <a:rPr lang="en-US" sz="5300" spc="143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DESARROLLO FÍSICO Y SALUD,COGNITIVO Y PSICOSOCIAL EN LA ADOLESCENCIA.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89553" y="4171950"/>
            <a:ext cx="8497209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00"/>
              </a:lnSpc>
            </a:pPr>
            <a:r>
              <a:rPr lang="en-US" sz="3500" spc="94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Docente: Msc. Gladys Bonilla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704502" y="4279765"/>
            <a:ext cx="4200241" cy="6376077"/>
          </a:xfrm>
          <a:custGeom>
            <a:avLst/>
            <a:gdLst/>
            <a:ahLst/>
            <a:cxnLst/>
            <a:rect r="r" b="b" t="t" l="l"/>
            <a:pathLst>
              <a:path h="6376077" w="4200241">
                <a:moveTo>
                  <a:pt x="0" y="0"/>
                </a:moveTo>
                <a:lnTo>
                  <a:pt x="4200241" y="0"/>
                </a:lnTo>
                <a:lnTo>
                  <a:pt x="4200241" y="6376077"/>
                </a:lnTo>
                <a:lnTo>
                  <a:pt x="0" y="6376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91670" y="2445154"/>
            <a:ext cx="14885609" cy="3230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04"/>
              </a:lnSpc>
            </a:pPr>
            <a:r>
              <a:rPr lang="en-US" sz="8458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EL DESARROLLO PSICOSOCIAL EN LA ADOLESCENCIA</a:t>
            </a:r>
          </a:p>
        </p:txBody>
      </p:sp>
      <p:grpSp>
        <p:nvGrpSpPr>
          <p:cNvPr name="Group 3" id="3"/>
          <p:cNvGrpSpPr/>
          <p:nvPr/>
        </p:nvGrpSpPr>
        <p:grpSpPr>
          <a:xfrm rot="5400000">
            <a:off x="8366600" y="-8637747"/>
            <a:ext cx="1535749" cy="18288000"/>
            <a:chOff x="0" y="0"/>
            <a:chExt cx="404477" cy="481659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A65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409279" y="6110881"/>
            <a:ext cx="11450393" cy="2745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9"/>
              </a:lnSpc>
              <a:spcBef>
                <a:spcPct val="0"/>
              </a:spcBef>
            </a:pPr>
            <a:r>
              <a:rPr lang="en-US" sz="3699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El desarrollo psicosocial en la adolescencia es un proceso crucial que abarca cambios significativos en la forma en que los adolescentes se relacionan con los demás y construyen su identidad.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4825" y="3527251"/>
            <a:ext cx="3515941" cy="6408650"/>
            <a:chOff x="0" y="0"/>
            <a:chExt cx="926009" cy="16878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26009" cy="1687875"/>
            </a:xfrm>
            <a:custGeom>
              <a:avLst/>
              <a:gdLst/>
              <a:ahLst/>
              <a:cxnLst/>
              <a:rect r="r" b="b" t="t" l="l"/>
              <a:pathLst>
                <a:path h="1687875" w="926009">
                  <a:moveTo>
                    <a:pt x="0" y="0"/>
                  </a:moveTo>
                  <a:lnTo>
                    <a:pt x="926009" y="0"/>
                  </a:lnTo>
                  <a:lnTo>
                    <a:pt x="926009" y="1687875"/>
                  </a:lnTo>
                  <a:lnTo>
                    <a:pt x="0" y="1687875"/>
                  </a:lnTo>
                  <a:close/>
                </a:path>
              </a:pathLst>
            </a:custGeom>
            <a:solidFill>
              <a:srgbClr val="F4E9E3"/>
            </a:solidFill>
            <a:ln w="19050" cap="sq">
              <a:solidFill>
                <a:srgbClr val="065169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926009" cy="174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474449" y="3527251"/>
            <a:ext cx="3086100" cy="6408650"/>
            <a:chOff x="0" y="0"/>
            <a:chExt cx="812800" cy="16878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1687875"/>
            </a:xfrm>
            <a:custGeom>
              <a:avLst/>
              <a:gdLst/>
              <a:ahLst/>
              <a:cxnLst/>
              <a:rect r="r" b="b" t="t" l="l"/>
              <a:pathLst>
                <a:path h="168787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687875"/>
                  </a:lnTo>
                  <a:lnTo>
                    <a:pt x="0" y="1687875"/>
                  </a:lnTo>
                  <a:close/>
                </a:path>
              </a:pathLst>
            </a:custGeom>
            <a:solidFill>
              <a:srgbClr val="F4E9E3"/>
            </a:solidFill>
            <a:ln w="19050" cap="sq">
              <a:solidFill>
                <a:srgbClr val="065169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812800" cy="1745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996909" y="3433557"/>
            <a:ext cx="3086100" cy="6502344"/>
            <a:chOff x="0" y="0"/>
            <a:chExt cx="812800" cy="171255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1712551"/>
            </a:xfrm>
            <a:custGeom>
              <a:avLst/>
              <a:gdLst/>
              <a:ahLst/>
              <a:cxnLst/>
              <a:rect r="r" b="b" t="t" l="l"/>
              <a:pathLst>
                <a:path h="1712551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712551"/>
                  </a:lnTo>
                  <a:lnTo>
                    <a:pt x="0" y="1712551"/>
                  </a:lnTo>
                  <a:close/>
                </a:path>
              </a:pathLst>
            </a:custGeom>
            <a:solidFill>
              <a:srgbClr val="F4E9E3"/>
            </a:solidFill>
            <a:ln w="19050" cap="sq">
              <a:solidFill>
                <a:srgbClr val="065169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812800" cy="17697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789607" y="3535101"/>
            <a:ext cx="3086100" cy="6400800"/>
            <a:chOff x="0" y="0"/>
            <a:chExt cx="812800" cy="168580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1685807"/>
            </a:xfrm>
            <a:custGeom>
              <a:avLst/>
              <a:gdLst/>
              <a:ahLst/>
              <a:cxnLst/>
              <a:rect r="r" b="b" t="t" l="l"/>
              <a:pathLst>
                <a:path h="168580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685807"/>
                  </a:lnTo>
                  <a:lnTo>
                    <a:pt x="0" y="1685807"/>
                  </a:lnTo>
                  <a:close/>
                </a:path>
              </a:pathLst>
            </a:custGeom>
            <a:solidFill>
              <a:srgbClr val="F4E9E3"/>
            </a:solidFill>
            <a:ln w="19050" cap="sq">
              <a:solidFill>
                <a:srgbClr val="065169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812800" cy="1742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5400000">
            <a:off x="8366600" y="-8637747"/>
            <a:ext cx="1535749" cy="18288000"/>
            <a:chOff x="0" y="0"/>
            <a:chExt cx="404477" cy="481659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EC63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-413026" y="614235"/>
            <a:ext cx="19095003" cy="13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38"/>
              </a:lnSpc>
            </a:pPr>
            <a:r>
              <a:rPr lang="en-US" sz="5400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CAMBIOS PSICOSOCIALES EN LA ADOLESCENCIA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23665" y="2539651"/>
            <a:ext cx="3878260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6516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1. Búsqueda de Identidad: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4269" y="3468426"/>
            <a:ext cx="2837053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0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Durante la adolescencia, los jóvenes están en una intensa búsqueda de su identidad personal. Este proceso implica explorar diferentes roles, valores y creencias para formar una identidad coherente¹. Según Erik Erikson, esta etapa se caracteriza por la crisis de identidad versus confusión de roles².</a:t>
            </a:r>
          </a:p>
          <a:p>
            <a:pPr algn="just">
              <a:lnSpc>
                <a:spcPts val="3000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4038089" y="2562972"/>
            <a:ext cx="3958820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6516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2. Autonomía e Independencia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666045" y="3789792"/>
            <a:ext cx="2600956" cy="532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20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- Los adolescentes buscan mayor independencia de sus padres y tutores, lo que puede llevar a conflictos familiares. Este deseo de autonomía es una parte natural del desarrollo y es crucial para que los jóvenes aprendan a tomar decisiones por sí mismos³.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996909" y="2539651"/>
            <a:ext cx="3281329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6516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3. Relaciones con los Pares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145695" y="3417654"/>
            <a:ext cx="2788528" cy="646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  <a:spcBef>
                <a:spcPct val="0"/>
              </a:spcBef>
            </a:pPr>
            <a:r>
              <a:rPr lang="en-US" sz="20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Las amistades y las relaciones con los pares se vuelven extremadamente importantes. Los adolescentes buscan aceptación y pertenencia en sus grupos de amigos, lo que puede influir en su comportamiento y decisiones⁴. Las relaciones románticas también comienzan a jugar un papel significativo en esta etapa⁴.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546780" y="2539651"/>
            <a:ext cx="3571752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6516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4. Desarrollo de la Autoestima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59309" y="3608154"/>
            <a:ext cx="2788528" cy="608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0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La autoestima de los adolescentes puede fluctuar considerablemente debido a los cambios físicos, emocionales y sociales que experimentan. Es importante que reciban apoyo y reconocimiento positivo para desarrollar una autoestima saludable³.</a:t>
            </a:r>
          </a:p>
          <a:p>
            <a:pPr algn="just">
              <a:lnSpc>
                <a:spcPts val="3000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4875707" y="2613744"/>
            <a:ext cx="3571752" cy="87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b="true" sz="2399">
                <a:solidFill>
                  <a:srgbClr val="06516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5. Desarrollo Moral y Ético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15118533" y="3535101"/>
            <a:ext cx="3086100" cy="6400800"/>
            <a:chOff x="0" y="0"/>
            <a:chExt cx="812800" cy="168580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1685807"/>
            </a:xfrm>
            <a:custGeom>
              <a:avLst/>
              <a:gdLst/>
              <a:ahLst/>
              <a:cxnLst/>
              <a:rect r="r" b="b" t="t" l="l"/>
              <a:pathLst>
                <a:path h="1685807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685807"/>
                  </a:lnTo>
                  <a:lnTo>
                    <a:pt x="0" y="1685807"/>
                  </a:lnTo>
                  <a:close/>
                </a:path>
              </a:pathLst>
            </a:custGeom>
            <a:solidFill>
              <a:srgbClr val="F4E9E3"/>
            </a:solidFill>
            <a:ln w="19050" cap="sq">
              <a:solidFill>
                <a:srgbClr val="065169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812800" cy="17429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15267318" y="3655001"/>
            <a:ext cx="2788528" cy="494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0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Los adolescentes empiezan a desarrollar un sentido más profundo de la moralidad y la ética. Comienzan a cuestionar las normas y valores establecidos y a formar sus propias opiniones sobre lo que es correcto e incorrecto².</a:t>
            </a:r>
          </a:p>
          <a:p>
            <a:pPr algn="just">
              <a:lnSpc>
                <a:spcPts val="30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99450" y="57984"/>
            <a:ext cx="1689100" cy="18725131"/>
            <a:chOff x="0" y="0"/>
            <a:chExt cx="444866" cy="49317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1722"/>
            </a:xfrm>
            <a:custGeom>
              <a:avLst/>
              <a:gdLst/>
              <a:ahLst/>
              <a:cxnLst/>
              <a:rect r="r" b="b" t="t" l="l"/>
              <a:pathLst>
                <a:path h="4931722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1722"/>
                  </a:lnTo>
                  <a:lnTo>
                    <a:pt x="0" y="4931722"/>
                  </a:lnTo>
                  <a:close/>
                </a:path>
              </a:pathLst>
            </a:custGeom>
            <a:solidFill>
              <a:srgbClr val="FFA65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88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963937" y="6399516"/>
            <a:ext cx="5079110" cy="4202963"/>
          </a:xfrm>
          <a:custGeom>
            <a:avLst/>
            <a:gdLst/>
            <a:ahLst/>
            <a:cxnLst/>
            <a:rect r="r" b="b" t="t" l="l"/>
            <a:pathLst>
              <a:path h="4202963" w="5079110">
                <a:moveTo>
                  <a:pt x="0" y="0"/>
                </a:moveTo>
                <a:lnTo>
                  <a:pt x="5079110" y="0"/>
                </a:lnTo>
                <a:lnTo>
                  <a:pt x="5079110" y="4202964"/>
                </a:lnTo>
                <a:lnTo>
                  <a:pt x="0" y="4202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3315444" y="6399516"/>
            <a:ext cx="3546250" cy="4202963"/>
          </a:xfrm>
          <a:custGeom>
            <a:avLst/>
            <a:gdLst/>
            <a:ahLst/>
            <a:cxnLst/>
            <a:rect r="r" b="b" t="t" l="l"/>
            <a:pathLst>
              <a:path h="4202963" w="3546250">
                <a:moveTo>
                  <a:pt x="3546250" y="0"/>
                </a:moveTo>
                <a:lnTo>
                  <a:pt x="0" y="0"/>
                </a:lnTo>
                <a:lnTo>
                  <a:pt x="0" y="4202964"/>
                </a:lnTo>
                <a:lnTo>
                  <a:pt x="3546250" y="4202964"/>
                </a:lnTo>
                <a:lnTo>
                  <a:pt x="35462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5402" y="2709236"/>
            <a:ext cx="4654212" cy="417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 Entorno Familiar:</a:t>
            </a:r>
          </a:p>
          <a:p>
            <a:pPr algn="just">
              <a:lnSpc>
                <a:spcPts val="3300"/>
              </a:lnSpc>
            </a:pPr>
            <a:r>
              <a:rPr lang="en-US" sz="22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Un entorno familiar de apoyo es fundamental para el desarrollo psicosocial. La comunicación abierta y el apoyo emocional de los padres pueden ayudar a los adolescentes a navegar esta etapa de manera más efectiva³.</a:t>
            </a:r>
          </a:p>
          <a:p>
            <a:pPr algn="just">
              <a:lnSpc>
                <a:spcPts val="330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44300" y="885980"/>
            <a:ext cx="17477865" cy="1116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71"/>
              </a:lnSpc>
            </a:pPr>
            <a:r>
              <a:rPr lang="en-US" sz="4300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FACTORES QUE INFLUYEN EN EL DESARROLLO PSICOSOCIAL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21639" y="2709236"/>
            <a:ext cx="4542298" cy="417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 Entorno Escolar:</a:t>
            </a:r>
          </a:p>
          <a:p>
            <a:pPr algn="just">
              <a:lnSpc>
                <a:spcPts val="3300"/>
              </a:lnSpc>
            </a:pPr>
            <a:r>
              <a:rPr lang="en-US" sz="22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La escuela no solo es un lugar de aprendizaje académico, sino también un entorno social crucial. Las interacciones con maestros y compañeros pueden influir significativamente en el desarrollo psicosocial de los adolescentes⁴.</a:t>
            </a:r>
          </a:p>
          <a:p>
            <a:pPr algn="just">
              <a:lnSpc>
                <a:spcPts val="33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1927837" y="2709236"/>
            <a:ext cx="4961863" cy="3754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2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 Cultura y Sociedad:</a:t>
            </a:r>
          </a:p>
          <a:p>
            <a:pPr algn="just">
              <a:lnSpc>
                <a:spcPts val="3300"/>
              </a:lnSpc>
            </a:pPr>
            <a:r>
              <a:rPr lang="en-US" sz="2200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Las normas culturales y sociales también juegan un papel importante. Los adolescentes están expuestos a diversas influencias culturales que pueden afectar su desarrollo de identidad y sus valores¹.</a:t>
            </a:r>
          </a:p>
          <a:p>
            <a:pPr algn="just">
              <a:lnSpc>
                <a:spcPts val="33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745995"/>
            <a:ext cx="764248" cy="565410"/>
          </a:xfrm>
          <a:custGeom>
            <a:avLst/>
            <a:gdLst/>
            <a:ahLst/>
            <a:cxnLst/>
            <a:rect r="r" b="b" t="t" l="l"/>
            <a:pathLst>
              <a:path h="565410" w="764248">
                <a:moveTo>
                  <a:pt x="0" y="0"/>
                </a:moveTo>
                <a:lnTo>
                  <a:pt x="764248" y="0"/>
                </a:lnTo>
                <a:lnTo>
                  <a:pt x="764248" y="565410"/>
                </a:lnTo>
                <a:lnTo>
                  <a:pt x="0" y="56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65682" y="-2803395"/>
            <a:ext cx="5097501" cy="4114800"/>
          </a:xfrm>
          <a:custGeom>
            <a:avLst/>
            <a:gdLst/>
            <a:ahLst/>
            <a:cxnLst/>
            <a:rect r="r" b="b" t="t" l="l"/>
            <a:pathLst>
              <a:path h="4114800" w="5097501">
                <a:moveTo>
                  <a:pt x="0" y="0"/>
                </a:moveTo>
                <a:lnTo>
                  <a:pt x="5097501" y="0"/>
                </a:lnTo>
                <a:lnTo>
                  <a:pt x="50975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5523116">
            <a:off x="4948919" y="-4244426"/>
            <a:ext cx="4461199" cy="5638167"/>
          </a:xfrm>
          <a:custGeom>
            <a:avLst/>
            <a:gdLst/>
            <a:ahLst/>
            <a:cxnLst/>
            <a:rect r="r" b="b" t="t" l="l"/>
            <a:pathLst>
              <a:path h="5638167" w="4461199">
                <a:moveTo>
                  <a:pt x="0" y="0"/>
                </a:moveTo>
                <a:lnTo>
                  <a:pt x="4461199" y="0"/>
                </a:lnTo>
                <a:lnTo>
                  <a:pt x="4461199" y="5638167"/>
                </a:lnTo>
                <a:lnTo>
                  <a:pt x="0" y="56381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2903982">
            <a:off x="-339073" y="8632992"/>
            <a:ext cx="4264041" cy="4114800"/>
          </a:xfrm>
          <a:custGeom>
            <a:avLst/>
            <a:gdLst/>
            <a:ahLst/>
            <a:cxnLst/>
            <a:rect r="r" b="b" t="t" l="l"/>
            <a:pathLst>
              <a:path h="4114800" w="4264041">
                <a:moveTo>
                  <a:pt x="0" y="0"/>
                </a:moveTo>
                <a:lnTo>
                  <a:pt x="4264041" y="0"/>
                </a:lnTo>
                <a:lnTo>
                  <a:pt x="4264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4724364">
            <a:off x="7171232" y="8371212"/>
            <a:ext cx="3945537" cy="5596506"/>
          </a:xfrm>
          <a:custGeom>
            <a:avLst/>
            <a:gdLst/>
            <a:ahLst/>
            <a:cxnLst/>
            <a:rect r="r" b="b" t="t" l="l"/>
            <a:pathLst>
              <a:path h="5596506" w="3945537">
                <a:moveTo>
                  <a:pt x="0" y="0"/>
                </a:moveTo>
                <a:lnTo>
                  <a:pt x="3945536" y="0"/>
                </a:lnTo>
                <a:lnTo>
                  <a:pt x="3945536" y="5596506"/>
                </a:lnTo>
                <a:lnTo>
                  <a:pt x="0" y="55965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5523116">
            <a:off x="16053253" y="8630145"/>
            <a:ext cx="3703118" cy="4680085"/>
          </a:xfrm>
          <a:custGeom>
            <a:avLst/>
            <a:gdLst/>
            <a:ahLst/>
            <a:cxnLst/>
            <a:rect r="r" b="b" t="t" l="l"/>
            <a:pathLst>
              <a:path h="4680085" w="3703118">
                <a:moveTo>
                  <a:pt x="0" y="0"/>
                </a:moveTo>
                <a:lnTo>
                  <a:pt x="3703118" y="0"/>
                </a:lnTo>
                <a:lnTo>
                  <a:pt x="3703118" y="4680085"/>
                </a:lnTo>
                <a:lnTo>
                  <a:pt x="0" y="4680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076662" y="1639395"/>
            <a:ext cx="8984884" cy="7008209"/>
          </a:xfrm>
          <a:custGeom>
            <a:avLst/>
            <a:gdLst/>
            <a:ahLst/>
            <a:cxnLst/>
            <a:rect r="r" b="b" t="t" l="l"/>
            <a:pathLst>
              <a:path h="7008209" w="8984884">
                <a:moveTo>
                  <a:pt x="0" y="0"/>
                </a:moveTo>
                <a:lnTo>
                  <a:pt x="8984884" y="0"/>
                </a:lnTo>
                <a:lnTo>
                  <a:pt x="8984884" y="7008210"/>
                </a:lnTo>
                <a:lnTo>
                  <a:pt x="0" y="7008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1028700" y="3467404"/>
            <a:ext cx="8115300" cy="3495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69"/>
              </a:lnSpc>
            </a:pPr>
            <a:r>
              <a:rPr lang="en-US" b="true" sz="12471" spc="-436">
                <a:solidFill>
                  <a:srgbClr val="9A9FB6"/>
                </a:solidFill>
                <a:latin typeface="Inter Ultra-Bold"/>
                <a:ea typeface="Inter Ultra-Bold"/>
                <a:cs typeface="Inter Ultra-Bold"/>
                <a:sym typeface="Inter Ultra-Bold"/>
              </a:rPr>
              <a:t>¡MUCHAS GRACIAS!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8316" y="860936"/>
            <a:ext cx="2016795" cy="450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83"/>
              </a:lnSpc>
            </a:pPr>
            <a:r>
              <a:rPr lang="en-US" b="true" sz="2900" spc="-5">
                <a:solidFill>
                  <a:srgbClr val="6C7184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UNACH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3699" y="0"/>
            <a:ext cx="9220200" cy="5370048"/>
            <a:chOff x="0" y="0"/>
            <a:chExt cx="2428365" cy="14143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28365" cy="1414334"/>
            </a:xfrm>
            <a:custGeom>
              <a:avLst/>
              <a:gdLst/>
              <a:ahLst/>
              <a:cxnLst/>
              <a:rect r="r" b="b" t="t" l="l"/>
              <a:pathLst>
                <a:path h="1414334" w="2428365">
                  <a:moveTo>
                    <a:pt x="0" y="0"/>
                  </a:moveTo>
                  <a:lnTo>
                    <a:pt x="2428365" y="0"/>
                  </a:lnTo>
                  <a:lnTo>
                    <a:pt x="2428365" y="1414334"/>
                  </a:lnTo>
                  <a:lnTo>
                    <a:pt x="0" y="1414334"/>
                  </a:lnTo>
                  <a:close/>
                </a:path>
              </a:pathLst>
            </a:custGeom>
            <a:solidFill>
              <a:srgbClr val="DEC63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428365" cy="14714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53699" y="5143500"/>
            <a:ext cx="4610100" cy="5143500"/>
            <a:chOff x="0" y="0"/>
            <a:chExt cx="1214183" cy="13546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14183" cy="1354667"/>
            </a:xfrm>
            <a:custGeom>
              <a:avLst/>
              <a:gdLst/>
              <a:ahLst/>
              <a:cxnLst/>
              <a:rect r="r" b="b" t="t" l="l"/>
              <a:pathLst>
                <a:path h="1354667" w="1214183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88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14183" cy="1411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056401" y="5143500"/>
            <a:ext cx="4610100" cy="5143500"/>
            <a:chOff x="0" y="0"/>
            <a:chExt cx="1214183" cy="13546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14183" cy="1354667"/>
            </a:xfrm>
            <a:custGeom>
              <a:avLst/>
              <a:gdLst/>
              <a:ahLst/>
              <a:cxnLst/>
              <a:rect r="r" b="b" t="t" l="l"/>
              <a:pathLst>
                <a:path h="1354667" w="1214183">
                  <a:moveTo>
                    <a:pt x="0" y="0"/>
                  </a:moveTo>
                  <a:lnTo>
                    <a:pt x="1214183" y="0"/>
                  </a:lnTo>
                  <a:lnTo>
                    <a:pt x="121418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A65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1214183" cy="14118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1499642" y="1028700"/>
            <a:ext cx="5638075" cy="9436109"/>
          </a:xfrm>
          <a:custGeom>
            <a:avLst/>
            <a:gdLst/>
            <a:ahLst/>
            <a:cxnLst/>
            <a:rect r="r" b="b" t="t" l="l"/>
            <a:pathLst>
              <a:path h="9436109" w="5638075">
                <a:moveTo>
                  <a:pt x="5638075" y="0"/>
                </a:moveTo>
                <a:lnTo>
                  <a:pt x="0" y="0"/>
                </a:lnTo>
                <a:lnTo>
                  <a:pt x="0" y="9436109"/>
                </a:lnTo>
                <a:lnTo>
                  <a:pt x="5638075" y="9436109"/>
                </a:lnTo>
                <a:lnTo>
                  <a:pt x="56380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723778" y="2168840"/>
            <a:ext cx="7153612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80"/>
              </a:lnSpc>
            </a:pPr>
            <a:r>
              <a:rPr lang="en-US" sz="5900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INTRODUCCIÓN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23778" y="4022724"/>
            <a:ext cx="7153612" cy="3692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 desarrollo físico y la salud en la adolescencia son temas cruciales, ya que esta etapa marca una transición significativa entre la niñez y la edad adulta.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05047" y="-164045"/>
            <a:ext cx="1810094" cy="10451045"/>
            <a:chOff x="0" y="0"/>
            <a:chExt cx="476733" cy="2752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BCC4F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382953" y="28187"/>
            <a:ext cx="1810094" cy="10451045"/>
            <a:chOff x="0" y="0"/>
            <a:chExt cx="476733" cy="27525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BCC4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827299" y="3418164"/>
            <a:ext cx="6452098" cy="6242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 Cambios Biológicos: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Crecimiento Rápido: Durante la adolescencia, los jóvenes experimentan un crecimiento acelerado en estatura y peso. Este crecimiento es más notable en las extremidades antes de que el tronco alcance su tamaño final¹.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Maduración Sexual: La pubertad marca el inicio de la adolescencia, con cambios como la aparición de características sexuales secundarias (vello corporal, cambios en la voz) y la maduración de los órganos sexuales².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8444774">
            <a:off x="-353162" y="-695212"/>
            <a:ext cx="4210788" cy="4509545"/>
          </a:xfrm>
          <a:custGeom>
            <a:avLst/>
            <a:gdLst/>
            <a:ahLst/>
            <a:cxnLst/>
            <a:rect r="r" b="b" t="t" l="l"/>
            <a:pathLst>
              <a:path h="4509545" w="4210788">
                <a:moveTo>
                  <a:pt x="0" y="0"/>
                </a:moveTo>
                <a:lnTo>
                  <a:pt x="4210787" y="0"/>
                </a:lnTo>
                <a:lnTo>
                  <a:pt x="4210787" y="4509544"/>
                </a:lnTo>
                <a:lnTo>
                  <a:pt x="0" y="4509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8291081">
            <a:off x="14281657" y="-1509001"/>
            <a:ext cx="4206691" cy="5436758"/>
          </a:xfrm>
          <a:custGeom>
            <a:avLst/>
            <a:gdLst/>
            <a:ahLst/>
            <a:cxnLst/>
            <a:rect r="r" b="b" t="t" l="l"/>
            <a:pathLst>
              <a:path h="5436758" w="4206691">
                <a:moveTo>
                  <a:pt x="0" y="0"/>
                </a:moveTo>
                <a:lnTo>
                  <a:pt x="4206691" y="0"/>
                </a:lnTo>
                <a:lnTo>
                  <a:pt x="4206691" y="5436757"/>
                </a:lnTo>
                <a:lnTo>
                  <a:pt x="0" y="543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2255266">
            <a:off x="234546" y="5779987"/>
            <a:ext cx="3569629" cy="5418792"/>
          </a:xfrm>
          <a:custGeom>
            <a:avLst/>
            <a:gdLst/>
            <a:ahLst/>
            <a:cxnLst/>
            <a:rect r="r" b="b" t="t" l="l"/>
            <a:pathLst>
              <a:path h="5418792" w="3569629">
                <a:moveTo>
                  <a:pt x="3569629" y="0"/>
                </a:moveTo>
                <a:lnTo>
                  <a:pt x="0" y="0"/>
                </a:lnTo>
                <a:lnTo>
                  <a:pt x="0" y="5418791"/>
                </a:lnTo>
                <a:lnTo>
                  <a:pt x="3569629" y="5418791"/>
                </a:lnTo>
                <a:lnTo>
                  <a:pt x="35696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086350" y="448945"/>
            <a:ext cx="8664725" cy="352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6999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DESARROLLO FÍSICO EN LA ADOLESCENCIA</a:t>
            </a:r>
          </a:p>
          <a:p>
            <a:pPr algn="ctr" marL="0" indent="0" lvl="0">
              <a:lnSpc>
                <a:spcPts val="678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759126" y="3642002"/>
            <a:ext cx="6144098" cy="579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 Secuencia de Cambios: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En las niñas, la pubertad suele comenzar entre los 9 y 10 años y culmina alrededor de los 13 o 14 años. Los primeros signos incluyen el desarrollo de los senos y la menarquia (primera menstruación)².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En los niños, la pubertad comienza alrededor de los 12 años y se completa hacia los 16 o 17 años. Los signos incluyen el crecimiento de los testículos y el pene, y la aparición de vello facial².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05047" y="-164045"/>
            <a:ext cx="1810094" cy="10451045"/>
            <a:chOff x="0" y="0"/>
            <a:chExt cx="476733" cy="2752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BCC4F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382953" y="28187"/>
            <a:ext cx="1810094" cy="10451045"/>
            <a:chOff x="0" y="0"/>
            <a:chExt cx="476733" cy="27525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BCC4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444774">
            <a:off x="-353162" y="-695212"/>
            <a:ext cx="4210788" cy="4509545"/>
          </a:xfrm>
          <a:custGeom>
            <a:avLst/>
            <a:gdLst/>
            <a:ahLst/>
            <a:cxnLst/>
            <a:rect r="r" b="b" t="t" l="l"/>
            <a:pathLst>
              <a:path h="4509545" w="4210788">
                <a:moveTo>
                  <a:pt x="0" y="0"/>
                </a:moveTo>
                <a:lnTo>
                  <a:pt x="4210787" y="0"/>
                </a:lnTo>
                <a:lnTo>
                  <a:pt x="4210787" y="4509544"/>
                </a:lnTo>
                <a:lnTo>
                  <a:pt x="0" y="4509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291081">
            <a:off x="14035257" y="-1003248"/>
            <a:ext cx="4206691" cy="5436758"/>
          </a:xfrm>
          <a:custGeom>
            <a:avLst/>
            <a:gdLst/>
            <a:ahLst/>
            <a:cxnLst/>
            <a:rect r="r" b="b" t="t" l="l"/>
            <a:pathLst>
              <a:path h="5436758" w="4206691">
                <a:moveTo>
                  <a:pt x="0" y="0"/>
                </a:moveTo>
                <a:lnTo>
                  <a:pt x="4206691" y="0"/>
                </a:lnTo>
                <a:lnTo>
                  <a:pt x="4206691" y="5436758"/>
                </a:lnTo>
                <a:lnTo>
                  <a:pt x="0" y="543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2255266">
            <a:off x="234546" y="5779987"/>
            <a:ext cx="3569629" cy="5418792"/>
          </a:xfrm>
          <a:custGeom>
            <a:avLst/>
            <a:gdLst/>
            <a:ahLst/>
            <a:cxnLst/>
            <a:rect r="r" b="b" t="t" l="l"/>
            <a:pathLst>
              <a:path h="5418792" w="3569629">
                <a:moveTo>
                  <a:pt x="3569629" y="0"/>
                </a:moveTo>
                <a:lnTo>
                  <a:pt x="0" y="0"/>
                </a:lnTo>
                <a:lnTo>
                  <a:pt x="0" y="5418791"/>
                </a:lnTo>
                <a:lnTo>
                  <a:pt x="3569629" y="5418791"/>
                </a:lnTo>
                <a:lnTo>
                  <a:pt x="35696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96919" y="431796"/>
            <a:ext cx="9725363" cy="267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6999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SALUD EN LA ADOLESCENCIA</a:t>
            </a:r>
          </a:p>
          <a:p>
            <a:pPr algn="ctr" marL="0" indent="0" lvl="0">
              <a:lnSpc>
                <a:spcPts val="678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605752" y="2770542"/>
            <a:ext cx="5753848" cy="4899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 Hábitos Saludables: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Nutrición: Es fundamental que los adolescentes mantengan una dieta balanceada rica en nutrientes esenciales para apoyar su rápido crecimiento y desarrollo³.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Actividad Física: La práctica regular de ejercicio físico ayuda a fortalecer los músculos y huesos, y contribuye al bienestar mental³.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948306" y="2770542"/>
            <a:ext cx="5620497" cy="6690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 Riesgos y Problemas de Salud: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Salud Mental: La adolescencia es una etapa de vulnerabilidad emocional. Los adolescentes pueden enfrentar problemas como la ansiedad, la depresión y el estrés debido a los cambios físicos y sociales⁴.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Conductas de Riesgo: Es común que los adolescentes experimenten con conductas de riesgo como el consumo de alcohol, tabaco y otras sustancias. La educación y el apoyo familiar son cruciales para prevenir estos comportamientos⁴.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42746" y="2212657"/>
            <a:ext cx="6141709" cy="5795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 Promoción de la Salud: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Educación en Salud: Es importante educar a los adolescentes sobre la importancia de mantener hábitos saludables y los riesgos asociados con conductas peligrosas⁴.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Apoyo Psicosocial: Los adolescentes necesitan un entorno de apoyo que fomente la resiliencia y les ayude a manejar el estrés y las presiones sociales⁴.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</a:p>
        </p:txBody>
      </p:sp>
      <p:grpSp>
        <p:nvGrpSpPr>
          <p:cNvPr name="Group 3" id="3"/>
          <p:cNvGrpSpPr/>
          <p:nvPr/>
        </p:nvGrpSpPr>
        <p:grpSpPr>
          <a:xfrm rot="5400000">
            <a:off x="8377950" y="1020178"/>
            <a:ext cx="1535749" cy="18288000"/>
            <a:chOff x="0" y="0"/>
            <a:chExt cx="404477" cy="481659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59CA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48688" y="4823889"/>
            <a:ext cx="5809037" cy="5678334"/>
          </a:xfrm>
          <a:custGeom>
            <a:avLst/>
            <a:gdLst/>
            <a:ahLst/>
            <a:cxnLst/>
            <a:rect r="r" b="b" t="t" l="l"/>
            <a:pathLst>
              <a:path h="5678334" w="5809037">
                <a:moveTo>
                  <a:pt x="0" y="0"/>
                </a:moveTo>
                <a:lnTo>
                  <a:pt x="5809037" y="0"/>
                </a:lnTo>
                <a:lnTo>
                  <a:pt x="5809037" y="5678334"/>
                </a:lnTo>
                <a:lnTo>
                  <a:pt x="0" y="5678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2835804" y="4831859"/>
            <a:ext cx="5800884" cy="5670364"/>
          </a:xfrm>
          <a:custGeom>
            <a:avLst/>
            <a:gdLst/>
            <a:ahLst/>
            <a:cxnLst/>
            <a:rect r="r" b="b" t="t" l="l"/>
            <a:pathLst>
              <a:path h="5670364" w="5800884">
                <a:moveTo>
                  <a:pt x="5800884" y="0"/>
                </a:moveTo>
                <a:lnTo>
                  <a:pt x="0" y="0"/>
                </a:lnTo>
                <a:lnTo>
                  <a:pt x="0" y="5670364"/>
                </a:lnTo>
                <a:lnTo>
                  <a:pt x="5800884" y="5670364"/>
                </a:lnTo>
                <a:lnTo>
                  <a:pt x="58008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5400000">
            <a:off x="8376125" y="-9021178"/>
            <a:ext cx="1535749" cy="18288000"/>
            <a:chOff x="0" y="0"/>
            <a:chExt cx="404477" cy="48165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759CA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64045"/>
            <a:ext cx="1810094" cy="10451045"/>
            <a:chOff x="0" y="0"/>
            <a:chExt cx="476733" cy="275253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FF88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514944" y="1104900"/>
            <a:ext cx="6978760" cy="1898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50"/>
              </a:lnSpc>
            </a:pPr>
            <a:r>
              <a:rPr lang="en-US" sz="5000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DESARROLLO COGNITIVO EN LA ADOLESCENCIA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14217" y="4527706"/>
            <a:ext cx="6846861" cy="221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El desarrollo cognitivo en la adolescencia es un proceso fascinante y complejo que implica cambios significativos en la forma en que los jóvenes piensan, razonan y toman decisiones.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065201" y="1028700"/>
            <a:ext cx="7456377" cy="9278297"/>
          </a:xfrm>
          <a:custGeom>
            <a:avLst/>
            <a:gdLst/>
            <a:ahLst/>
            <a:cxnLst/>
            <a:rect r="r" b="b" t="t" l="l"/>
            <a:pathLst>
              <a:path h="9278297" w="7456377">
                <a:moveTo>
                  <a:pt x="0" y="0"/>
                </a:moveTo>
                <a:lnTo>
                  <a:pt x="7456377" y="0"/>
                </a:lnTo>
                <a:lnTo>
                  <a:pt x="7456377" y="9278297"/>
                </a:lnTo>
                <a:lnTo>
                  <a:pt x="0" y="9278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366600" y="-8637747"/>
            <a:ext cx="1535749" cy="18288000"/>
            <a:chOff x="0" y="0"/>
            <a:chExt cx="404477" cy="481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4477" cy="4816592"/>
            </a:xfrm>
            <a:custGeom>
              <a:avLst/>
              <a:gdLst/>
              <a:ahLst/>
              <a:cxnLst/>
              <a:rect r="r" b="b" t="t" l="l"/>
              <a:pathLst>
                <a:path h="4816592" w="404477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88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740853"/>
            <a:ext cx="16230600" cy="267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6999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CAMBIOS COGNITIVOS EN LA ADOLESCENCIA</a:t>
            </a:r>
          </a:p>
          <a:p>
            <a:pPr algn="ctr" marL="0" indent="0" lvl="0">
              <a:lnSpc>
                <a:spcPts val="678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6592" y="3955098"/>
            <a:ext cx="4865388" cy="3577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1. Pensamiento Abstracto: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  - Durante la adolescencia, los jóvenes desarrollan la capacidad de pensar de manera abstracta. Esto significa que pueden considerar conceptos y situaciones que no están directamente presentes o visibles¹. Por ejemplo, pueden reflexionar sobre temas filosóficos, científicos y éticos.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11106" y="3955098"/>
            <a:ext cx="5265789" cy="317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2. Razonamiento Lógico: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  - Los adolescentes comienzan a utilizar operaciones lógicas formales, lo que les permite resolver problemas complejos y pensar de manera más sistemática². Este tipo de razonamiento es crucial para el éxito académico y la toma de decisiones en la vida diaria.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393912" y="3955098"/>
            <a:ext cx="4865388" cy="3177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3. Metacognición: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  - La metacognición se refiere a la capacidad de pensar sobre el propio pensamiento. Los adolescentes empiezan a ser más conscientes de sus procesos mentales, lo que les ayuda a planificar, monitorear y evaluar sus propias estrategias de aprendizaje³.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23903" y="8245539"/>
            <a:ext cx="10440194" cy="1577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4. Desarrollo del Juicio Moral:</a:t>
            </a:r>
          </a:p>
          <a:p>
            <a:pPr algn="just">
              <a:lnSpc>
                <a:spcPts val="3150"/>
              </a:lnSpc>
              <a:spcBef>
                <a:spcPct val="0"/>
              </a:spcBef>
            </a:pPr>
            <a:r>
              <a:rPr lang="en-US" sz="2100">
                <a:solidFill>
                  <a:srgbClr val="065169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  - En esta etapa, los jóvenes también desarrollan un sentido más profundo de la moralidad y la ética. Comienzan a cuestionar las normas y valores establecidos y a formar sus propias opiniones sobre lo que es correcto e incorrecto⁴.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8299450" y="57984"/>
            <a:ext cx="1689100" cy="18725131"/>
            <a:chOff x="0" y="0"/>
            <a:chExt cx="444866" cy="49317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866" cy="4931722"/>
            </a:xfrm>
            <a:custGeom>
              <a:avLst/>
              <a:gdLst/>
              <a:ahLst/>
              <a:cxnLst/>
              <a:rect r="r" b="b" t="t" l="l"/>
              <a:pathLst>
                <a:path h="4931722" w="444866">
                  <a:moveTo>
                    <a:pt x="0" y="0"/>
                  </a:moveTo>
                  <a:lnTo>
                    <a:pt x="444866" y="0"/>
                  </a:lnTo>
                  <a:lnTo>
                    <a:pt x="444866" y="4931722"/>
                  </a:lnTo>
                  <a:lnTo>
                    <a:pt x="0" y="4931722"/>
                  </a:lnTo>
                  <a:close/>
                </a:path>
              </a:pathLst>
            </a:custGeom>
            <a:solidFill>
              <a:srgbClr val="FF88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44866" cy="49888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430311" y="6854285"/>
            <a:ext cx="10609879" cy="5132529"/>
          </a:xfrm>
          <a:custGeom>
            <a:avLst/>
            <a:gdLst/>
            <a:ahLst/>
            <a:cxnLst/>
            <a:rect r="r" b="b" t="t" l="l"/>
            <a:pathLst>
              <a:path h="5132529" w="10609879">
                <a:moveTo>
                  <a:pt x="0" y="0"/>
                </a:moveTo>
                <a:lnTo>
                  <a:pt x="10609879" y="0"/>
                </a:lnTo>
                <a:lnTo>
                  <a:pt x="10609879" y="5132529"/>
                </a:lnTo>
                <a:lnTo>
                  <a:pt x="0" y="5132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114425"/>
            <a:ext cx="17061635" cy="2103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5"/>
              </a:lnSpc>
            </a:pPr>
            <a:r>
              <a:rPr lang="en-US" sz="5500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FACTORES QUE INFLUYEN EN EL DESARROLLO COGNITIVO</a:t>
            </a:r>
          </a:p>
          <a:p>
            <a:pPr algn="ctr" marL="0" indent="0" lvl="0">
              <a:lnSpc>
                <a:spcPts val="5335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13100" y="2788311"/>
            <a:ext cx="5234423" cy="4069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99"/>
              </a:lnSpc>
            </a:pPr>
            <a:r>
              <a:rPr lang="en-US" sz="21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 Entorno Educativo:</a:t>
            </a:r>
          </a:p>
          <a:p>
            <a:pPr algn="just">
              <a:lnSpc>
                <a:spcPts val="3299"/>
              </a:lnSpc>
            </a:pPr>
            <a:r>
              <a:rPr lang="en-US" sz="21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Un entorno educativo estimulante y de apoyo es fundamental para el desarrollo cognitivo. Los adolescentes necesitan oportunidades para participar en actividades que desafíen su pensamiento y les permitan aplicar sus habilidades cognitivas en contextos reales².</a:t>
            </a:r>
          </a:p>
          <a:p>
            <a:pPr algn="just">
              <a:lnSpc>
                <a:spcPts val="3299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927189" y="2788311"/>
            <a:ext cx="4433622" cy="44786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 Interacción Social:</a:t>
            </a:r>
          </a:p>
          <a:p>
            <a:pPr algn="just">
              <a:lnSpc>
                <a:spcPts val="3299"/>
              </a:lnSpc>
              <a:spcBef>
                <a:spcPct val="0"/>
              </a:spcBef>
            </a:pPr>
            <a:r>
              <a:rPr lang="en-US" sz="21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Las interacciones con pares y adultos también juegan un papel crucial. A través de debates, discusiones y colaboraciones, los adolescentes aprenden a considerar múltiples perspectivas y a desarrollar habilidades de pensamiento crítico³.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70311" y="2788311"/>
            <a:ext cx="6004423" cy="324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1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3. Experiencias Personales:</a:t>
            </a:r>
          </a:p>
          <a:p>
            <a:pPr algn="just">
              <a:lnSpc>
                <a:spcPts val="3299"/>
              </a:lnSpc>
              <a:spcBef>
                <a:spcPct val="0"/>
              </a:spcBef>
            </a:pPr>
            <a:r>
              <a:rPr lang="en-US" sz="21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Las experiencias personales, como enfrentar desafíos y resolver problemas, contribuyen al desarrollo cognitivo. Estas experiencias ayudan a los adolescentes a aplicar sus habilidades de razonamiento en situaciones prácticas y a aprender de sus errores⁴.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E9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77223" y="2814340"/>
            <a:ext cx="7856084" cy="355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</a:p>
          <a:p>
            <a:pPr algn="just">
              <a:lnSpc>
                <a:spcPts val="3599"/>
              </a:lnSpc>
            </a:pP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1. Desafíos: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Los adolescentes pueden enfrentar desafíos como la presión social, el estrés académico y los conflictos emocionales, que pueden afectar su desarrollo cognitivo¹. Es importante reconocer estos desafíos y proporcionar el apoyo necesario.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-164045"/>
            <a:ext cx="1810094" cy="10451045"/>
            <a:chOff x="0" y="0"/>
            <a:chExt cx="476733" cy="27525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76733" cy="2752539"/>
            </a:xfrm>
            <a:custGeom>
              <a:avLst/>
              <a:gdLst/>
              <a:ahLst/>
              <a:cxnLst/>
              <a:rect r="r" b="b" t="t" l="l"/>
              <a:pathLst>
                <a:path h="2752539" w="476733">
                  <a:moveTo>
                    <a:pt x="0" y="0"/>
                  </a:moveTo>
                  <a:lnTo>
                    <a:pt x="476733" y="0"/>
                  </a:lnTo>
                  <a:lnTo>
                    <a:pt x="476733" y="2752539"/>
                  </a:lnTo>
                  <a:lnTo>
                    <a:pt x="0" y="2752539"/>
                  </a:lnTo>
                  <a:close/>
                </a:path>
              </a:pathLst>
            </a:custGeom>
            <a:solidFill>
              <a:srgbClr val="FFA65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76733" cy="28096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740910">
            <a:off x="10067840" y="999558"/>
            <a:ext cx="8126790" cy="9518934"/>
          </a:xfrm>
          <a:custGeom>
            <a:avLst/>
            <a:gdLst/>
            <a:ahLst/>
            <a:cxnLst/>
            <a:rect r="r" b="b" t="t" l="l"/>
            <a:pathLst>
              <a:path h="9518934" w="8126790">
                <a:moveTo>
                  <a:pt x="0" y="0"/>
                </a:moveTo>
                <a:lnTo>
                  <a:pt x="8126790" y="0"/>
                </a:lnTo>
                <a:lnTo>
                  <a:pt x="8126790" y="9518934"/>
                </a:lnTo>
                <a:lnTo>
                  <a:pt x="0" y="9518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77223" y="1143000"/>
            <a:ext cx="7856084" cy="2081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760"/>
              </a:lnSpc>
            </a:pPr>
            <a:r>
              <a:rPr lang="en-US" sz="8000">
                <a:solidFill>
                  <a:srgbClr val="065169"/>
                </a:solidFill>
                <a:latin typeface="ITC Motter Corpus Regular"/>
                <a:ea typeface="ITC Motter Corpus Regular"/>
                <a:cs typeface="ITC Motter Corpus Regular"/>
                <a:sym typeface="ITC Motter Corpus Regular"/>
              </a:rPr>
              <a:t>DESAFÍOS Y APOYOS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77223" y="6708751"/>
            <a:ext cx="7856084" cy="3108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2. Apoyos:</a:t>
            </a:r>
          </a:p>
          <a:p>
            <a:pPr algn="just">
              <a:lnSpc>
                <a:spcPts val="3599"/>
              </a:lnSpc>
            </a:pPr>
            <a:r>
              <a:rPr lang="en-US" sz="2399">
                <a:solidFill>
                  <a:srgbClr val="0651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- Los padres, maestros y otros adultos pueden apoyar el desarrollo cognitivo de los adolescentes proporcionando un entorno seguro y estimulante, ofreciendo orientación y fomentando la independencia y la autoeficacia².</a:t>
            </a:r>
          </a:p>
          <a:p>
            <a:pPr algn="just">
              <a:lnSpc>
                <a:spcPts val="35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DAGXUE8oaq8</dc:identifier>
  <dcterms:modified xsi:type="dcterms:W3CDTF">2011-08-01T06:04:30Z</dcterms:modified>
  <cp:revision>1</cp:revision>
  <dc:title>Values, Attitudes and Beliefs in Literature English Presentation in Bright Fun Illustrative Style</dc:title>
</cp:coreProperties>
</file>