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5" r:id="rId3"/>
    <p:sldId id="295" r:id="rId4"/>
    <p:sldId id="288" r:id="rId5"/>
    <p:sldId id="287" r:id="rId6"/>
    <p:sldId id="289" r:id="rId7"/>
    <p:sldId id="291" r:id="rId8"/>
    <p:sldId id="292" r:id="rId9"/>
    <p:sldId id="293" r:id="rId10"/>
    <p:sldId id="294" r:id="rId11"/>
    <p:sldId id="297" r:id="rId12"/>
    <p:sldId id="258" r:id="rId13"/>
    <p:sldId id="259" r:id="rId14"/>
    <p:sldId id="260" r:id="rId15"/>
    <p:sldId id="265" r:id="rId16"/>
    <p:sldId id="298" r:id="rId17"/>
    <p:sldId id="299" r:id="rId18"/>
    <p:sldId id="300" r:id="rId19"/>
    <p:sldId id="301" r:id="rId20"/>
    <p:sldId id="310" r:id="rId21"/>
    <p:sldId id="311" r:id="rId22"/>
    <p:sldId id="312" r:id="rId23"/>
    <p:sldId id="267" r:id="rId24"/>
    <p:sldId id="313" r:id="rId25"/>
    <p:sldId id="314" r:id="rId26"/>
    <p:sldId id="315" r:id="rId27"/>
    <p:sldId id="316" r:id="rId28"/>
    <p:sldId id="276" r:id="rId2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3164"/>
    <a:srgbClr val="225B5F"/>
    <a:srgbClr val="E6E6E6"/>
    <a:srgbClr val="0F1722"/>
    <a:srgbClr val="348151"/>
    <a:srgbClr val="1B2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5899" autoAdjust="0"/>
  </p:normalViewPr>
  <p:slideViewPr>
    <p:cSldViewPr snapToGrid="0" showGuides="1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E4FC509-A25D-4AC1-956B-244FAC61AF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DCBDF-04F2-4646-A118-9A2CBABEDF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FE0AF3-657A-4E64-8B4C-651EB68D869B}" type="datetime1">
              <a:rPr lang="es-ES" smtClean="0"/>
              <a:t>23/05/2025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BD4EF4-9023-4CAF-937E-F78CF009D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0300887-CA61-4CEF-BD28-E51D6F957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00C303-0EDA-42E1-9745-6C6A39A7B5C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6766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9664E-6627-40F9-B79F-FE99D62F0A5D}" type="datetime1">
              <a:rPr lang="es-ES" smtClean="0"/>
              <a:pPr/>
              <a:t>23/05/2025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C40A10-6036-4879-816D-55C01FC9484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573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8339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289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083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7154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413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1613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459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321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4811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5236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21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08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716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7022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8387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8645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3289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668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659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5221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34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97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465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2572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36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FC40A10-6036-4879-816D-55C01FC94846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6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logot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" noProof="0" dirty="0"/>
              <a:t>HAGA CLIC PARA EDITAR EL ESTILO DEL TÍTULO DEL PATRÓN</a:t>
            </a:r>
            <a:endParaRPr lang="en-U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MM.DD.20XX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A313B4B-5B98-4B33-885A-DF7669E72D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5336" y="117298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" name="Grupo 14"/>
          <p:cNvGrpSpPr/>
          <p:nvPr userDrawn="1"/>
        </p:nvGrpSpPr>
        <p:grpSpPr>
          <a:xfrm>
            <a:off x="3448056" y="2253996"/>
            <a:ext cx="5225025" cy="100584"/>
            <a:chOff x="3464532" y="2253996"/>
            <a:chExt cx="5225025" cy="10058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46453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514824" y="2307679"/>
              <a:ext cx="5112000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588973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2" name="Grupo 15"/>
          <p:cNvGrpSpPr/>
          <p:nvPr userDrawn="1"/>
        </p:nvGrpSpPr>
        <p:grpSpPr>
          <a:xfrm>
            <a:off x="3002888" y="5305363"/>
            <a:ext cx="6214506" cy="100584"/>
            <a:chOff x="3002888" y="5305363"/>
            <a:chExt cx="6214506" cy="100584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002888" y="5305363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041188" y="5359046"/>
              <a:ext cx="6120000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9116594" y="5305363"/>
              <a:ext cx="100800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6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de núme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16" y="707529"/>
            <a:ext cx="7118056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92016" y="1625821"/>
            <a:ext cx="7096709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  <a:endCxn id="13" idx="6"/>
            </p:cNvCxnSpPr>
            <p:nvPr userDrawn="1"/>
          </p:nvCxnSpPr>
          <p:spPr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12 345 €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16329" y="3394494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92016" y="3394494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6" name="Marcador de texto 15">
            <a:extLst>
              <a:ext uri="{FF2B5EF4-FFF2-40B4-BE49-F238E27FC236}">
                <a16:creationId xmlns:a16="http://schemas.microsoft.com/office/drawing/2014/main" id="{EA5D8D7D-F37C-49AD-98F0-641CE42B8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6 789 €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521FF93D-8384-4E22-8645-BDE6AB98348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716329" y="4687216"/>
            <a:ext cx="5678300" cy="978407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A358F36-EA77-462E-9158-AFDF1D449A1A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92016" y="4687216"/>
            <a:ext cx="1399099" cy="978407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04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con círc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3242645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4872948"/>
            <a:ext cx="4443165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4581382"/>
            <a:ext cx="4495525" cy="100800"/>
            <a:chOff x="-1228304" y="3240138"/>
            <a:chExt cx="4495525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44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166421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33023" y="4551485"/>
            <a:ext cx="5855702" cy="1208079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>
            <a:extLst>
              <a:ext uri="{FF2B5EF4-FFF2-40B4-BE49-F238E27FC236}">
                <a16:creationId xmlns:a16="http://schemas.microsoft.com/office/drawing/2014/main" id="{ADC059E4-36DE-4100-8F15-85A9F37E84FE}"/>
              </a:ext>
            </a:extLst>
          </p:cNvPr>
          <p:cNvSpPr/>
          <p:nvPr userDrawn="1"/>
        </p:nvSpPr>
        <p:spPr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34E475F8-9B44-4A3E-9F99-CF0346C89B8E}"/>
              </a:ext>
            </a:extLst>
          </p:cNvPr>
          <p:cNvSpPr/>
          <p:nvPr userDrawn="1"/>
        </p:nvSpPr>
        <p:spPr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F5FAF95-28E9-4D03-884C-A89CBC8B61DC}"/>
              </a:ext>
            </a:extLst>
          </p:cNvPr>
          <p:cNvSpPr/>
          <p:nvPr userDrawn="1"/>
        </p:nvSpPr>
        <p:spPr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7" name="Marcador de texto 15">
            <a:extLst>
              <a:ext uri="{FF2B5EF4-FFF2-40B4-BE49-F238E27FC236}">
                <a16:creationId xmlns:a16="http://schemas.microsoft.com/office/drawing/2014/main" id="{5F221D05-AC12-4B7C-A00B-E28F93E23D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1931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25 €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A3904B01-A725-4CE3-9321-D42F3E29670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927524" y="2363691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Sección 1</a:t>
            </a:r>
            <a:br>
              <a:rPr lang="es-ES" noProof="0" dirty="0"/>
            </a:br>
            <a:r>
              <a:rPr lang="es-ES" noProof="0" dirty="0"/>
              <a:t>Título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D9CE08AF-782B-4514-BE33-D3AED71A734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06132" y="1185842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0" name="Marcador de texto 15">
            <a:extLst>
              <a:ext uri="{FF2B5EF4-FFF2-40B4-BE49-F238E27FC236}">
                <a16:creationId xmlns:a16="http://schemas.microsoft.com/office/drawing/2014/main" id="{614098B4-704D-42A8-B776-2C93C30C39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50 €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6465F4-0B4D-4B43-BE59-BC984FE8EF0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189088" y="2753338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Sección 1</a:t>
            </a:r>
            <a:br>
              <a:rPr lang="es-ES" noProof="0" dirty="0"/>
            </a:br>
            <a:r>
              <a:rPr lang="es-ES" noProof="0" dirty="0"/>
              <a:t>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4DBC997E-F996-4F59-A610-3C8558F180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67696" y="1537655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D2098E46-8023-469E-86ED-39848BCA69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100 €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93715D94-9DBE-476D-B2A4-208BC6D40C3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981735" y="3034569"/>
            <a:ext cx="1519848" cy="617093"/>
          </a:xfrm>
        </p:spPr>
        <p:txBody>
          <a:bodyPr lIns="0" tIns="0" rIns="0" bIns="0" rtlCol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Sección 1</a:t>
            </a:r>
            <a:br>
              <a:rPr lang="es-ES" noProof="0" dirty="0"/>
            </a:br>
            <a:r>
              <a:rPr lang="es-ES" noProof="0" dirty="0"/>
              <a:t>Título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C6E1A50B-8AFF-497B-8AEC-C61D95DC068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89050" y="1818886"/>
            <a:ext cx="1519848" cy="250619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800" b="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MIL MILLONES</a:t>
            </a:r>
          </a:p>
        </p:txBody>
      </p:sp>
    </p:spTree>
    <p:extLst>
      <p:ext uri="{BB962C8B-B14F-4D97-AF65-F5344CB8AC3E}">
        <p14:creationId xmlns:p14="http://schemas.microsoft.com/office/powerpoint/2010/main" val="394292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1625821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1851" y="3335524"/>
            <a:ext cx="4817836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8826" y="2905291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808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105" y="707529"/>
            <a:ext cx="3704150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>
            <a:off x="-14" y="1374243"/>
            <a:ext cx="4482678" cy="100800"/>
            <a:chOff x="646008" y="3239179"/>
            <a:chExt cx="2285279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08" y="3290538"/>
              <a:ext cx="2257404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2879899" y="3239179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58A093A6-410B-4E4B-BA54-D31E8313D9B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928670" y="2872719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2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2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C852F764-614E-4E0D-B231-E5EF9B5D3AF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06105" y="2171148"/>
            <a:ext cx="1655064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1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5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0349F007-C349-4EF3-A61F-86C43BEB547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729582" y="445626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3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6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FEA8BDDC-623F-4C67-AD04-E7801B53701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829546" y="2770168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4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7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28B0D00B-97E7-4133-B35A-AC2EF334CD2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10067" y="458883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5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8" name="Marcador de posición de imagen 11" descr="Cuadrante con los logotipos de los competidores">
            <a:extLst>
              <a:ext uri="{FF2B5EF4-FFF2-40B4-BE49-F238E27FC236}">
                <a16:creationId xmlns:a16="http://schemas.microsoft.com/office/drawing/2014/main" id="{8D1A7417-EFAD-46F6-ADA5-117D4C7B1A9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571158" y="4977452"/>
            <a:ext cx="1772153" cy="777240"/>
          </a:xfrm>
          <a:noFill/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Competidor 6</a:t>
            </a:r>
          </a:p>
          <a:p>
            <a:pPr rtl="0"/>
            <a:r>
              <a:rPr lang="es-ES" noProof="0" dirty="0"/>
              <a:t>Logotipo</a:t>
            </a:r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4B80E14-BBC8-42CC-8777-FFF50D168A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9869" y="3642757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caro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id="{95033551-3DD0-4EBE-8DFD-9335F8BA92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15481" y="5884080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conveniente</a:t>
            </a:r>
          </a:p>
        </p:txBody>
      </p:sp>
      <p:sp>
        <p:nvSpPr>
          <p:cNvPr id="31" name="Marcador de texto 7">
            <a:extLst>
              <a:ext uri="{FF2B5EF4-FFF2-40B4-BE49-F238E27FC236}">
                <a16:creationId xmlns:a16="http://schemas.microsoft.com/office/drawing/2014/main" id="{CC507E62-D7F3-4E81-8DE2-5A7084588A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5481" y="1343118"/>
            <a:ext cx="2741612" cy="248888"/>
          </a:xfrm>
        </p:spPr>
        <p:txBody>
          <a:bodyPr wrap="square" lIns="0" tIns="0" rIns="0" bIns="0" rtlCol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Más conveniente</a:t>
            </a:r>
          </a:p>
        </p:txBody>
      </p:sp>
      <p:sp>
        <p:nvSpPr>
          <p:cNvPr id="32" name="Marcador de posición de imagen 13">
            <a:extLst>
              <a:ext uri="{FF2B5EF4-FFF2-40B4-BE49-F238E27FC236}">
                <a16:creationId xmlns:a16="http://schemas.microsoft.com/office/drawing/2014/main" id="{61EF622D-8E08-41C3-BEBA-2274C2AB487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17999" y="1977257"/>
            <a:ext cx="1481328" cy="758952"/>
          </a:xfrm>
          <a:noFill/>
          <a:ln>
            <a:noFill/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690ADA54-0156-49A9-AEF7-A4972EEB15A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651686" y="3642757"/>
            <a:ext cx="2741612" cy="24888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 rtl="0"/>
            <a:r>
              <a:rPr lang="es-ES" noProof="0" dirty="0"/>
              <a:t>Menos caro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2193FB7-0142-40DD-9186-F3156B0AE4B0}"/>
              </a:ext>
            </a:extLst>
          </p:cNvPr>
          <p:cNvGrpSpPr/>
          <p:nvPr userDrawn="1"/>
        </p:nvGrpSpPr>
        <p:grpSpPr>
          <a:xfrm>
            <a:off x="6045600" y="1376748"/>
            <a:ext cx="100800" cy="5481252"/>
            <a:chOff x="6045600" y="1376748"/>
            <a:chExt cx="100800" cy="5481252"/>
          </a:xfrm>
        </p:grpSpPr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CD1389D4-2EB7-40E2-B21B-4EE70FCA2236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3389377" y="4151376"/>
              <a:ext cx="54132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BA48E795-AD00-4819-94E4-A5211D331715}"/>
                </a:ext>
              </a:extLst>
            </p:cNvPr>
            <p:cNvSpPr/>
            <p:nvPr userDrawn="1"/>
          </p:nvSpPr>
          <p:spPr>
            <a:xfrm>
              <a:off x="6045600" y="137674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1BD97BD-35F4-4534-8B74-24D44A99BC58}"/>
              </a:ext>
            </a:extLst>
          </p:cNvPr>
          <p:cNvGrpSpPr/>
          <p:nvPr userDrawn="1"/>
        </p:nvGrpSpPr>
        <p:grpSpPr>
          <a:xfrm rot="5400000">
            <a:off x="5669857" y="-1673474"/>
            <a:ext cx="100800" cy="11440514"/>
            <a:chOff x="6045600" y="1329588"/>
            <a:chExt cx="100800" cy="11440514"/>
          </a:xfrm>
        </p:grpSpPr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D8351F13-467F-49F8-8279-C5B29A51798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08032" y="7082102"/>
              <a:ext cx="113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09AA12FA-7959-4581-B344-DF9E7B0AD37A}"/>
                </a:ext>
              </a:extLst>
            </p:cNvPr>
            <p:cNvSpPr/>
            <p:nvPr userDrawn="1"/>
          </p:nvSpPr>
          <p:spPr>
            <a:xfrm>
              <a:off x="6045600" y="1329588"/>
              <a:ext cx="100800" cy="100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955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res 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512271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148315"/>
            <a:ext cx="2216876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97696"/>
            <a:ext cx="4246252" cy="100800"/>
            <a:chOff x="0" y="3240138"/>
            <a:chExt cx="4246252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41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41454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5">
            <a:extLst>
              <a:ext uri="{FF2B5EF4-FFF2-40B4-BE49-F238E27FC236}">
                <a16:creationId xmlns:a16="http://schemas.microsoft.com/office/drawing/2014/main" id="{DA80730C-5AC9-41A0-ACC5-624F0652D6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75261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22" name="Marcador de texto 15">
            <a:extLst>
              <a:ext uri="{FF2B5EF4-FFF2-40B4-BE49-F238E27FC236}">
                <a16:creationId xmlns:a16="http://schemas.microsoft.com/office/drawing/2014/main" id="{515B23A8-23EB-4E6E-A24C-4154570D7D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6251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23" name="Marcador de texto 15">
            <a:extLst>
              <a:ext uri="{FF2B5EF4-FFF2-40B4-BE49-F238E27FC236}">
                <a16:creationId xmlns:a16="http://schemas.microsoft.com/office/drawing/2014/main" id="{C12919ED-FD55-4081-BB4A-2B2FDA3BED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7240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3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6A6259C-432B-4405-9E82-995AF092FB7A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068065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3BC485E-8BCE-479F-A7E9-7F9E193E6E96}"/>
              </a:ext>
            </a:extLst>
          </p:cNvPr>
          <p:cNvCxnSpPr>
            <a:cxnSpLocks/>
          </p:cNvCxnSpPr>
          <p:nvPr userDrawn="1"/>
        </p:nvCxnSpPr>
        <p:spPr>
          <a:xfrm>
            <a:off x="4964465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5094BC6-BA16-4E05-868C-3AE971AF3DA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10688444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9130EC6-4A8D-447F-862E-E5A693E68C8C}"/>
              </a:ext>
            </a:extLst>
          </p:cNvPr>
          <p:cNvCxnSpPr>
            <a:cxnSpLocks/>
          </p:cNvCxnSpPr>
          <p:nvPr userDrawn="1"/>
        </p:nvCxnSpPr>
        <p:spPr>
          <a:xfrm flipV="1">
            <a:off x="7925455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151266" y="4543170"/>
            <a:ext cx="2589369" cy="1280958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151265" y="4246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151265" y="3883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EFE2A8C5-F462-436C-B748-BBE5D58CB8B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048861" y="3849559"/>
            <a:ext cx="2589369" cy="178695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586DAC0D-9859-40A1-8456-F0B43D96718B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048860" y="355285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37B983EE-F89D-4F09-8A9F-2347FA36421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048860" y="319029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D30DD128-A937-4A2F-B070-523A5BAAE26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975159" y="3147170"/>
            <a:ext cx="2589369" cy="2311934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5737B87C-E3C0-46B2-8B79-63EB6049150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975158" y="2850467"/>
            <a:ext cx="2415199" cy="236141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22F76863-7DCD-4365-80F0-001D51F0877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975158" y="2487902"/>
            <a:ext cx="2415199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8273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7529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3185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FB2A0B34-417C-46AC-95C0-9B2A2FCC8BFC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096000" y="2031832"/>
            <a:ext cx="2915732" cy="360000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6F8EF-728B-45C1-87D8-4AD8FA8F3716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03275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7395C5B4-6B03-4F70-96F8-3AE3A7817B52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096000" y="2524125"/>
            <a:ext cx="4970463" cy="2935288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891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la 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6466" y="707529"/>
            <a:ext cx="2673606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 dirty="0"/>
              <a:t>ESCALA DE TIEMPO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7803" y="1625821"/>
            <a:ext cx="2262267" cy="2021536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9012962" y="1375202"/>
            <a:ext cx="3176159" cy="100800"/>
            <a:chOff x="2730651" y="3240138"/>
            <a:chExt cx="1619204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30651" y="3290538"/>
              <a:ext cx="159669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298467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30241" y="1079309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930241" y="786637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AD3A3AB-488E-4090-9FD5-E005D5A9ECF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BD6729DC-C5B3-485B-B5CD-F06FC3CAFD9A}"/>
              </a:ext>
            </a:extLst>
          </p:cNvPr>
          <p:cNvSpPr/>
          <p:nvPr userDrawn="1"/>
        </p:nvSpPr>
        <p:spPr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4046DD7-8FB2-43D4-8E94-3D35DC3E2891}"/>
              </a:ext>
            </a:extLst>
          </p:cNvPr>
          <p:cNvSpPr/>
          <p:nvPr userDrawn="1"/>
        </p:nvSpPr>
        <p:spPr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320A73A-D3CB-4E04-B7E2-F3696B8ACDEA}"/>
              </a:ext>
            </a:extLst>
          </p:cNvPr>
          <p:cNvSpPr/>
          <p:nvPr userDrawn="1"/>
        </p:nvSpPr>
        <p:spPr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E2B01F0-78A8-41AE-95B8-811603402031}"/>
              </a:ext>
            </a:extLst>
          </p:cNvPr>
          <p:cNvSpPr/>
          <p:nvPr userDrawn="1"/>
        </p:nvSpPr>
        <p:spPr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A70E382B-B932-45B7-BD95-6D722A4A2480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5930241" y="2532448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2F096B52-06C2-46DF-BB33-70D931283F16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930241" y="2239776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5D87FD43-95C9-4217-AD5F-FE02E28AD4C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30241" y="398558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A6706CEB-523E-4248-9A66-5D139D8B0DE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930241" y="369291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ADC931C-F9B2-467E-A024-CB5BE74BAD8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930241" y="5438727"/>
            <a:ext cx="2810591" cy="758864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0A301DE6-2E75-41F5-9314-B269815BA3F3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30241" y="5146055"/>
            <a:ext cx="2810591" cy="292671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0" name="Marcador de texto 15">
            <a:extLst>
              <a:ext uri="{FF2B5EF4-FFF2-40B4-BE49-F238E27FC236}">
                <a16:creationId xmlns:a16="http://schemas.microsoft.com/office/drawing/2014/main" id="{B9154606-4DE0-4DC7-830A-371423BE42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1" name="Marcador de texto 15">
            <a:extLst>
              <a:ext uri="{FF2B5EF4-FFF2-40B4-BE49-F238E27FC236}">
                <a16:creationId xmlns:a16="http://schemas.microsoft.com/office/drawing/2014/main" id="{5AC8C127-0F88-413C-B7BA-2ED0F81E7D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20XX</a:t>
            </a:r>
          </a:p>
        </p:txBody>
      </p:sp>
      <p:sp>
        <p:nvSpPr>
          <p:cNvPr id="42" name="Marcador de texto 15">
            <a:extLst>
              <a:ext uri="{FF2B5EF4-FFF2-40B4-BE49-F238E27FC236}">
                <a16:creationId xmlns:a16="http://schemas.microsoft.com/office/drawing/2014/main" id="{63C5707A-6E08-4B58-A5FE-40063DB654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6275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60000"/>
            <a:ext cx="391159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890303"/>
            <a:ext cx="3275463" cy="88206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598737"/>
            <a:ext cx="3321993" cy="100800"/>
            <a:chOff x="-1228304" y="3240138"/>
            <a:chExt cx="3321993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1992889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tabla 9">
            <a:extLst>
              <a:ext uri="{FF2B5EF4-FFF2-40B4-BE49-F238E27FC236}">
                <a16:creationId xmlns:a16="http://schemas.microsoft.com/office/drawing/2014/main" id="{3F646CE6-E75B-4112-896D-5A26E1F1520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18150" y="860425"/>
            <a:ext cx="5870575" cy="486727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8392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7" y="1608523"/>
            <a:ext cx="2828198" cy="12868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1" y="3244567"/>
            <a:ext cx="2828198" cy="2098138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220579" cy="100800"/>
            <a:chOff x="0" y="3240138"/>
            <a:chExt cx="3220579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168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119779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1B29C9C1-9494-4E8B-A0F3-611E947A19B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128617" y="4355032"/>
            <a:ext cx="2066544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ABB09D16-148A-45C2-B0B8-1495E8DC7D6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128616" y="4042831"/>
            <a:ext cx="2066544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67814C7C-3597-4B16-A4AC-D81985C587BD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128616" y="3428999"/>
            <a:ext cx="2066544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B284A57B-147A-4287-AA6B-E508A9222F7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Marcador de posición de imagen 8">
            <a:extLst>
              <a:ext uri="{FF2B5EF4-FFF2-40B4-BE49-F238E27FC236}">
                <a16:creationId xmlns:a16="http://schemas.microsoft.com/office/drawing/2014/main" id="{9DBE0996-CEA3-41C3-A75A-84DC3C2B519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6" name="Marcador de posición de imagen 8">
            <a:extLst>
              <a:ext uri="{FF2B5EF4-FFF2-40B4-BE49-F238E27FC236}">
                <a16:creationId xmlns:a16="http://schemas.microsoft.com/office/drawing/2014/main" id="{F7B28261-CB14-4E4E-AA66-A0239B3DD28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BAA53E0C-9536-4177-A63F-0E2565EC53C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27048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67EF8E36-183B-420B-AF25-17CFA963987A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127047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58DA6E86-8039-4690-AFE1-7CCF07B7CBA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127047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933214B9-0452-4C8B-AB10-922F3C3BCF01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629217" y="4355032"/>
            <a:ext cx="2066400" cy="128095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A5C23113-D98B-48C7-A675-4FD5F50333F3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629216" y="4042831"/>
            <a:ext cx="2066400" cy="282991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9781257-B563-41E0-B9E6-9C7330084BCC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627903" y="3428999"/>
            <a:ext cx="2066400" cy="615618"/>
          </a:xfrm>
        </p:spPr>
        <p:txBody>
          <a:bodyPr lIns="0" tIns="0" rIns="0" bIns="0" rtlCol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A32EC27-ACD8-47C0-A3ED-E4ED58D88358}"/>
              </a:ext>
            </a:extLst>
          </p:cNvPr>
          <p:cNvCxnSpPr/>
          <p:nvPr userDrawn="1"/>
        </p:nvCxnSpPr>
        <p:spPr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9E8819A-135C-4A5C-9F6A-A3BE05AA294F}"/>
              </a:ext>
            </a:extLst>
          </p:cNvPr>
          <p:cNvCxnSpPr/>
          <p:nvPr userDrawn="1"/>
        </p:nvCxnSpPr>
        <p:spPr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2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diseño de contenido de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142950" y="1375202"/>
            <a:ext cx="7044185" cy="100800"/>
            <a:chOff x="442529" y="3240138"/>
            <a:chExt cx="4398139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529" y="3290538"/>
              <a:ext cx="43718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774944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958968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958968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6FF07C5-314A-4EA8-B78F-7A51C234D3A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691060D-E361-43B0-BFD7-43D7CC4E5CCD}"/>
              </a:ext>
            </a:extLst>
          </p:cNvPr>
          <p:cNvCxnSpPr>
            <a:cxnSpLocks/>
          </p:cNvCxnSpPr>
          <p:nvPr userDrawn="1"/>
        </p:nvCxnSpPr>
        <p:spPr>
          <a:xfrm>
            <a:off x="0" y="3288596"/>
            <a:ext cx="7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957127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957127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42" name="Marcador de posición de imagen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11670" y="4028309"/>
            <a:ext cx="3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arcador de texto 2">
            <a:extLst>
              <a:ext uri="{FF2B5EF4-FFF2-40B4-BE49-F238E27FC236}">
                <a16:creationId xmlns:a16="http://schemas.microsoft.com/office/drawing/2014/main" id="{BACF15AB-FF8A-422B-840D-88503024E5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708709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EFC2028F-7DFE-412D-97DF-707D128D95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708709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4349A4F0-1181-4A58-BFD4-4783CD130356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704578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DC1D5D83-8D32-491F-87EB-9DA9360D4F2B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704578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8120723F-A42C-4B81-97FD-6F575E5C2584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9453870" y="3372939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27D068F1-398F-4D11-977C-080C8151C786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453870" y="2960253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B795705E-C5CB-46CC-9E41-D2269E07BC15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452029" y="4800796"/>
            <a:ext cx="2297722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54" name="Marcador de texto 2">
            <a:extLst>
              <a:ext uri="{FF2B5EF4-FFF2-40B4-BE49-F238E27FC236}">
                <a16:creationId xmlns:a16="http://schemas.microsoft.com/office/drawing/2014/main" id="{80211A2B-0F3C-4DBE-AE01-069AE7FC3468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452029" y="4388110"/>
            <a:ext cx="2297722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texto del patrón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2E5E9742-C670-47AB-AA69-AE65D7915B0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531847" y="5364000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158712DB-5183-45D8-9ABB-6E07956580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7274194" y="5363999"/>
            <a:ext cx="29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arcador de posición de imagen 2">
            <a:extLst>
              <a:ext uri="{FF2B5EF4-FFF2-40B4-BE49-F238E27FC236}">
                <a16:creationId xmlns:a16="http://schemas.microsoft.com/office/drawing/2014/main" id="{417A32F4-3459-4A31-A90E-AA771FD4D491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5" name="Marcador de posición de imagen 2">
            <a:extLst>
              <a:ext uri="{FF2B5EF4-FFF2-40B4-BE49-F238E27FC236}">
                <a16:creationId xmlns:a16="http://schemas.microsoft.com/office/drawing/2014/main" id="{63549FA7-92E5-4DB1-92FA-15902DFD37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Marcador de posición de imagen 2">
            <a:extLst>
              <a:ext uri="{FF2B5EF4-FFF2-40B4-BE49-F238E27FC236}">
                <a16:creationId xmlns:a16="http://schemas.microsoft.com/office/drawing/2014/main" id="{0F62D330-6A30-4A65-89DA-EDFE4AAD343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2" name="Marcador de posición de imagen 2">
            <a:extLst>
              <a:ext uri="{FF2B5EF4-FFF2-40B4-BE49-F238E27FC236}">
                <a16:creationId xmlns:a16="http://schemas.microsoft.com/office/drawing/2014/main" id="{A3FC286B-05E7-4E48-A7FD-19780034911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4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C799DC18-D353-427C-B849-0204F13D9B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8330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5900"/>
            </a:lvl1pPr>
          </a:lstStyle>
          <a:p>
            <a:pPr rtl="0"/>
            <a:r>
              <a:rPr lang="es-ES" noProof="0" dirty="0"/>
              <a:t>PRESENTACIÓN </a:t>
            </a:r>
            <a:br>
              <a:rPr lang="es-ES" noProof="0" dirty="0"/>
            </a:br>
            <a:r>
              <a:rPr lang="es-ES" noProof="0" dirty="0"/>
              <a:t>A INVERSORES</a:t>
            </a:r>
            <a:br>
              <a:rPr lang="es-ES" noProof="0" dirty="0"/>
            </a:br>
            <a:r>
              <a:rPr lang="es-ES" noProof="0" dirty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19" name="Grupo 8"/>
          <p:cNvGrpSpPr/>
          <p:nvPr userDrawn="1"/>
        </p:nvGrpSpPr>
        <p:grpSpPr>
          <a:xfrm>
            <a:off x="6769768" y="1947412"/>
            <a:ext cx="4612919" cy="102440"/>
            <a:chOff x="6769768" y="1947412"/>
            <a:chExt cx="4612919" cy="10244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6769768" y="1949268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6798642" y="2002951"/>
              <a:ext cx="45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11281887" y="1947412"/>
              <a:ext cx="100800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3" name="Grupo 12"/>
          <p:cNvGrpSpPr/>
          <p:nvPr userDrawn="1"/>
        </p:nvGrpSpPr>
        <p:grpSpPr>
          <a:xfrm>
            <a:off x="6769768" y="4654084"/>
            <a:ext cx="4612918" cy="100584"/>
            <a:chOff x="6769768" y="4654084"/>
            <a:chExt cx="4612918" cy="100584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6769768" y="4654084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6798642" y="4707767"/>
              <a:ext cx="4536000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11281886" y="4654084"/>
              <a:ext cx="100800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293BA4F-7776-4C41-BE4F-7247935D5CCC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3706368" y="307960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769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 circ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461974"/>
            <a:ext cx="4464049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092276"/>
            <a:ext cx="4443165" cy="1008841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811097"/>
            <a:ext cx="4525570" cy="100800"/>
            <a:chOff x="-1228304" y="3250524"/>
            <a:chExt cx="4525570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46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196466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A5180A6-7D2B-4341-A749-16387D907EEF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62770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79DFBEE7-50AA-4F4F-8B5D-AD23ECAD991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262769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306EAF0C-F17D-47D6-BAA1-16745F4F70D9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193135" y="4138611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D091E31C-C1DC-4D72-8C9E-3B6BD91E72AF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3193134" y="4499972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F62E753C-C8BE-457D-9B22-6A8227347A6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5123499" y="4142294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43" name="Marcador de texto 2">
            <a:extLst>
              <a:ext uri="{FF2B5EF4-FFF2-40B4-BE49-F238E27FC236}">
                <a16:creationId xmlns:a16="http://schemas.microsoft.com/office/drawing/2014/main" id="{BC1E8F6C-0BDD-4AFA-9E8D-5EF61AA59F5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123498" y="4503655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C70C9772-55FF-4449-988F-6CDDE075E73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262770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75EE6DCE-6A55-4D95-85F7-E22E3E268256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1262769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84DC7882-7541-4AEA-95FE-DDBCF6F9CA32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193135" y="4826750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5542D500-4CD6-4FDE-9133-F8020797D9B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193134" y="5188111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00C362B-BA02-4F7D-86F6-3F6F2EF20D04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23499" y="4830433"/>
            <a:ext cx="1283894" cy="349611"/>
          </a:xfrm>
        </p:spPr>
        <p:txBody>
          <a:bodyPr lIns="0" tIns="0" rIns="0" bIns="0" rtlCol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1 500 000 €</a:t>
            </a: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E213E497-634E-40E7-BF08-765CC21529E2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123498" y="5191794"/>
            <a:ext cx="1285861" cy="246279"/>
          </a:xfrm>
        </p:spPr>
        <p:txBody>
          <a:bodyPr lIns="0" tIns="0" rIns="0" bIns="0" rtlCol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A01C659-0131-449B-BA07-5BC568F00BF0}"/>
              </a:ext>
            </a:extLst>
          </p:cNvPr>
          <p:cNvSpPr/>
          <p:nvPr userDrawn="1"/>
        </p:nvSpPr>
        <p:spPr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69CB80EA-A8D6-4099-9412-0C14095755FF}"/>
              </a:ext>
            </a:extLst>
          </p:cNvPr>
          <p:cNvSpPr/>
          <p:nvPr userDrawn="1"/>
        </p:nvSpPr>
        <p:spPr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2E20CCE5-B889-49FE-8FA6-A6F0F11A5D91}"/>
              </a:ext>
            </a:extLst>
          </p:cNvPr>
          <p:cNvSpPr/>
          <p:nvPr userDrawn="1"/>
        </p:nvSpPr>
        <p:spPr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769A77E3-4AFB-45BB-8FDC-4AD084EA9D23}"/>
              </a:ext>
            </a:extLst>
          </p:cNvPr>
          <p:cNvSpPr/>
          <p:nvPr userDrawn="1"/>
        </p:nvSpPr>
        <p:spPr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53A8B986-3280-4EAC-846B-9167ECC55646}"/>
              </a:ext>
            </a:extLst>
          </p:cNvPr>
          <p:cNvSpPr/>
          <p:nvPr userDrawn="1"/>
        </p:nvSpPr>
        <p:spPr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0AE6D315-5EC0-4956-B7BF-B94D2AFE679B}"/>
              </a:ext>
            </a:extLst>
          </p:cNvPr>
          <p:cNvSpPr/>
          <p:nvPr userDrawn="1"/>
        </p:nvSpPr>
        <p:spPr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gráfico 11">
            <a:extLst>
              <a:ext uri="{FF2B5EF4-FFF2-40B4-BE49-F238E27FC236}">
                <a16:creationId xmlns:a16="http://schemas.microsoft.com/office/drawing/2014/main" id="{9ED8422E-0C74-45EF-B794-252146C6639A}"/>
              </a:ext>
            </a:extLst>
          </p:cNvPr>
          <p:cNvSpPr>
            <a:spLocks noGrp="1"/>
          </p:cNvSpPr>
          <p:nvPr>
            <p:ph type="chart" sz="quarter" idx="55"/>
          </p:nvPr>
        </p:nvSpPr>
        <p:spPr>
          <a:xfrm>
            <a:off x="6924675" y="860425"/>
            <a:ext cx="4483100" cy="457358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8B7C827-F016-49F6-B775-FAC0E6420466}"/>
              </a:ext>
            </a:extLst>
          </p:cNvPr>
          <p:cNvSpPr/>
          <p:nvPr userDrawn="1"/>
        </p:nvSpPr>
        <p:spPr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0F8D2C7-9093-4F92-B8A4-D819FEE69F1F}"/>
              </a:ext>
            </a:extLst>
          </p:cNvPr>
          <p:cNvSpPr/>
          <p:nvPr userDrawn="1"/>
        </p:nvSpPr>
        <p:spPr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0DE9D0C0-04C1-4621-8B2D-E65A25A8DCF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9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411243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564787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2314168"/>
            <a:ext cx="5267325" cy="100800"/>
            <a:chOff x="0" y="3240138"/>
            <a:chExt cx="3434400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3189568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CF430BFB-0A7C-4FB8-B93B-8DA19F3E63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3710" y="1792784"/>
            <a:ext cx="6073999" cy="37216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6978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6EF099F-79D2-486F-A4B2-DD4F699752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89650" cy="68580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1FF22294-F2E5-4C74-A30C-46BA988F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959" y="1546091"/>
            <a:ext cx="4846923" cy="1091078"/>
          </a:xfrm>
        </p:spPr>
        <p:txBody>
          <a:bodyPr lIns="0" tIns="0" rIns="0" bIns="0" rtlCol="0" anchor="b" anchorCtr="0">
            <a:noAutofit/>
          </a:bodyPr>
          <a:lstStyle>
            <a:lvl1pPr>
              <a:defRPr sz="5500"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FC5C0DA6-1B31-4BDF-BAEB-BF79781028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083960"/>
            <a:ext cx="4586288" cy="509472"/>
          </a:xfrm>
        </p:spPr>
        <p:txBody>
          <a:bodyPr lIns="0" tIns="0" rIns="0" bIns="0" rtlCol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5E1647C9-9AC1-4500-A56E-94CABC656E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8605CECB-8164-4428-B478-98C42902F9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+7 888 999-000-11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39B56C4-E128-4995-91CC-64C268BC76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6" name="Marcador de texto 3">
            <a:extLst>
              <a:ext uri="{FF2B5EF4-FFF2-40B4-BE49-F238E27FC236}">
                <a16:creationId xmlns:a16="http://schemas.microsoft.com/office/drawing/2014/main" id="{94772DA1-74CC-430C-9A8E-5A6586692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Bergqvist@vanarsdelltd.com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7A073B5B-2BE3-49D1-A646-1492F534C9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700" b="0" i="1" kern="120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 dirty="0"/>
              <a:t>Sitio web:</a:t>
            </a:r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52D10EDD-0329-4443-8665-7603E4A83B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 rtl="0"/>
            <a:r>
              <a:rPr lang="es-ES" noProof="0" dirty="0"/>
              <a:t>www.vanarsdelltd.com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F591C52-0202-44BA-A6BE-E2362516B893}"/>
              </a:ext>
            </a:extLst>
          </p:cNvPr>
          <p:cNvGrpSpPr/>
          <p:nvPr userDrawn="1"/>
        </p:nvGrpSpPr>
        <p:grpSpPr>
          <a:xfrm>
            <a:off x="801544" y="2750589"/>
            <a:ext cx="3761394" cy="100800"/>
            <a:chOff x="808549" y="2750589"/>
            <a:chExt cx="3761394" cy="10080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808549" y="2750589"/>
              <a:ext cx="3749298" cy="100800"/>
              <a:chOff x="989785" y="3240138"/>
              <a:chExt cx="2444615" cy="100800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989785" y="3285674"/>
                <a:ext cx="2394215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ECBEDE0-51BB-48BD-AAAD-63B6F60C1D57}"/>
                </a:ext>
              </a:extLst>
            </p:cNvPr>
            <p:cNvSpPr/>
            <p:nvPr userDrawn="1"/>
          </p:nvSpPr>
          <p:spPr>
            <a:xfrm flipH="1">
              <a:off x="44691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3E1608D-F119-4C0D-8D91-7CB089C037C8}"/>
              </a:ext>
            </a:extLst>
          </p:cNvPr>
          <p:cNvGrpSpPr/>
          <p:nvPr userDrawn="1"/>
        </p:nvGrpSpPr>
        <p:grpSpPr>
          <a:xfrm>
            <a:off x="801534" y="1660573"/>
            <a:ext cx="3757301" cy="105664"/>
            <a:chOff x="808539" y="2745725"/>
            <a:chExt cx="3757301" cy="105664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EBDC0121-6865-4B65-A28B-1CEDB16AAD9E}"/>
                </a:ext>
              </a:extLst>
            </p:cNvPr>
            <p:cNvGrpSpPr/>
            <p:nvPr userDrawn="1"/>
          </p:nvGrpSpPr>
          <p:grpSpPr>
            <a:xfrm flipH="1">
              <a:off x="808539" y="2750589"/>
              <a:ext cx="3749297" cy="100800"/>
              <a:chOff x="989788" y="3240138"/>
              <a:chExt cx="2444612" cy="100800"/>
            </a:xfrm>
          </p:grpSpPr>
          <p:cxnSp>
            <p:nvCxnSpPr>
              <p:cNvPr id="35" name="Conector recto 34">
                <a:extLst>
                  <a:ext uri="{FF2B5EF4-FFF2-40B4-BE49-F238E27FC236}">
                    <a16:creationId xmlns:a16="http://schemas.microsoft.com/office/drawing/2014/main" id="{386E3714-07DE-4318-B5BC-25F879B97D59}"/>
                  </a:ext>
                </a:extLst>
              </p:cNvPr>
              <p:cNvCxnSpPr/>
              <p:nvPr userDrawn="1"/>
            </p:nvCxnSpPr>
            <p:spPr>
              <a:xfrm>
                <a:off x="989788" y="3285674"/>
                <a:ext cx="239421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2ECCE30B-E848-4C5E-83A1-A811D489E7B8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09817AEC-C67C-49A3-AC5A-669FD4D6D586}"/>
                </a:ext>
              </a:extLst>
            </p:cNvPr>
            <p:cNvSpPr/>
            <p:nvPr userDrawn="1"/>
          </p:nvSpPr>
          <p:spPr>
            <a:xfrm flipH="1">
              <a:off x="4465039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39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apé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C5B5AA-0D95-4C33-8EBC-90401B5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32" y="1912946"/>
            <a:ext cx="12185968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8934" y="457496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 dirty="0"/>
              <a:t>APÉNDICE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08B302A-0F76-466E-9FCE-DCEECCBCF6C9}"/>
              </a:ext>
            </a:extLst>
          </p:cNvPr>
          <p:cNvGrpSpPr/>
          <p:nvPr userDrawn="1"/>
        </p:nvGrpSpPr>
        <p:grpSpPr>
          <a:xfrm>
            <a:off x="4765026" y="1509426"/>
            <a:ext cx="2661947" cy="100800"/>
            <a:chOff x="4732221" y="1509426"/>
            <a:chExt cx="2661947" cy="10080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9E4D57E-4989-4939-A31F-637543FAB606}"/>
                </a:ext>
              </a:extLst>
            </p:cNvPr>
            <p:cNvGrpSpPr/>
            <p:nvPr userDrawn="1"/>
          </p:nvGrpSpPr>
          <p:grpSpPr>
            <a:xfrm flipH="1">
              <a:off x="4732221" y="1509426"/>
              <a:ext cx="2597297" cy="100800"/>
              <a:chOff x="1740914" y="3240138"/>
              <a:chExt cx="1693486" cy="100800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370B72A7-B625-48B8-88E6-BCE2A4DD531E}"/>
                  </a:ext>
                </a:extLst>
              </p:cNvPr>
              <p:cNvCxnSpPr/>
              <p:nvPr userDrawn="1"/>
            </p:nvCxnSpPr>
            <p:spPr>
              <a:xfrm>
                <a:off x="1740914" y="3290538"/>
                <a:ext cx="164308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01ED729F-F8A5-4244-9776-4935C260F11F}"/>
                  </a:ext>
                </a:extLst>
              </p:cNvPr>
              <p:cNvSpPr/>
              <p:nvPr userDrawn="1"/>
            </p:nvSpPr>
            <p:spPr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427C0C4F-6341-4BE0-931E-AAA6EA2AF137}"/>
                </a:ext>
              </a:extLst>
            </p:cNvPr>
            <p:cNvSpPr/>
            <p:nvPr userDrawn="1"/>
          </p:nvSpPr>
          <p:spPr>
            <a:xfrm flipH="1">
              <a:off x="729336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48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estimon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 dirty="0"/>
              <a:t>TESTIMONIOS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7956142" y="1375202"/>
            <a:ext cx="4219416" cy="100800"/>
            <a:chOff x="685770" y="3240138"/>
            <a:chExt cx="2634457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85770" y="3290538"/>
              <a:ext cx="2614093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254503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4A98AB01-9578-4430-96AD-F434AF0CDA20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22459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Cargo del cliente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EF9D60F2-A1FB-4A95-997B-A4F1723AC1EC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22459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patrón</a:t>
            </a:r>
            <a:br>
              <a:rPr lang="es-ES" noProof="0" dirty="0"/>
            </a:br>
            <a:r>
              <a:rPr lang="es-ES" noProof="0" dirty="0"/>
              <a:t>texto</a:t>
            </a:r>
          </a:p>
        </p:txBody>
      </p:sp>
      <p:sp>
        <p:nvSpPr>
          <p:cNvPr id="42" name="Marcador de posición de imagen 2">
            <a:extLst>
              <a:ext uri="{FF2B5EF4-FFF2-40B4-BE49-F238E27FC236}">
                <a16:creationId xmlns:a16="http://schemas.microsoft.com/office/drawing/2014/main" id="{76A56D2A-42F0-40C5-96D7-B1AC33152A8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F6D1C91-9136-4678-A712-92BE9B3902C4}"/>
              </a:ext>
            </a:extLst>
          </p:cNvPr>
          <p:cNvCxnSpPr>
            <a:cxnSpLocks/>
          </p:cNvCxnSpPr>
          <p:nvPr userDrawn="1"/>
        </p:nvCxnSpPr>
        <p:spPr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D92A7B-1C40-4AEB-92C3-C35F8C01F1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2E312F1-B417-47B6-97E4-7CCA31034F82}"/>
              </a:ext>
            </a:extLst>
          </p:cNvPr>
          <p:cNvSpPr/>
          <p:nvPr userDrawn="1"/>
        </p:nvSpPr>
        <p:spPr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58" name="Marcador de texto 2">
            <a:extLst>
              <a:ext uri="{FF2B5EF4-FFF2-40B4-BE49-F238E27FC236}">
                <a16:creationId xmlns:a16="http://schemas.microsoft.com/office/drawing/2014/main" id="{13DB5D84-04D8-4536-A06B-AED76E7C51D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586638" y="4996962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Cargo del cliente</a:t>
            </a:r>
          </a:p>
        </p:txBody>
      </p:sp>
      <p:sp>
        <p:nvSpPr>
          <p:cNvPr id="59" name="Marcador de texto 2">
            <a:extLst>
              <a:ext uri="{FF2B5EF4-FFF2-40B4-BE49-F238E27FC236}">
                <a16:creationId xmlns:a16="http://schemas.microsoft.com/office/drawing/2014/main" id="{3AB0AC7E-7919-422E-95A1-82E8B125756D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4586638" y="4191894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patrón</a:t>
            </a:r>
            <a:br>
              <a:rPr lang="es-ES" noProof="0" dirty="0"/>
            </a:br>
            <a:r>
              <a:rPr lang="es-ES" noProof="0" dirty="0"/>
              <a:t>texto</a:t>
            </a:r>
          </a:p>
        </p:txBody>
      </p:sp>
      <p:sp>
        <p:nvSpPr>
          <p:cNvPr id="60" name="Marcador de posición de imagen 2">
            <a:extLst>
              <a:ext uri="{FF2B5EF4-FFF2-40B4-BE49-F238E27FC236}">
                <a16:creationId xmlns:a16="http://schemas.microsoft.com/office/drawing/2014/main" id="{B44FD76B-D1AE-458B-AF32-E4AA246B088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07D22CD4-7F86-495D-B381-7D706058B916}"/>
              </a:ext>
            </a:extLst>
          </p:cNvPr>
          <p:cNvCxnSpPr>
            <a:cxnSpLocks/>
          </p:cNvCxnSpPr>
          <p:nvPr userDrawn="1"/>
        </p:nvCxnSpPr>
        <p:spPr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Marcador de texto 3">
            <a:extLst>
              <a:ext uri="{FF2B5EF4-FFF2-40B4-BE49-F238E27FC236}">
                <a16:creationId xmlns:a16="http://schemas.microsoft.com/office/drawing/2014/main" id="{1BA0EB90-BA97-4A18-AD3D-1E839B636D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ED057A87-963C-4F8A-BD4C-959BF8AF699B}"/>
              </a:ext>
            </a:extLst>
          </p:cNvPr>
          <p:cNvSpPr/>
          <p:nvPr userDrawn="1"/>
        </p:nvSpPr>
        <p:spPr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64" name="Marcador de texto 2">
            <a:extLst>
              <a:ext uri="{FF2B5EF4-FFF2-40B4-BE49-F238E27FC236}">
                <a16:creationId xmlns:a16="http://schemas.microsoft.com/office/drawing/2014/main" id="{B6BAFE05-9EC0-4C3C-AB0F-89A83361452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8350818" y="4992196"/>
            <a:ext cx="1625324" cy="328343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600" i="1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Cargo del cliente</a:t>
            </a:r>
          </a:p>
        </p:txBody>
      </p:sp>
      <p:sp>
        <p:nvSpPr>
          <p:cNvPr id="65" name="Marcador de texto 2">
            <a:extLst>
              <a:ext uri="{FF2B5EF4-FFF2-40B4-BE49-F238E27FC236}">
                <a16:creationId xmlns:a16="http://schemas.microsoft.com/office/drawing/2014/main" id="{290BF8E2-78CA-4427-9231-3C5EDC272DEE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8350818" y="4187128"/>
            <a:ext cx="1625324" cy="720726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patrón</a:t>
            </a:r>
            <a:br>
              <a:rPr lang="es-ES" noProof="0" dirty="0"/>
            </a:br>
            <a:r>
              <a:rPr lang="es-ES" noProof="0" dirty="0"/>
              <a:t>texto</a:t>
            </a:r>
          </a:p>
        </p:txBody>
      </p:sp>
      <p:sp>
        <p:nvSpPr>
          <p:cNvPr id="66" name="Marcador de posición de imagen 2">
            <a:extLst>
              <a:ext uri="{FF2B5EF4-FFF2-40B4-BE49-F238E27FC236}">
                <a16:creationId xmlns:a16="http://schemas.microsoft.com/office/drawing/2014/main" id="{ACA8732F-AB9E-4253-BB5A-5ADD5BA9B15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BB9A566A-8C97-4AE6-B9EF-7015874998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Marcador de posición de texto 3">
            <a:extLst>
              <a:ext uri="{FF2B5EF4-FFF2-40B4-BE49-F238E27FC236}">
                <a16:creationId xmlns:a16="http://schemas.microsoft.com/office/drawing/2014/main" id="{45B69021-5E85-4B37-B529-366AC57512FD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33161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 rtlCol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E407CD49-808A-445A-96C0-E3083C9FB390}"/>
              </a:ext>
            </a:extLst>
          </p:cNvPr>
          <p:cNvSpPr/>
          <p:nvPr userDrawn="1"/>
        </p:nvSpPr>
        <p:spPr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131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caso práct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1980591"/>
            <a:ext cx="4187903" cy="1177174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CASO PRÁCTICO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610893"/>
            <a:ext cx="4168311" cy="18975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319328"/>
            <a:ext cx="4925183" cy="100800"/>
            <a:chOff x="-1228304" y="3240138"/>
            <a:chExt cx="4925183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228304" y="3290538"/>
              <a:ext cx="48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596079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2DA762C-1D45-43AA-9DB3-3D8DBE3EACF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267325" y="1126345"/>
            <a:ext cx="6086475" cy="2662466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4C3C1BF4-C955-4D71-87E4-BE0F7B61957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5269967" y="3909256"/>
            <a:ext cx="6086475" cy="1822399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05956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léfono móvil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294387"/>
            <a:ext cx="5314072" cy="569086"/>
          </a:xfrm>
        </p:spPr>
        <p:txBody>
          <a:bodyPr lIns="0" tIns="0" rIns="0" bIns="0"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dirty="0"/>
              <a:t>HAGA CLIC PARA EDITAR EL TÍTULO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2212679"/>
            <a:ext cx="5292725" cy="978407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BD2EF23-562D-4049-92E3-48371C9E83A4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098826" y="3335524"/>
            <a:ext cx="5311245" cy="2248846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96B07E0-C579-4C5F-9AD4-6AF791562924}"/>
              </a:ext>
            </a:extLst>
          </p:cNvPr>
          <p:cNvSpPr/>
          <p:nvPr userDrawn="1"/>
        </p:nvSpPr>
        <p:spPr>
          <a:xfrm>
            <a:off x="963549" y="1819285"/>
            <a:ext cx="4306824" cy="3648456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95" b="-1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D5639F99-011E-49CF-8ABD-A4DB4439FB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5505" y="1976894"/>
            <a:ext cx="1819656" cy="3108960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028483B2-B562-448D-AEE1-556BC9366B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02188" y="3517926"/>
            <a:ext cx="2057400" cy="181965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5763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2737603-04DB-411C-B2D9-BDFF9AEE8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2023761"/>
            <a:ext cx="2469965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3" name="Marcador de posición de texto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posición de imagen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731781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28" name="Marcador de posición de imagen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731781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9" name="Marcador de posición de texto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618756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2023761"/>
            <a:ext cx="1943702" cy="982274"/>
          </a:xfrm>
        </p:spPr>
        <p:txBody>
          <a:bodyPr l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 kern="120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/>
              <a:t>Texto del patrón</a:t>
            </a:r>
            <a:br>
              <a:rPr lang="es-ES" noProof="0" dirty="0"/>
            </a:br>
            <a:r>
              <a:rPr lang="es-ES" noProof="0" dirty="0"/>
              <a:t>estilos</a:t>
            </a:r>
          </a:p>
        </p:txBody>
      </p:sp>
      <p:sp>
        <p:nvSpPr>
          <p:cNvPr id="32" name="Marcador de posición de texto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900319" y="4671712"/>
            <a:ext cx="2223939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830765"/>
            <a:ext cx="2048256" cy="519503"/>
          </a:xfrm>
        </p:spPr>
        <p:txBody>
          <a:bodyPr lIns="0" tIns="0" rIns="0" bIns="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 dirty="0"/>
              <a:t>1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7000" b="1" kern="1200" dirty="0">
                <a:ln>
                  <a:solidFill>
                    <a:schemeClr val="tx1"/>
                  </a:solidFill>
                </a:ln>
                <a:noFill/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noProof="0" dirty="0"/>
              <a:t>1</a:t>
            </a:r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780001"/>
            <a:ext cx="10512424" cy="606677"/>
          </a:xfrm>
        </p:spPr>
        <p:txBody>
          <a:bodyPr lIns="0" tIns="0" rIns="0" bIns="0" rtlCol="0" anchor="t" anchorCtr="0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 noProof="0" dirty="0"/>
              <a:t>CÓMO USAR ESTA PLANTILLA</a:t>
            </a:r>
          </a:p>
        </p:txBody>
      </p:sp>
      <p:sp>
        <p:nvSpPr>
          <p:cNvPr id="41" name="Marcador de posición de imagen 9">
            <a:extLst>
              <a:ext uri="{FF2B5EF4-FFF2-40B4-BE49-F238E27FC236}">
                <a16:creationId xmlns:a16="http://schemas.microsoft.com/office/drawing/2014/main" id="{8A4896B5-1C5E-47F0-8F0C-4EF97E356C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0319" y="3779907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87F4783-C8BA-411C-A188-4A4DAED10C02}"/>
              </a:ext>
            </a:extLst>
          </p:cNvPr>
          <p:cNvGrpSpPr/>
          <p:nvPr userDrawn="1"/>
        </p:nvGrpSpPr>
        <p:grpSpPr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959A2713-966D-4694-A067-D6BE1B2986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CA15F19-C2FE-4F13-9359-69E884CA83B9}"/>
                </a:ext>
              </a:extLst>
            </p:cNvPr>
            <p:cNvSpPr/>
            <p:nvPr userDrawn="1"/>
          </p:nvSpPr>
          <p:spPr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7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78196A9-689D-4410-BFC0-7ACB19755A0C}"/>
              </a:ext>
            </a:extLst>
          </p:cNvPr>
          <p:cNvSpPr/>
          <p:nvPr userDrawn="1"/>
        </p:nvSpPr>
        <p:spPr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/>
            <a:stretch>
              <a:fillRect l="-842" r="-8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9BFEAD-57CF-438A-8084-C5AC7F4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62986"/>
            <a:ext cx="9144000" cy="1786094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 dirty="0"/>
              <a:t>HAGA CLIC PARA EDITAR EL ESTILO DEL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7A3CB-B083-4E49-9123-A5E4755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MM.DD.20XX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C4102C-4609-416C-A808-0FFE0051D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D7BCC5D-6F2C-472F-BD4C-4096793D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BE854BB-FA44-4CAB-85DF-F5C412560348}"/>
              </a:ext>
            </a:extLst>
          </p:cNvPr>
          <p:cNvSpPr/>
          <p:nvPr userDrawn="1"/>
        </p:nvSpPr>
        <p:spPr>
          <a:xfrm>
            <a:off x="0" y="4416552"/>
            <a:ext cx="12192000" cy="244144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9BFFF1-5465-4317-B9DB-C23A5B1D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696"/>
            <a:ext cx="9144000" cy="459798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76B4374-8F24-43DE-860D-E5C6EA850AB4}"/>
              </a:ext>
            </a:extLst>
          </p:cNvPr>
          <p:cNvGrpSpPr/>
          <p:nvPr userDrawn="1"/>
        </p:nvGrpSpPr>
        <p:grpSpPr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85C7755-9394-4129-AB48-1AC32DA80C75}"/>
                </a:ext>
              </a:extLst>
            </p:cNvPr>
            <p:cNvSpPr/>
            <p:nvPr userDrawn="1"/>
          </p:nvSpPr>
          <p:spPr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4C71ABE-575A-48CF-82B1-EDE8535F3993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3C1EA63-78B2-4715-B4DC-63D98AC7F354}"/>
                </a:ext>
              </a:extLst>
            </p:cNvPr>
            <p:cNvSpPr/>
            <p:nvPr userDrawn="1"/>
          </p:nvSpPr>
          <p:spPr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9BB74A1-0BEA-4AD8-8138-0641A45D8B40}"/>
              </a:ext>
            </a:extLst>
          </p:cNvPr>
          <p:cNvGrpSpPr/>
          <p:nvPr userDrawn="1"/>
        </p:nvGrpSpPr>
        <p:grpSpPr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73D0026E-5270-4C52-A1AF-5631E8192DCD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A6085D92-5F70-4097-A2FF-C15B13788D0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BE68EB6C-48D0-4EBF-8541-926D16790F52}"/>
                </a:ext>
              </a:extLst>
            </p:cNvPr>
            <p:cNvSpPr/>
            <p:nvPr userDrawn="1"/>
          </p:nvSpPr>
          <p:spPr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4189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015858-8549-49EA-BB83-070E0D9D4890}"/>
              </a:ext>
            </a:extLst>
          </p:cNvPr>
          <p:cNvSpPr/>
          <p:nvPr userDrawn="1"/>
        </p:nvSpPr>
        <p:spPr>
          <a:xfrm>
            <a:off x="6083808" y="0"/>
            <a:ext cx="610819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06FBAC-B8FD-4768-B682-E0B93BA33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9768" y="2133599"/>
            <a:ext cx="4618957" cy="2492461"/>
          </a:xfrm>
        </p:spPr>
        <p:txBody>
          <a:bodyPr lIns="0" tIns="0" rIns="0" bIns="0" rtlCol="0" anchor="b" anchorCtr="0">
            <a:noAutofit/>
          </a:bodyPr>
          <a:lstStyle>
            <a:lvl1pPr>
              <a:defRPr sz="5900"/>
            </a:lvl1pPr>
          </a:lstStyle>
          <a:p>
            <a:pPr rtl="0"/>
            <a:r>
              <a:rPr lang="es-ES" noProof="0" dirty="0"/>
              <a:t>PRESENTACIÓN </a:t>
            </a:r>
            <a:br>
              <a:rPr lang="es-ES" noProof="0" dirty="0"/>
            </a:br>
            <a:r>
              <a:rPr lang="es-ES" noProof="0" dirty="0"/>
              <a:t>A INVERSORES</a:t>
            </a:r>
            <a:br>
              <a:rPr lang="es-ES" noProof="0" dirty="0"/>
            </a:br>
            <a:r>
              <a:rPr lang="es-ES" noProof="0" dirty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2534F-03A6-408A-9BF1-303D0A44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4E181-0C50-4F43-A5A7-6FDD1500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3A749CC-EB55-4FEF-AA4C-9A9C6E2A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6F3E26A6-6962-4A35-AA86-805537D45296}"/>
              </a:ext>
            </a:extLst>
          </p:cNvPr>
          <p:cNvGrpSpPr/>
          <p:nvPr userDrawn="1"/>
        </p:nvGrpSpPr>
        <p:grpSpPr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681504C4-12AC-4251-8E47-0089784BDB9B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92040D0-01C2-4643-8F84-3B8F334E545C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ED601E9-2BFC-460B-A2A8-69A787A4988E}"/>
                </a:ext>
              </a:extLst>
            </p:cNvPr>
            <p:cNvSpPr/>
            <p:nvPr userDrawn="1"/>
          </p:nvSpPr>
          <p:spPr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B49A8A6-FEDB-4D20-B581-A84DB8EFE977}"/>
              </a:ext>
            </a:extLst>
          </p:cNvPr>
          <p:cNvGrpSpPr/>
          <p:nvPr userDrawn="1"/>
        </p:nvGrpSpPr>
        <p:grpSpPr>
          <a:xfrm>
            <a:off x="6769768" y="4654084"/>
            <a:ext cx="2520148" cy="100584"/>
            <a:chOff x="3631690" y="2253996"/>
            <a:chExt cx="4389742" cy="100584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2F65998-5EC3-446A-8307-1CF81A348CE3}"/>
                </a:ext>
              </a:extLst>
            </p:cNvPr>
            <p:cNvSpPr/>
            <p:nvPr userDrawn="1"/>
          </p:nvSpPr>
          <p:spPr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7CC5D776-F60A-4A0C-AA7C-EFACDA2CEA88}"/>
                </a:ext>
              </a:extLst>
            </p:cNvPr>
            <p:cNvCxnSpPr/>
            <p:nvPr userDrawn="1"/>
          </p:nvCxnSpPr>
          <p:spPr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AEAFE309-55C5-409C-92ED-748307C74318}"/>
                </a:ext>
              </a:extLst>
            </p:cNvPr>
            <p:cNvSpPr/>
            <p:nvPr userDrawn="1"/>
          </p:nvSpPr>
          <p:spPr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5B77B20B-76F5-4912-803D-5709F730D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590626"/>
          </a:xfrm>
        </p:spPr>
        <p:txBody>
          <a:bodyPr lIns="0" tIns="0" rIns="0" bIns="0"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9195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205904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4926316" cy="100800"/>
            <a:chOff x="0" y="3240138"/>
            <a:chExt cx="4926316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48672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482551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215201" cy="132833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DE71F7A0-F439-470D-A1B8-556C960D11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3003" y="2490534"/>
            <a:ext cx="6083300" cy="25877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39969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contenido 2">
            <a:extLst>
              <a:ext uri="{FF2B5EF4-FFF2-40B4-BE49-F238E27FC236}">
                <a16:creationId xmlns:a16="http://schemas.microsoft.com/office/drawing/2014/main" id="{DEA943F6-C418-4339-8C7E-A12127BDE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7777"/>
            <a:ext cx="10515600" cy="4534293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446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B6FE9A2-5CE4-4652-97CE-3FF947D548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contenido 2">
            <a:extLst>
              <a:ext uri="{FF2B5EF4-FFF2-40B4-BE49-F238E27FC236}">
                <a16:creationId xmlns:a16="http://schemas.microsoft.com/office/drawing/2014/main" id="{3FD6D4E1-CC57-4556-9CB7-31B37547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2AE7A31C-D605-4363-B037-1938B9304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4915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4B5E40D-C1A5-4C5A-BBA0-C3E41F028D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texto 2">
            <a:extLst>
              <a:ext uri="{FF2B5EF4-FFF2-40B4-BE49-F238E27FC236}">
                <a16:creationId xmlns:a16="http://schemas.microsoft.com/office/drawing/2014/main" id="{85C650EE-495E-44EB-870B-AC85B18E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6955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contenido 3">
            <a:extLst>
              <a:ext uri="{FF2B5EF4-FFF2-40B4-BE49-F238E27FC236}">
                <a16:creationId xmlns:a16="http://schemas.microsoft.com/office/drawing/2014/main" id="{77DCC2A5-8A6A-431F-BD6C-93E32539A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03414"/>
            <a:ext cx="5157787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texto 4">
            <a:extLst>
              <a:ext uri="{FF2B5EF4-FFF2-40B4-BE49-F238E27FC236}">
                <a16:creationId xmlns:a16="http://schemas.microsoft.com/office/drawing/2014/main" id="{7FE620E9-8AD3-4771-8897-E65B461E2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6955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contenido 5">
            <a:extLst>
              <a:ext uri="{FF2B5EF4-FFF2-40B4-BE49-F238E27FC236}">
                <a16:creationId xmlns:a16="http://schemas.microsoft.com/office/drawing/2014/main" id="{B75F265B-9F81-4A64-A8D4-7D0A31CEA4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03414"/>
            <a:ext cx="5183188" cy="3397631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4080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3AE79E65-3D1E-4444-9BD4-8578BF0C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7999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16E3F0B-343E-4C97-A8D6-C47FCC915F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A02905C-2C7D-4445-B47F-3EBBA446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17BC8A51-D50F-4F98-9402-8FF90BD2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1D23A006-AC57-4A0B-BC20-6D226A80C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5305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F05564D-C546-470F-B93C-274AA86CE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5E379-3C1C-4942-917E-02E25E8C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399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9E60A5F-CE74-4F00-A5C2-F9742DDFF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6047C4-77C4-4E19-8DD7-2ED3165B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50B5CF-1C4F-4BA2-8E78-5F48C92A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4C6A0A-8A9D-47A1-97DA-BB494915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1715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193874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1" name="Marcador de texto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2" name="Marcador de texto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24" name="Marcador de texto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</p:spTree>
    <p:extLst>
      <p:ext uri="{BB962C8B-B14F-4D97-AF65-F5344CB8AC3E}">
        <p14:creationId xmlns:p14="http://schemas.microsoft.com/office/powerpoint/2010/main" val="2048366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estra competen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TÍTULO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14/7/20XX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80297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591" y="1090118"/>
            <a:ext cx="4494133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94591" y="2243662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/>
            <p:nvPr userDrawn="1"/>
          </p:nvCxnSpPr>
          <p:spPr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894591" y="2868443"/>
            <a:ext cx="4482996" cy="243260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F0861AA2-8248-462C-B6D8-FFD829F41E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54411" y="1472184"/>
            <a:ext cx="324620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476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 y contenido vers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219359"/>
            <a:ext cx="5021940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3122284"/>
            <a:ext cx="3463275" cy="100800"/>
            <a:chOff x="0" y="3240138"/>
            <a:chExt cx="3463275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4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36247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4C9D5785-B116-4BE7-AC26-5CD6481FFA6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392200"/>
            <a:ext cx="5009495" cy="2210173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3" name="Marcador de posición de imagen 7">
            <a:extLst>
              <a:ext uri="{FF2B5EF4-FFF2-40B4-BE49-F238E27FC236}">
                <a16:creationId xmlns:a16="http://schemas.microsoft.com/office/drawing/2014/main" id="{278C2B8F-0B29-449C-AFFD-42BB56FA15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356" y="-20834"/>
            <a:ext cx="5245444" cy="538581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0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-2663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317" y="707529"/>
            <a:ext cx="4494133" cy="569086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317" y="1625821"/>
            <a:ext cx="4473108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6430402" y="1375202"/>
            <a:ext cx="5761598" cy="100800"/>
            <a:chOff x="-322276" y="3240138"/>
            <a:chExt cx="3756676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0469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EDA47E0-9B2C-45BF-A34A-E7069690A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90460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1850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C7A796C4-1255-4B26-B034-EFB1284B77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920469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4" name="Marcador de posición de imagen 3">
            <a:extLst>
              <a:ext uri="{FF2B5EF4-FFF2-40B4-BE49-F238E27FC236}">
                <a16:creationId xmlns:a16="http://schemas.microsoft.com/office/drawing/2014/main" id="{7F406E84-6EA1-4D34-8016-6A41F065FF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0460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7965133B-076D-4FAD-8D2A-C24FE2619C8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31850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CABE6307-1A20-419D-A352-17FF0286600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9426" y="3291840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id="{D2C5C227-18EE-4D6A-AA31-30B8F7CD20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719417" y="3273552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6ABEA821-83E0-4C10-98A8-5F29E246F74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460807" y="3291840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CA1DC741-B44F-4275-A1D5-B8D26A3390B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549426" y="4427608"/>
            <a:ext cx="2670048" cy="640080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id="{C550F6C4-BE33-415F-B0BC-B47EDC1BDA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719417" y="4409320"/>
            <a:ext cx="640080" cy="65836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4C0830D2-D692-4161-8ECB-338703C9435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460807" y="4427608"/>
            <a:ext cx="1209357" cy="640080"/>
          </a:xfrm>
        </p:spPr>
        <p:txBody>
          <a:bodyPr lIns="0" tIns="0" rIns="0" bIns="0" rtlCol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3311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monitor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276" y="2091023"/>
            <a:ext cx="4464049" cy="804338"/>
          </a:xfrm>
        </p:spPr>
        <p:txBody>
          <a:bodyPr lIns="0" tIns="0" rIns="0" bIns="0"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6770" y="3244567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CF4ED1-C6C8-4C5C-8C14-4FF197588C03}"/>
              </a:ext>
            </a:extLst>
          </p:cNvPr>
          <p:cNvSpPr/>
          <p:nvPr userDrawn="1"/>
        </p:nvSpPr>
        <p:spPr>
          <a:xfrm>
            <a:off x="6192163" y="1435133"/>
            <a:ext cx="5175504" cy="4187952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504" b="15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7317392-EF87-4050-8BBE-32F74B0CF15A}"/>
              </a:ext>
            </a:extLst>
          </p:cNvPr>
          <p:cNvGrpSpPr/>
          <p:nvPr userDrawn="1"/>
        </p:nvGrpSpPr>
        <p:grpSpPr>
          <a:xfrm>
            <a:off x="0" y="2993948"/>
            <a:ext cx="3752035" cy="100800"/>
            <a:chOff x="0" y="3240138"/>
            <a:chExt cx="3752035" cy="100800"/>
          </a:xfrm>
        </p:grpSpPr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785A4134-866D-4143-AC1E-8A2FFDB49855}"/>
                </a:ext>
              </a:extLst>
            </p:cNvPr>
            <p:cNvCxnSpPr/>
            <p:nvPr userDrawn="1"/>
          </p:nvCxnSpPr>
          <p:spPr>
            <a:xfrm>
              <a:off x="0" y="3290538"/>
              <a:ext cx="3708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BBC5D9C-B8FB-455B-9398-36DB21F2765E}"/>
                </a:ext>
              </a:extLst>
            </p:cNvPr>
            <p:cNvSpPr/>
            <p:nvPr userDrawn="1"/>
          </p:nvSpPr>
          <p:spPr>
            <a:xfrm>
              <a:off x="3651235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B522941-5C7D-4701-9AD7-BB4C11C6EBC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5720" y="3869349"/>
            <a:ext cx="4452987" cy="1328330"/>
          </a:xfrm>
        </p:spPr>
        <p:txBody>
          <a:bodyPr lIns="0" tIns="0" rIns="0" bIns="0" rtlCol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6B8B3AB3-C02D-418C-A9E2-AA65DE7835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2829" y="1673942"/>
            <a:ext cx="4853962" cy="3141406"/>
          </a:xfrm>
          <a:ln w="25400">
            <a:solidFill>
              <a:schemeClr val="tx2"/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988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ntenido de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rtlCol="0" anchor="b">
            <a:normAutofit/>
          </a:bodyPr>
          <a:lstStyle>
            <a:lvl1pPr algn="ctr">
              <a:defRPr sz="3600"/>
            </a:lvl1pPr>
          </a:lstStyle>
          <a:p>
            <a:pPr rtl="0"/>
            <a:r>
              <a:rPr lang="es-ES" noProof="0" dirty="0"/>
              <a:t>HAGA CLIC PARA EDITAR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4681640" y="1373283"/>
            <a:ext cx="2876847" cy="100800"/>
            <a:chOff x="2774097" y="1373283"/>
            <a:chExt cx="2876847" cy="10080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2831852" y="1373283"/>
              <a:ext cx="2819092" cy="100800"/>
              <a:chOff x="-317626" y="3237441"/>
              <a:chExt cx="2819092" cy="100800"/>
            </a:xfrm>
          </p:grpSpPr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-317626" y="3290538"/>
                <a:ext cx="2772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2400666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es-ES" noProof="0" dirty="0"/>
              </a:p>
            </p:txBody>
          </p:sp>
        </p:grp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2774097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02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E3FDB8-6D5C-48FE-99EA-7EC60F4D81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9775F3-A041-479A-8038-652B7D9C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BEDD04-BE4E-4B91-B13E-0C4FB3E1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6DF5D8-12DC-494E-B0F1-2E9C86A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BF87C9E-53A2-4DE1-89DC-3907BE2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263" y="707529"/>
            <a:ext cx="6310887" cy="569086"/>
          </a:xfrm>
        </p:spPr>
        <p:txBody>
          <a:bodyPr lIns="0" tIns="0" rIns="0" bIns="0" rtlCol="0" anchor="b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EB453F8F-AA02-4E0D-93BF-8CF4F149037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04263" y="1625821"/>
            <a:ext cx="6289862" cy="569085"/>
          </a:xfrm>
        </p:spPr>
        <p:txBody>
          <a:bodyPr lIns="0" tIns="0" rIns="0" bIns="0" rtlCol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0" name="Marcador de posición de imagen 10">
            <a:extLst>
              <a:ext uri="{FF2B5EF4-FFF2-40B4-BE49-F238E27FC236}">
                <a16:creationId xmlns:a16="http://schemas.microsoft.com/office/drawing/2014/main" id="{A541F291-2E4B-474E-9ED0-55C97A2A06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9E4D57E-4989-4939-A31F-637543FAB606}"/>
              </a:ext>
            </a:extLst>
          </p:cNvPr>
          <p:cNvGrpSpPr/>
          <p:nvPr userDrawn="1"/>
        </p:nvGrpSpPr>
        <p:grpSpPr>
          <a:xfrm flipH="1">
            <a:off x="5976087" y="1375202"/>
            <a:ext cx="6205287" cy="100800"/>
            <a:chOff x="311262" y="3240138"/>
            <a:chExt cx="3874362" cy="100800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70B72A7-B625-48B8-88E6-BCE2A4DD531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11262" y="3282866"/>
              <a:ext cx="3843589" cy="17297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01ED729F-F8A5-4244-9776-4935C260F11F}"/>
                </a:ext>
              </a:extLst>
            </p:cNvPr>
            <p:cNvSpPr/>
            <p:nvPr userDrawn="1"/>
          </p:nvSpPr>
          <p:spPr>
            <a:xfrm>
              <a:off x="4119900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E12A846-0DFC-435B-BAE9-D90C353E03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26927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150998C-CF95-4C6F-8962-8EB2DB30177D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F86A2ACD-8CF5-48A3-A678-E213A809B332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00811BB-0E37-4D70-84A5-97B3FBEDCBE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D03B3046-0457-4D23-8E0C-64E3FCD620BB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2ACDD32-C1AB-4359-B055-2F91049298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26927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0092E26-7A96-4712-98A7-FFDA7C3D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26927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1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B17B484C-F876-40B2-89DE-FC7A9E54C83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871314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5" name="Marcador de texto 15">
            <a:extLst>
              <a:ext uri="{FF2B5EF4-FFF2-40B4-BE49-F238E27FC236}">
                <a16:creationId xmlns:a16="http://schemas.microsoft.com/office/drawing/2014/main" id="{7A54608E-523B-47AC-B8A6-3E8FE9A15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2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99E02476-A734-4A74-BC42-F104B37C8C1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871314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E0D32F26-CEE2-4420-A43D-B008AE2D1DDC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515702" y="4271296"/>
            <a:ext cx="2944368" cy="1419822"/>
          </a:xfrm>
        </p:spPr>
        <p:txBody>
          <a:bodyPr lIns="0" tIns="0" r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38" name="Marcador de texto 15">
            <a:extLst>
              <a:ext uri="{FF2B5EF4-FFF2-40B4-BE49-F238E27FC236}">
                <a16:creationId xmlns:a16="http://schemas.microsoft.com/office/drawing/2014/main" id="{DBC2890A-FFF7-4606-A262-6D464BA5D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rtlCol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 rtl="0"/>
            <a:r>
              <a:rPr lang="es-ES" noProof="0" dirty="0"/>
              <a:t>3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268E1254-8C59-4B9B-A775-45CA3D655514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15702" y="3858610"/>
            <a:ext cx="2944368" cy="328343"/>
          </a:xfrm>
        </p:spPr>
        <p:txBody>
          <a:bodyPr lIns="0" tIns="0" rIns="0" bIns="0" rtlCol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E47DC43-D8A0-4F17-B897-D8B07A6F1B47}"/>
              </a:ext>
            </a:extLst>
          </p:cNvPr>
          <p:cNvCxnSpPr/>
          <p:nvPr userDrawn="1"/>
        </p:nvCxnSpPr>
        <p:spPr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201F265-08ED-497A-BE5C-62220829348F}"/>
              </a:ext>
            </a:extLst>
          </p:cNvPr>
          <p:cNvCxnSpPr/>
          <p:nvPr userDrawn="1"/>
        </p:nvCxnSpPr>
        <p:spPr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67058B-89E0-4460-AB21-21747CB3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201C5EB-04D6-4050-930C-5F6907528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2220F-109C-4A57-81E9-C6279EDA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5404F-F26F-42E5-BA15-C0373FC1C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725174-FA04-488F-9F0C-3CD1D1483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8643" y="5879656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2"/>
                </a:solidFill>
              </a:defRPr>
            </a:lvl1pPr>
          </a:lstStyle>
          <a:p>
            <a:fld id="{8D581BC7-E183-40DB-AC97-C19EA4EB889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EF1588-F385-48F3-800A-554A9423E77A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40B0943-F568-4674-8FA4-B435B1E466AF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62DE7FD5-7941-43A1-8663-42AE40546A4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7791EE5-EF06-4BF8-84C6-EC24114E73F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6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90" r:id="rId33"/>
    <p:sldLayoutId id="2147483691" r:id="rId34"/>
    <p:sldLayoutId id="2147483688" r:id="rId35"/>
    <p:sldLayoutId id="2147483689" r:id="rId36"/>
    <p:sldLayoutId id="2147483692" r:id="rId37"/>
    <p:sldLayoutId id="2147483693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3318" userDrawn="1">
          <p15:clr>
            <a:srgbClr val="F26B43"/>
          </p15:clr>
        </p15:guide>
        <p15:guide id="8" pos="4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F6FF42-70E3-4A7F-B5D8-2928FCB7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5564"/>
            <a:ext cx="9144000" cy="1910141"/>
          </a:xfrm>
        </p:spPr>
        <p:txBody>
          <a:bodyPr rtlCol="0">
            <a:noAutofit/>
          </a:bodyPr>
          <a:lstStyle/>
          <a:p>
            <a:pPr rtl="0"/>
            <a:r>
              <a:rPr lang="es-ES" sz="4400" dirty="0"/>
              <a:t>LAS CRIMINOLOGÍAS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40A11AA-C85D-4AF4-92B2-0F4E36F4EC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es-ES" dirty="0"/>
              <a:t>Si la única verdad es la realidad, en Criminología la única realidad son los cadáveres.</a:t>
            </a:r>
          </a:p>
          <a:p>
            <a:pPr rtl="0"/>
            <a:r>
              <a:rPr lang="es-ES" dirty="0" err="1"/>
              <a:t>E.R.Zaffaroni</a:t>
            </a:r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40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3" y="1553141"/>
            <a:ext cx="5021940" cy="804338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es-EC" dirty="0"/>
              <a:t>El </a:t>
            </a:r>
            <a:r>
              <a:rPr lang="es-EC" dirty="0" err="1"/>
              <a:t>penalismo</a:t>
            </a:r>
            <a:r>
              <a:rPr lang="es-EC" dirty="0"/>
              <a:t> ilustrado, racionalista o clásico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 Paul Marat (1744-1793) </a:t>
            </a:r>
            <a:r>
              <a:rPr lang="es-EC" sz="18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de legislación criminal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Crítica a la idea contractualista de la pena.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Deslegitima al poder punitivo como herramienta de los que se encuentran en posición de poder, al ser propietarios. Penas: el avergonzamiento o la infamia. Para incorregibles: el trabajo penoso. Componente disciplinario: la obligatoriedad de la educación. Castigos deben apuntar al alma.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mejor exponente del liberalismo penal: Johan Paul Anselm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Feuerbach. </a:t>
            </a:r>
            <a:r>
              <a:rPr lang="es-EC" sz="18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Anti-Hobbes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 separar derecho y moral. La importancia de la pena, de la amenaza de la pena, “coacción psicológica”.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157471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La academia, los medios y los muertos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0" y="3244567"/>
            <a:ext cx="4443165" cy="2492845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dirty="0"/>
              <a:t>La cuestión criminal es un problema mundial.</a:t>
            </a:r>
          </a:p>
          <a:p>
            <a:pPr algn="just" rtl="0"/>
            <a:r>
              <a:rPr lang="es-ES" dirty="0"/>
              <a:t>El curso del poder planetario: 1) Revolución mercantil del siglo XIV; 2) Revolución industrial del XVIII y, 3) Revolución tecnológica del siglo XX. </a:t>
            </a:r>
          </a:p>
          <a:p>
            <a:pPr algn="just" rtl="0"/>
            <a:r>
              <a:rPr lang="es-ES" dirty="0"/>
              <a:t>El campo de batalla es comunicacional.</a:t>
            </a:r>
          </a:p>
          <a:p>
            <a:pPr algn="just" rtl="0"/>
            <a:r>
              <a:rPr lang="es-ES" dirty="0"/>
              <a:t>La ciencia criminológica se trata siempre del poder. Etiología del mal. </a:t>
            </a:r>
          </a:p>
          <a:p>
            <a:pPr algn="just" rtl="0"/>
            <a:endParaRPr lang="es-ES" dirty="0"/>
          </a:p>
          <a:p>
            <a:pPr algn="just"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13" name="Marcador de posición de imagen 12" descr="Fondo abstracto">
            <a:extLst>
              <a:ext uri="{FF2B5EF4-FFF2-40B4-BE49-F238E27FC236}">
                <a16:creationId xmlns:a16="http://schemas.microsoft.com/office/drawing/2014/main" id="{0B7AE772-6658-4E84-8EAA-F33DEF1CDE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t>11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396AE-BE46-43FB-B4E7-224D2AF3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D90B6E-466B-496E-93A5-CF99EBA5A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53" y="1673943"/>
            <a:ext cx="4769337" cy="30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Bentham y el </a:t>
            </a:r>
            <a:r>
              <a:rPr lang="es-ES" dirty="0" err="1"/>
              <a:t>Panopticum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184F8-7D3E-4F39-85DA-53F65AF61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EL UTILITARISMO DISCIPLINANTE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869348"/>
            <a:ext cx="4614696" cy="1803663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 Iluminismo</a:t>
            </a:r>
          </a:p>
          <a:p>
            <a:pPr rtl="0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mayor felicidad para el mayor número de personas. </a:t>
            </a:r>
          </a:p>
          <a:p>
            <a:pPr rtl="0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obsesión por la retribución exacta. </a:t>
            </a:r>
          </a:p>
          <a:p>
            <a:pPr rtl="0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Los contractualismos. </a:t>
            </a:r>
          </a:p>
        </p:txBody>
      </p:sp>
      <p:pic>
        <p:nvPicPr>
          <p:cNvPr id="20" name="Marcador de posición de imagen 19" descr="Fondo abstracto">
            <a:extLst>
              <a:ext uri="{FF2B5EF4-FFF2-40B4-BE49-F238E27FC236}">
                <a16:creationId xmlns:a16="http://schemas.microsoft.com/office/drawing/2014/main" id="{61169563-0C6E-483D-91B6-7AB8952A8F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7C8C011-16E1-48C3-BD02-5CA9EBA64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997" y="2490534"/>
            <a:ext cx="6097305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Fondo abstracto&#10;">
            <a:extLst>
              <a:ext uri="{FF2B5EF4-FFF2-40B4-BE49-F238E27FC236}">
                <a16:creationId xmlns:a16="http://schemas.microsoft.com/office/drawing/2014/main" id="{3330B498-1497-4DA8-99F4-8F8159B24FF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F93F71D-1663-42FA-A91E-FA23F03F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El paradigma del contractualismo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1C19D996-1EAD-4EC5-92CC-5A60F9A9E91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987897" y="3017732"/>
            <a:ext cx="4482996" cy="265527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 hegelianismo penal.</a:t>
            </a:r>
          </a:p>
          <a:p>
            <a:pPr rtl="0"/>
            <a:endParaRPr lang="es-E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rtl="0"/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 positivismo racista. </a:t>
            </a:r>
          </a:p>
          <a:p>
            <a:pPr rtl="0"/>
            <a:endParaRPr lang="es-ES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rtl="0"/>
            <a:r>
              <a:rPr 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 salto del contrato a la biología.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4C7D40-6709-40D4-B0FB-9D6311AF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1DB817-586B-493A-922D-54010C88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AE4F3C-22B7-489A-81B1-3B392F3BB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4439"/>
            <a:ext cx="6176865" cy="43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9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EL APARTHEID CRIMINOLÓGICO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616714"/>
          </a:xfrm>
        </p:spPr>
        <p:txBody>
          <a:bodyPr rtlCol="0"/>
          <a:lstStyle/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 positivismo criminológico. </a:t>
            </a: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alianza del discurso médico con el poder policial urbano europeo. </a:t>
            </a:r>
          </a:p>
          <a:p>
            <a:pPr rtl="0"/>
            <a:endParaRPr lang="es-ES" dirty="0"/>
          </a:p>
        </p:txBody>
      </p:sp>
      <p:pic>
        <p:nvPicPr>
          <p:cNvPr id="18" name="Marcador de posición de imagen 17" descr="Fondo abstracto">
            <a:extLst>
              <a:ext uri="{FF2B5EF4-FFF2-40B4-BE49-F238E27FC236}">
                <a16:creationId xmlns:a16="http://schemas.microsoft.com/office/drawing/2014/main" id="{FA9DAA9F-5926-4BC1-8F7B-06E0B1C2F0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7552780-EB6B-48E7-B94B-78D944C9F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54" y="0"/>
            <a:ext cx="5245443" cy="53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45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CB059-9E3B-4C24-8E61-717292C2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Los crímenes de la Criminología racista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6139D5-668D-4A3D-B6B6-F71EC385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770" y="3244567"/>
            <a:ext cx="4443165" cy="148605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Campos de exterminio y eugenesia</a:t>
            </a:r>
          </a:p>
          <a:p>
            <a:pPr rtl="0"/>
            <a:r>
              <a:rPr lang="es-ES" dirty="0"/>
              <a:t>El neokantismo o la Criminología del rincón de la facultad de Derecho. </a:t>
            </a:r>
          </a:p>
          <a:p>
            <a:pPr rtl="0"/>
            <a:endParaRPr lang="es-ES" dirty="0"/>
          </a:p>
        </p:txBody>
      </p:sp>
      <p:pic>
        <p:nvPicPr>
          <p:cNvPr id="13" name="Marcador de posición de imagen 12" descr="Fondo abstracto">
            <a:extLst>
              <a:ext uri="{FF2B5EF4-FFF2-40B4-BE49-F238E27FC236}">
                <a16:creationId xmlns:a16="http://schemas.microsoft.com/office/drawing/2014/main" id="{0B7AE772-6658-4E84-8EAA-F33DEF1CDE4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E0CB5-2F64-4439-AFE9-1BB3ACE6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t>15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FF8DFC-D37E-4FE9-81F0-77C68D46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AGREGAR UN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396AE-BE46-43FB-B4E7-224D2AF3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6D90B6E-466B-496E-93A5-CF99EBA5A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53" y="1673943"/>
            <a:ext cx="4769337" cy="30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EL PARTO SOCIOLÓGICO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009495" cy="2616714"/>
          </a:xfrm>
        </p:spPr>
        <p:txBody>
          <a:bodyPr rtlCol="0"/>
          <a:lstStyle/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sociología. Augusto Comte. </a:t>
            </a: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idea de la sociedad como organismo. </a:t>
            </a: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Debería ser gobernada por quienes la conocen. </a:t>
            </a: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Por humanidad se entendía la raza blanca. Sólo los hombres, las mujeres debían permanecer en estado infantil. Célula básica de la sociedad: La familia. </a:t>
            </a:r>
          </a:p>
          <a:p>
            <a:pPr rtl="0"/>
            <a:endParaRPr lang="es-ES" dirty="0"/>
          </a:p>
        </p:txBody>
      </p:sp>
      <p:pic>
        <p:nvPicPr>
          <p:cNvPr id="18" name="Marcador de posición de imagen 17" descr="Fondo abstracto">
            <a:extLst>
              <a:ext uri="{FF2B5EF4-FFF2-40B4-BE49-F238E27FC236}">
                <a16:creationId xmlns:a16="http://schemas.microsoft.com/office/drawing/2014/main" id="{FA9DAA9F-5926-4BC1-8F7B-06E0B1C2F0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</p:spTree>
    <p:extLst>
      <p:ext uri="{BB962C8B-B14F-4D97-AF65-F5344CB8AC3E}">
        <p14:creationId xmlns:p14="http://schemas.microsoft.com/office/powerpoint/2010/main" val="347567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LOS VERDADEROS FUNDADORES DE LA SOCIOLOGÍA S. XIX-XX</a:t>
            </a:r>
            <a:br>
              <a:rPr lang="es-ES" dirty="0"/>
            </a:br>
            <a:r>
              <a:rPr lang="es-ES" dirty="0">
                <a:solidFill>
                  <a:schemeClr val="bg2">
                    <a:lumMod val="85000"/>
                  </a:schemeClr>
                </a:solidFill>
              </a:rPr>
              <a:t>LA SOCIOLOGÍA CRIMINAL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773339" cy="2616714"/>
          </a:xfrm>
        </p:spPr>
        <p:txBody>
          <a:bodyPr rtlCol="0"/>
          <a:lstStyle/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Émile Durkheim. Max Weber. Sociología funcionalista y sistémica. Macro. La reacción social de cohesión. Despatologizaba el delito. </a:t>
            </a:r>
          </a:p>
          <a:p>
            <a:pPr rtl="0"/>
            <a:endParaRPr lang="es-ES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Gabriel Tarde y Georg Simmel. Interaccionismo. Micro. La imitación. El poder de la prensa. 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17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BA60E0-71C2-4AA7-91CA-F90FE886D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95" y="1687657"/>
            <a:ext cx="4748433" cy="3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1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3" y="1071877"/>
            <a:ext cx="5021940" cy="80433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LA CRIMINOLOGÍA SOCIOLÓGICA DE ESTADOS UNIDOS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1934486"/>
            <a:ext cx="5773339" cy="2616714"/>
          </a:xfrm>
        </p:spPr>
        <p:txBody>
          <a:bodyPr rtlCol="0"/>
          <a:lstStyle/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Criminología etiológico-social. Investigación de campo.</a:t>
            </a:r>
          </a:p>
          <a:p>
            <a:pPr rtl="0"/>
            <a:r>
              <a:rPr lang="es-ES" sz="1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Desde 1920 hasta finales de 1960. </a:t>
            </a:r>
          </a:p>
          <a:p>
            <a:pPr marL="0" indent="0" rtl="0">
              <a:buNone/>
            </a:pPr>
            <a:endParaRPr lang="es-ES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18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graphicFrame>
        <p:nvGraphicFramePr>
          <p:cNvPr id="6" name="Tabla 7">
            <a:extLst>
              <a:ext uri="{FF2B5EF4-FFF2-40B4-BE49-F238E27FC236}">
                <a16:creationId xmlns:a16="http://schemas.microsoft.com/office/drawing/2014/main" id="{D159AEC0-E55B-4FA5-9DED-3B04FFD9F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16475"/>
              </p:ext>
            </p:extLst>
          </p:nvPr>
        </p:nvGraphicFramePr>
        <p:xfrm>
          <a:off x="913789" y="3362480"/>
          <a:ext cx="10085905" cy="2377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80240">
                  <a:extLst>
                    <a:ext uri="{9D8B030D-6E8A-4147-A177-3AD203B41FA5}">
                      <a16:colId xmlns:a16="http://schemas.microsoft.com/office/drawing/2014/main" val="578663056"/>
                    </a:ext>
                  </a:extLst>
                </a:gridCol>
                <a:gridCol w="5205665">
                  <a:extLst>
                    <a:ext uri="{9D8B030D-6E8A-4147-A177-3AD203B41FA5}">
                      <a16:colId xmlns:a16="http://schemas.microsoft.com/office/drawing/2014/main" val="1103136718"/>
                    </a:ext>
                  </a:extLst>
                </a:gridCol>
              </a:tblGrid>
              <a:tr h="468806"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TEORÍAS DE LA DESORGANIZACIÓN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Ensucian la ciudad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45838"/>
                  </a:ext>
                </a:extLst>
              </a:tr>
              <a:tr h="468806">
                <a:tc>
                  <a:txBody>
                    <a:bodyPr/>
                    <a:lstStyle/>
                    <a:p>
                      <a:r>
                        <a:rPr lang="es-EC" b="1" dirty="0">
                          <a:latin typeface="Amasis MT Pro Black" panose="02040A04050005020304" pitchFamily="18" charset="0"/>
                        </a:rPr>
                        <a:t>TEORÍAS DE LA ASOCIACIÓN DIFERENCIAL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</a:rPr>
                        <a:t>Se crían donde hay delincuentes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04267"/>
                  </a:ext>
                </a:extLst>
              </a:tr>
              <a:tr h="267889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TEORÍAS DE LA TENSIÓN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Quieren lo de la TV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06030"/>
                  </a:ext>
                </a:extLst>
              </a:tr>
              <a:tr h="267889">
                <a:tc>
                  <a:txBody>
                    <a:bodyPr/>
                    <a:lstStyle/>
                    <a:p>
                      <a:r>
                        <a:rPr lang="es-EC" b="1" dirty="0">
                          <a:latin typeface="Amasis MT Pro Black" panose="02040A04050005020304" pitchFamily="18" charset="0"/>
                        </a:rPr>
                        <a:t>TEORÍAS DEL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</a:rPr>
                        <a:t>La familia y falta de educación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154778"/>
                  </a:ext>
                </a:extLst>
              </a:tr>
              <a:tr h="267889"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TEORÍAS DEL CONFLICTO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1" dirty="0">
                          <a:solidFill>
                            <a:schemeClr val="bg2">
                              <a:lumMod val="85000"/>
                            </a:schemeClr>
                          </a:solidFill>
                          <a:latin typeface="Amasis MT Pro Black" panose="02040A04050005020304" pitchFamily="18" charset="0"/>
                        </a:rPr>
                        <a:t>Individualismo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82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5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DESORGANIZACIÓN, ASOCIACIÓN DIFERENCIAL Y CONTROL</a:t>
            </a:r>
            <a:endParaRPr lang="es-ES" dirty="0">
              <a:solidFill>
                <a:schemeClr val="bg2">
                  <a:lumMod val="85000"/>
                </a:schemeClr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8131056" cy="2616714"/>
          </a:xfrm>
        </p:spPr>
        <p:txBody>
          <a:bodyPr rtlCol="0"/>
          <a:lstStyle/>
          <a:p>
            <a:pPr algn="just" rtl="0"/>
            <a:r>
              <a:rPr lang="es-ES" sz="18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Si los hombres definen las situaciones como reales, sus consecuencias son reales</a:t>
            </a:r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. Teorema de Thomas.</a:t>
            </a:r>
          </a:p>
          <a:p>
            <a:pPr algn="just" rtl="0"/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Erwin Sutherland. El delito de cuello blanco. Exceso de definiciones favorables a la violación de la ley. </a:t>
            </a:r>
          </a:p>
          <a:p>
            <a:pPr algn="just" rtl="0"/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Albert Cohen. Teoría de la subcultura criminal. Problema de encuadre de la conducta. </a:t>
            </a:r>
          </a:p>
          <a:p>
            <a:pPr algn="just" rtl="0"/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La tesis opuesta de </a:t>
            </a:r>
            <a:r>
              <a:rPr lang="es-ES" sz="1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Sykes</a:t>
            </a:r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 y </a:t>
            </a:r>
            <a:r>
              <a:rPr lang="es-ES" sz="1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Matza</a:t>
            </a:r>
            <a:r>
              <a:rPr lang="es-ES" sz="1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. Técnicas de neutralización.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</p:spTree>
    <p:extLst>
      <p:ext uri="{BB962C8B-B14F-4D97-AF65-F5344CB8AC3E}">
        <p14:creationId xmlns:p14="http://schemas.microsoft.com/office/powerpoint/2010/main" val="172904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Fondo abstracto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8" y="1446246"/>
            <a:ext cx="4618957" cy="2859102"/>
          </a:xfrm>
        </p:spPr>
        <p:txBody>
          <a:bodyPr rtlCol="0"/>
          <a:lstStyle/>
          <a:p>
            <a:pPr rtl="0"/>
            <a:r>
              <a:rPr lang="es-ES" sz="4400" dirty="0"/>
              <a:t>ETIMOLOGÍA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920209" cy="1421709"/>
          </a:xfrm>
        </p:spPr>
        <p:txBody>
          <a:bodyPr rtlCol="0">
            <a:normAutofit fontScale="92500"/>
          </a:bodyPr>
          <a:lstStyle/>
          <a:p>
            <a:pPr algn="just" rtl="0"/>
            <a:r>
              <a:rPr lang="es-EC" dirty="0"/>
              <a:t>Latín </a:t>
            </a:r>
            <a:r>
              <a:rPr lang="es-EC" b="1" dirty="0"/>
              <a:t>"crimen"</a:t>
            </a:r>
            <a:r>
              <a:rPr lang="es-EC" dirty="0"/>
              <a:t> (delito) y del griego </a:t>
            </a:r>
            <a:r>
              <a:rPr lang="es-EC" b="1" dirty="0"/>
              <a:t>"logos"</a:t>
            </a:r>
            <a:r>
              <a:rPr lang="es-EC" dirty="0"/>
              <a:t> (estudio o tratado).</a:t>
            </a:r>
          </a:p>
          <a:p>
            <a:pPr algn="just" rtl="0"/>
            <a:r>
              <a:rPr lang="es-EC" dirty="0"/>
              <a:t>Siglo XII. Siglo XIX (ciencia). 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CB8CB5-6928-49C0-8770-1CD6E318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83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3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">
            <a:extLst>
              <a:ext uri="{FF2B5EF4-FFF2-40B4-BE49-F238E27FC236}">
                <a16:creationId xmlns:a16="http://schemas.microsoft.com/office/drawing/2014/main" id="{AB7C8E0C-7AD2-DB89-06D1-3A02B53F0A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</p:spPr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1FBA1B1-15C2-E813-C184-A63DE89F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096" y="206125"/>
            <a:ext cx="5103007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TÉCNICAS DE NEUTRALIZACIÓN</a:t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SYKES Y MATZA</a:t>
            </a:r>
          </a:p>
        </p:txBody>
      </p:sp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4703FEAB-1CE4-2373-0C03-31D600ED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noProof="0" smtClean="0"/>
              <a:pPr rtl="0">
                <a:spcAft>
                  <a:spcPts val="600"/>
                </a:spcAft>
              </a:pPr>
              <a:t>20</a:t>
            </a:fld>
            <a:endParaRPr lang="es-ES" noProof="0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8B83F084-8634-0B5F-4623-9344875D3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3182" y="2093976"/>
            <a:ext cx="5120640" cy="320040"/>
          </a:xfrm>
        </p:spPr>
        <p:txBody>
          <a:bodyPr/>
          <a:lstStyle/>
          <a:p>
            <a:r>
              <a:rPr lang="es-EC" b="1" i="0" dirty="0">
                <a:solidFill>
                  <a:schemeClr val="bg2"/>
                </a:solidFill>
                <a:effectLst/>
                <a:latin typeface="Fira Sans" panose="020B0604020202020204" pitchFamily="34" charset="0"/>
              </a:rPr>
              <a:t>La negación de la responsabilidad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F44A800-4D83-C9D4-8E37-5B538569E5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53307" y="3227832"/>
            <a:ext cx="5120640" cy="320040"/>
          </a:xfrm>
        </p:spPr>
        <p:txBody>
          <a:bodyPr/>
          <a:lstStyle/>
          <a:p>
            <a:r>
              <a:rPr lang="es-EC" b="1" i="0" dirty="0">
                <a:solidFill>
                  <a:schemeClr val="bg2">
                    <a:lumMod val="95000"/>
                  </a:schemeClr>
                </a:solidFill>
                <a:effectLst/>
                <a:latin typeface="Fira Sans" panose="020B0503050000020004" pitchFamily="34" charset="0"/>
              </a:rPr>
              <a:t>La negación del daño</a:t>
            </a:r>
            <a:endParaRPr lang="en-US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6EFB6801-8536-B0D0-6C92-1FF746DEC6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46376" y="3559290"/>
            <a:ext cx="5527446" cy="742606"/>
          </a:xfrm>
        </p:spPr>
        <p:txBody>
          <a:bodyPr>
            <a:normAutofit fontScale="85000" lnSpcReduction="10000"/>
          </a:bodyPr>
          <a:lstStyle/>
          <a:p>
            <a:r>
              <a:rPr lang="es-EC" dirty="0">
                <a:solidFill>
                  <a:schemeClr val="bg2"/>
                </a:solidFill>
              </a:rPr>
              <a:t>El joven manifiesta que su acción delictiva es una travesura nomás, o bien que el dueño de los bienes afectados puede soportar el daño (o lo paga el seguro).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1ADFB202-AF55-31A2-C848-09CFFEF80B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7730" y="4376039"/>
            <a:ext cx="5120640" cy="320040"/>
          </a:xfrm>
        </p:spPr>
        <p:txBody>
          <a:bodyPr/>
          <a:lstStyle/>
          <a:p>
            <a:r>
              <a:rPr lang="es-EC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La negación de la víctima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658FF263-6E38-991C-37F0-7C14758A6F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46376" y="4703679"/>
            <a:ext cx="5511993" cy="640080"/>
          </a:xfrm>
        </p:spPr>
        <p:txBody>
          <a:bodyPr>
            <a:normAutofit fontScale="85000" lnSpcReduction="10000"/>
          </a:bodyPr>
          <a:lstStyle/>
          <a:p>
            <a:r>
              <a:rPr lang="es-EC" b="0" i="0" dirty="0">
                <a:solidFill>
                  <a:srgbClr val="424753"/>
                </a:solidFill>
                <a:effectLst/>
                <a:latin typeface="Fira Sans" panose="020B0503050000020004" pitchFamily="34" charset="0"/>
              </a:rPr>
              <a:t>“</a:t>
            </a:r>
            <a:r>
              <a:rPr lang="es-EC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Ese” daño no es algo malo. (ataques a homosexuales, a minorías discriminadas, venganzas contra maestros catalogados como </a:t>
            </a:r>
            <a:r>
              <a:rPr lang="es-EC" b="0" i="0" dirty="0" err="1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injustos,etc</a:t>
            </a:r>
            <a:r>
              <a:rPr lang="es-EC" b="0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).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B4550557-70DC-BA1F-1845-81581400F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53182" y="5450103"/>
            <a:ext cx="5120640" cy="320040"/>
          </a:xfrm>
        </p:spPr>
        <p:txBody>
          <a:bodyPr/>
          <a:lstStyle/>
          <a:p>
            <a:r>
              <a:rPr lang="es-EC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La condena a quien condena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0" name="Text Placeholder 13">
            <a:extLst>
              <a:ext uri="{FF2B5EF4-FFF2-40B4-BE49-F238E27FC236}">
                <a16:creationId xmlns:a16="http://schemas.microsoft.com/office/drawing/2014/main" id="{ABF21EF0-CF85-760D-2C2D-A9D36BD413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06897" y="5814249"/>
            <a:ext cx="5366925" cy="828598"/>
          </a:xfrm>
        </p:spPr>
        <p:txBody>
          <a:bodyPr>
            <a:normAutofit fontScale="77500" lnSpcReduction="20000"/>
          </a:bodyPr>
          <a:lstStyle/>
          <a:p>
            <a:r>
              <a:rPr lang="es-EC" b="0" i="0" dirty="0">
                <a:solidFill>
                  <a:schemeClr val="bg2">
                    <a:lumMod val="95000"/>
                  </a:schemeClr>
                </a:solidFill>
                <a:effectLst/>
                <a:latin typeface="Fira Sans" panose="020B0503050000020004" pitchFamily="34" charset="0"/>
              </a:rPr>
              <a:t> Quienes lo van a condenar son hipócritas o desviados encubiertos (los policías son corruptos, los maestros tienen alumnos preferidos, los padres se desquitan con sus hijos, </a:t>
            </a:r>
            <a:r>
              <a:rPr lang="es-EC" b="0" i="0" dirty="0" err="1">
                <a:solidFill>
                  <a:schemeClr val="bg2">
                    <a:lumMod val="95000"/>
                  </a:schemeClr>
                </a:solidFill>
                <a:effectLst/>
                <a:latin typeface="Fira Sans" panose="020B0503050000020004" pitchFamily="34" charset="0"/>
              </a:rPr>
              <a:t>etc</a:t>
            </a:r>
            <a:r>
              <a:rPr lang="es-EC" b="0" i="0" dirty="0">
                <a:solidFill>
                  <a:schemeClr val="bg2">
                    <a:lumMod val="95000"/>
                  </a:schemeClr>
                </a:solidFill>
                <a:effectLst/>
                <a:latin typeface="Fira Sans" panose="020B0503050000020004" pitchFamily="34" charset="0"/>
              </a:rPr>
              <a:t>).</a:t>
            </a:r>
            <a:endParaRPr lang="en-US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7" name="Marcador de número de diapositiva 6" hidden="1">
            <a:extLst>
              <a:ext uri="{FF2B5EF4-FFF2-40B4-BE49-F238E27FC236}">
                <a16:creationId xmlns:a16="http://schemas.microsoft.com/office/drawing/2014/main" id="{F5ABA61A-F757-4DD9-A479-916BE027A4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es-ES" noProof="0" smtClean="0"/>
              <a:pPr rtl="0">
                <a:spcAft>
                  <a:spcPts val="600"/>
                </a:spcAft>
              </a:pPr>
              <a:t>20</a:t>
            </a:fld>
            <a:endParaRPr lang="es-ES" noProof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CA25E9C5-0E47-5440-DB6B-1D662155BF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9835" y="2422684"/>
            <a:ext cx="5643861" cy="64008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bg2">
                    <a:lumMod val="95000"/>
                  </a:schemeClr>
                </a:solidFill>
                <a:latin typeface="+mj-lt"/>
              </a:rPr>
              <a:t>Actúa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 por </a:t>
            </a:r>
            <a:r>
              <a:rPr lang="en-US" dirty="0" err="1">
                <a:solidFill>
                  <a:schemeClr val="bg2">
                    <a:lumMod val="95000"/>
                  </a:schemeClr>
                </a:solidFill>
                <a:latin typeface="+mj-lt"/>
              </a:rPr>
              <a:t>factores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95000"/>
                  </a:schemeClr>
                </a:solidFill>
                <a:latin typeface="+mj-lt"/>
              </a:rPr>
              <a:t>externos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. </a:t>
            </a:r>
            <a:r>
              <a:rPr lang="es-EC" dirty="0">
                <a:solidFill>
                  <a:schemeClr val="bg2">
                    <a:lumMod val="95000"/>
                  </a:schemeClr>
                </a:solidFill>
                <a:latin typeface="+mj-lt"/>
              </a:rPr>
              <a:t>Las malas compañías, la ausencia de afecto por parte de sus padres, vivir en barrios de mala fama, el entorno de la pobreza, etc. </a:t>
            </a:r>
            <a:endParaRPr lang="en-US" dirty="0">
              <a:solidFill>
                <a:schemeClr val="bg2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026" name="Picture 2" descr="Libro Delincuencia y Deriva. Como y por que Algunos Jovenes Llegan a  Quebrantar la ley De David Matza - Buscalibre">
            <a:extLst>
              <a:ext uri="{FF2B5EF4-FFF2-40B4-BE49-F238E27FC236}">
                <a16:creationId xmlns:a16="http://schemas.microsoft.com/office/drawing/2014/main" id="{77A7A548-28F3-46A6-8B0E-EC6DFB40A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0" y="548640"/>
            <a:ext cx="43891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67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3428E0A-4237-4010-8ADD-0964992C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139" y="221690"/>
            <a:ext cx="5103007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TÉCNICAS DE NEUTRALIZACIÓN</a:t>
            </a:r>
            <a:br>
              <a:rPr lang="en-US" dirty="0">
                <a:solidFill>
                  <a:schemeClr val="bg2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SYKES Y MATZA</a:t>
            </a:r>
            <a:endParaRPr lang="es-EC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E28608-ACC9-4D73-AA68-5AA50B9D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/>
              <a:t>14/7/20XX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145D5-FE73-45D9-8146-AEAC435D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Título de la presentación de lanzamiento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0AF11-4795-4E76-9862-723F393F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s-ES" noProof="0" smtClean="0"/>
              <a:pPr rtl="0"/>
              <a:t>21</a:t>
            </a:fld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EB77084-B4EE-483A-874D-17F35E9E2A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b="1" i="0" dirty="0">
                <a:solidFill>
                  <a:schemeClr val="bg2"/>
                </a:solidFill>
                <a:effectLst/>
                <a:latin typeface="Fira Sans" panose="020B0503050000020004" pitchFamily="34" charset="0"/>
              </a:rPr>
              <a:t>La apelación a lealtades superiores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D0B49F7-404F-4627-8728-F3771A4C6B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s-EC" dirty="0">
                <a:solidFill>
                  <a:schemeClr val="bg2"/>
                </a:solidFill>
                <a:latin typeface="+mj-lt"/>
              </a:rPr>
              <a:t>El o la joven delincuente no necesariamente rechaza el orden legal dominante, pero se niega a respetarlo en </a:t>
            </a:r>
            <a:r>
              <a:rPr lang="es-EC" dirty="0" err="1">
                <a:solidFill>
                  <a:schemeClr val="bg2"/>
                </a:solidFill>
                <a:latin typeface="+mj-lt"/>
              </a:rPr>
              <a:t>pos</a:t>
            </a:r>
            <a:r>
              <a:rPr lang="es-EC" dirty="0">
                <a:solidFill>
                  <a:schemeClr val="bg2"/>
                </a:solidFill>
                <a:latin typeface="+mj-lt"/>
              </a:rPr>
              <a:t> de un mandato más fuerte.</a:t>
            </a:r>
          </a:p>
        </p:txBody>
      </p:sp>
      <p:pic>
        <p:nvPicPr>
          <p:cNvPr id="15" name="Picture 2" descr="Libro Delincuencia y Deriva. Como y por que Algunos Jovenes Llegan a  Quebrantar la ley De David Matza - Buscalibre">
            <a:extLst>
              <a:ext uri="{FF2B5EF4-FFF2-40B4-BE49-F238E27FC236}">
                <a16:creationId xmlns:a16="http://schemas.microsoft.com/office/drawing/2014/main" id="{B30061BA-01B9-4B7C-A9BC-2F5CC2BA9F8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5716"/>
          <a:stretch>
            <a:fillRect/>
          </a:stretch>
        </p:blipFill>
        <p:spPr bwMode="auto">
          <a:xfrm>
            <a:off x="933450" y="549275"/>
            <a:ext cx="4389438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5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imagen de un gráfico de barras">
            <a:extLst>
              <a:ext uri="{FF2B5EF4-FFF2-40B4-BE49-F238E27FC236}">
                <a16:creationId xmlns:a16="http://schemas.microsoft.com/office/drawing/2014/main" id="{6A057D43-F8BF-4DAD-A7AD-845A6D5B5A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2"/>
                </a:solidFill>
              </a:rPr>
              <a:t>ROBERT MERTON.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EL CONCEPTO DE ANOMIA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57525" y="1690688"/>
            <a:ext cx="9144000" cy="3886200"/>
          </a:xfrm>
          <a:solidFill>
            <a:schemeClr val="bg2">
              <a:lumMod val="95000"/>
              <a:alpha val="93000"/>
            </a:schemeClr>
          </a:solidFill>
        </p:spPr>
        <p:txBody>
          <a:bodyPr rtlCol="0"/>
          <a:lstStyle/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rtl="0"/>
            <a:endParaRPr lang="es-ES" dirty="0"/>
          </a:p>
          <a:p>
            <a:pPr algn="just" rtl="0"/>
            <a:r>
              <a:rPr lang="es-ES" sz="1400" dirty="0"/>
              <a:t>El delito como resultado de una desproporción entre metas sociales y medios para alcanzarlas.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14671EBE-B721-4278-A276-75F44D556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92487" y="2686050"/>
            <a:ext cx="5025371" cy="2029385"/>
          </a:xfrm>
        </p:spPr>
        <p:txBody>
          <a:bodyPr rtlCol="0">
            <a:normAutofit fontScale="92500"/>
          </a:bodyPr>
          <a:lstStyle/>
          <a:p>
            <a:pPr algn="just" rtl="0"/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Cinco tipos de adaptación individual:</a:t>
            </a:r>
          </a:p>
          <a:p>
            <a:pPr marL="342900" indent="-342900" algn="just" rtl="0">
              <a:buAutoNum type="arabicPeriod"/>
            </a:pPr>
            <a:r>
              <a:rPr lang="es-ES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Conformismo:</a:t>
            </a: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 Se acpetan las metas y los medios.</a:t>
            </a:r>
          </a:p>
          <a:p>
            <a:pPr marL="342900" indent="-342900" algn="just" rtl="0">
              <a:buAutoNum type="arabicPeriod"/>
            </a:pP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s-ES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Innovación:</a:t>
            </a: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 Se aceptan las metas y se rechazan los medios.</a:t>
            </a:r>
          </a:p>
          <a:p>
            <a:pPr marL="342900" indent="-342900" algn="just" rtl="0">
              <a:buAutoNum type="arabicPeriod"/>
            </a:pPr>
            <a:r>
              <a:rPr lang="es-ES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Ritualismo: </a:t>
            </a: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Se rechazan las metas y se aceptan los medios.</a:t>
            </a:r>
          </a:p>
          <a:p>
            <a:pPr marL="342900" indent="-342900" algn="just" rtl="0">
              <a:buAutoNum type="arabicPeriod"/>
            </a:pPr>
            <a:r>
              <a:rPr lang="es-ES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Retraimiento: </a:t>
            </a: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Se rechazan las metas y los medios.</a:t>
            </a:r>
          </a:p>
          <a:p>
            <a:pPr marL="342900" indent="-342900" algn="just" rtl="0">
              <a:buAutoNum type="arabicPeriod"/>
            </a:pPr>
            <a:r>
              <a:rPr lang="es-ES" b="1" noProof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Rebelión: </a:t>
            </a:r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Se proponen nuevas metas y medios.</a:t>
            </a:r>
          </a:p>
          <a:p>
            <a:pPr marL="342900" indent="-342900" rtl="0">
              <a:buAutoNum type="alphaUcParenR"/>
            </a:pPr>
            <a:endParaRPr lang="es-ES" noProof="1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972E633-D3D4-4B6D-909F-937FED844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19881" y="2686050"/>
            <a:ext cx="2367243" cy="2743200"/>
          </a:xfrm>
        </p:spPr>
        <p:txBody>
          <a:bodyPr rtlCol="0"/>
          <a:lstStyle/>
          <a:p>
            <a:pPr algn="just" rtl="0"/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La alquimia moral. </a:t>
            </a:r>
          </a:p>
          <a:p>
            <a:pPr algn="just" rtl="0"/>
            <a:r>
              <a:rPr lang="es-ES" b="1" noProof="1">
                <a:solidFill>
                  <a:schemeClr val="accent5">
                    <a:lumMod val="50000"/>
                  </a:schemeClr>
                </a:solidFill>
                <a:latin typeface="+mj-lt"/>
              </a:rPr>
              <a:t>La teorización sistémica, la pura represión como necesidad del sistema. </a:t>
            </a:r>
          </a:p>
        </p:txBody>
      </p:sp>
      <p:sp>
        <p:nvSpPr>
          <p:cNvPr id="22" name="Marcador de fecha 21">
            <a:extLst>
              <a:ext uri="{FF2B5EF4-FFF2-40B4-BE49-F238E27FC236}">
                <a16:creationId xmlns:a16="http://schemas.microsoft.com/office/drawing/2014/main" id="{0892EE2B-E8C5-4129-9850-04151ED0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s-ES"/>
              <a:t>14/7/20XX</a:t>
            </a:r>
            <a:endParaRPr lang="es-ES" dirty="0"/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id="{B5D1873B-E191-492D-8A88-5BC54325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s-ES"/>
              <a:t>Título de la presentación de lanzamiento</a:t>
            </a:r>
            <a:endParaRPr lang="es-ES" dirty="0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4D55AB81-8A4D-4B4A-8B0F-A7407C69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s-ES" smtClean="0"/>
              <a:pPr rtl="0"/>
              <a:t>22</a:t>
            </a:fld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B04A6B-B6E9-40E3-BFCB-8C1C17E0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829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A634A5-7FE6-42E8-939A-FEBD8260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385"/>
            <a:ext cx="5314072" cy="90123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CRIMINOLOGÍA DE LA REACCIÓN SOCIAL. CRIMINOLOGÍA CRÍTICA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7F2EF20-4914-4F8B-9D4E-F7DF9977D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dirty="0"/>
              <a:t>Howard Becker y el la </a:t>
            </a:r>
            <a:r>
              <a:rPr lang="es-ES" dirty="0" err="1"/>
              <a:t>beling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 (teoría del etiquetamiento).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E71FA33-E828-4801-B104-D9EE37E432DE}"/>
              </a:ext>
            </a:extLst>
          </p:cNvPr>
          <p:cNvSpPr>
            <a:spLocks noGrp="1"/>
          </p:cNvSpPr>
          <p:nvPr>
            <p:ph type="body" idx="29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2400" dirty="0"/>
              <a:t>La Criminología crítica liberal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9DFBDB4-30C1-4168-A5E2-42A184496F62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31851" y="3335524"/>
            <a:ext cx="4817836" cy="264539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Becker y la teoría del etiquetaje. Sin etiqueta no hay delito.. Los estereotipos. 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Goffman y la representación del Yo. 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crítica liberal y la fenomenología.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vertiente radical: Foucault. 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abolicionismo y el minimalismo. </a:t>
            </a:r>
          </a:p>
          <a:p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violencia institucionalizada. Criminología Crítica Latinoamericana.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 poder punitivo es altamente selectivo.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CE7D97E-00B7-4F79-BFF8-2D7EDFAE5F02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2400" dirty="0"/>
              <a:t>La Criminología cautelar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0D2D95B-77BF-49F5-AFBD-07FDD7C43B82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098826" y="3335523"/>
            <a:ext cx="5311245" cy="2841439"/>
          </a:xfrm>
        </p:spPr>
        <p:txBody>
          <a:bodyPr rtlCol="0"/>
          <a:lstStyle/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Preventiva de masacres.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A) Atenta a la creación mediática de la realidad. 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B) Tomar muy en serio los daños reales del delito. 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C) Investigar y proponer los medios más eficaces para la reducción de los puntos anteriormente señalados.</a:t>
            </a:r>
          </a:p>
          <a:p>
            <a:pPr rtl="0"/>
            <a:r>
              <a:rPr lang="es-ES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Una Criminología preventiva de Estado. 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0F84A1-DCA9-4894-82EA-A83237AC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t>23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5E9DB8-C5FF-491C-87D4-2A6ED291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3A885F0-E748-47C5-B340-30320C84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03" y="90752"/>
            <a:ext cx="2915732" cy="15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MICHEL FOUCAULT </a:t>
            </a:r>
            <a:b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</a:b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LA VERTIENTE RADICAL DE LA CRIMINOLOGÍA CRÍTICA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5773339" cy="2616714"/>
          </a:xfrm>
        </p:spPr>
        <p:txBody>
          <a:bodyPr rtlCol="0"/>
          <a:lstStyle/>
          <a:p>
            <a:pPr algn="just" rtl="0"/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Cárcel y Fábrica 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Melossi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Pavarini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Disciplinamiento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 verdadero poder de vigilancia. A todos los que están sueltos. 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Vigilar y castigar.</a:t>
            </a:r>
          </a:p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E9FAAB-46BF-4561-AEF6-8BDE59525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32" b="11111"/>
          <a:stretch/>
        </p:blipFill>
        <p:spPr>
          <a:xfrm>
            <a:off x="7264265" y="1428438"/>
            <a:ext cx="4927735" cy="41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1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EL ABOLICIONISMO Y EL MINIMALISMO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6248558" cy="2616714"/>
          </a:xfrm>
        </p:spPr>
        <p:txBody>
          <a:bodyPr rtlCol="0"/>
          <a:lstStyle/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Alessandro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Baratta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Criminología Crítica y crítica del Derecho penal. </a:t>
            </a: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Luigi Ferrajoli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Derecho y Razón. </a:t>
            </a:r>
          </a:p>
          <a:p>
            <a:pPr algn="just" rtl="0"/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 abolicionismo: </a:t>
            </a:r>
            <a:r>
              <a:rPr lang="es-ES" sz="18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Louk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18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Hulsman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; </a:t>
            </a:r>
            <a:r>
              <a:rPr lang="es-ES" sz="18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Nils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Christie; Thomas Mathiesen.</a:t>
            </a:r>
          </a:p>
          <a:p>
            <a:pPr algn="just" rtl="0"/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Schifosa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Scienza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Massimo </a:t>
            </a:r>
            <a:r>
              <a:rPr lang="es-ES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Pavirini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</a:t>
            </a: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 poder punitivo para conflictos muy graves. Garantías.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AAE0A8D-703B-43C1-A32B-6ECC0E73A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773" y="-36800"/>
            <a:ext cx="427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REALISMO DE IZQUIERDA Y VICTIMOLOGÍA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6248558" cy="2616714"/>
          </a:xfrm>
        </p:spPr>
        <p:txBody>
          <a:bodyPr rtlCol="0"/>
          <a:lstStyle/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Centra su atención en el daño real del delito. 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Reformas al sistema penal y asistencial.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El feminismo. Conceptos de patriarcado y género.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Los medios. La sociología de la negación. Indiferencia moral.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</p:spTree>
    <p:extLst>
      <p:ext uri="{BB962C8B-B14F-4D97-AF65-F5344CB8AC3E}">
        <p14:creationId xmlns:p14="http://schemas.microsoft.com/office/powerpoint/2010/main" val="320646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06C22-D0C4-4D8E-86F7-1A902F1C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LOIC WAQCUANT </a:t>
            </a:r>
            <a:b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</a:b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DAVID GARLAND</a:t>
            </a:r>
            <a:b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</a:br>
            <a:r>
              <a:rPr lang="es-ES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JHONATAN SIMON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EBE5B37-5B62-411B-BD45-E04DD958A3F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5720" y="3392200"/>
            <a:ext cx="6248558" cy="2616714"/>
          </a:xfrm>
        </p:spPr>
        <p:txBody>
          <a:bodyPr rtlCol="0"/>
          <a:lstStyle/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 gobierna mediante le crimen. Técnica general de gobierno.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víctima-héroe amenaza la democracia. </a:t>
            </a:r>
          </a:p>
          <a:p>
            <a:pPr algn="just" rtl="0"/>
            <a:endParaRPr lang="es-ES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just" rtl="0"/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Cultural (Garland). 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criminología de la vida cotidiana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/La criminología del </a:t>
            </a:r>
            <a:r>
              <a:rPr lang="es-ES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otro</a:t>
            </a:r>
            <a:r>
              <a:rPr lang="es-ES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5328BF-D489-4F39-BA27-5AD38E91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27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7B5262-30A5-4063-A21E-56FCACC4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CRIMIONOLOGÍA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F813B4-2C3F-45B0-A38D-A3FE79E6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4486881-74D9-4061-976F-D9AB18D4A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324" y="1105679"/>
            <a:ext cx="3163021" cy="457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7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arcador de posición de imagen 19" descr="Fondo abstracto">
            <a:extLst>
              <a:ext uri="{FF2B5EF4-FFF2-40B4-BE49-F238E27FC236}">
                <a16:creationId xmlns:a16="http://schemas.microsoft.com/office/drawing/2014/main" id="{B9CF847D-0BA8-4D40-B95D-DAC8A415A5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53F70E9-6111-446A-BD49-B6A996FA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/>
              <a:t>¿QUÉ PUEDE HACER LA CRIMINOLOGÍA?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3221DE2-465E-4B89-BDBB-17EC72793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LA PREVENCIÓN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F9E6494-1485-4A3D-8CD3-31B5FAC1689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 rtlCol="0"/>
          <a:lstStyle/>
          <a:p>
            <a:pPr rtl="0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prevención primaria (va a la raíz social del conflicto).</a:t>
            </a:r>
          </a:p>
          <a:p>
            <a:pPr rtl="0"/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 prevención secundaria (opera contra el hecho mismo).</a:t>
            </a:r>
          </a:p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EB9F42-DBAC-4200-A2A6-96F4D94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28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32CBFD-8EB3-4D94-8FDF-C4198EF1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0DAE0E3-A23E-4D24-B5EC-026FD281E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4" y="1792783"/>
            <a:ext cx="5945156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E18C9-A34F-49C5-973E-6760D1EF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974" y="577562"/>
            <a:ext cx="4464049" cy="801563"/>
          </a:xfrm>
        </p:spPr>
        <p:txBody>
          <a:bodyPr rtlCol="0">
            <a:noAutofit/>
          </a:bodyPr>
          <a:lstStyle/>
          <a:p>
            <a:pPr rtl="0"/>
            <a:r>
              <a:rPr lang="es-ES" sz="2800" dirty="0"/>
              <a:t>LAS CRIMINOLOGÍAS Y SUS OBJETOS DE ESTUDIO</a:t>
            </a:r>
          </a:p>
        </p:txBody>
      </p:sp>
      <p:pic>
        <p:nvPicPr>
          <p:cNvPr id="22" name="Marcador de posición de imagen 21" descr="Fondo abstracto">
            <a:extLst>
              <a:ext uri="{FF2B5EF4-FFF2-40B4-BE49-F238E27FC236}">
                <a16:creationId xmlns:a16="http://schemas.microsoft.com/office/drawing/2014/main" id="{0342E5A4-E598-4185-B93F-5814F00C20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9F2E6-BA14-4C8A-ABD2-DF5060934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977" y="1983086"/>
            <a:ext cx="10112188" cy="2535126"/>
          </a:xfrm>
        </p:spPr>
        <p:txBody>
          <a:bodyPr rtlCol="0">
            <a:normAutofit/>
          </a:bodyPr>
          <a:lstStyle/>
          <a:p>
            <a:pPr rtl="0"/>
            <a:r>
              <a:rPr lang="es-ES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Delito                  Criminología Clásica</a:t>
            </a:r>
          </a:p>
          <a:p>
            <a:pPr rtl="0"/>
            <a:r>
              <a:rPr lang="es-ES" dirty="0">
                <a:solidFill>
                  <a:schemeClr val="bg2"/>
                </a:solidFill>
              </a:rPr>
              <a:t>Delincuente             Criminología Positiva</a:t>
            </a:r>
          </a:p>
          <a:p>
            <a:pPr rtl="0"/>
            <a:r>
              <a:rPr lang="es-ES" dirty="0">
                <a:solidFill>
                  <a:schemeClr val="bg2"/>
                </a:solidFill>
              </a:rPr>
              <a:t>        </a:t>
            </a:r>
            <a:r>
              <a:rPr lang="es-E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Delincuencia         Criminología Organizacional</a:t>
            </a:r>
          </a:p>
          <a:p>
            <a:pPr rtl="0"/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Reacción Social            Criminología Interaccionista</a:t>
            </a:r>
          </a:p>
          <a:p>
            <a:pPr rtl="0"/>
            <a:r>
              <a:rPr lang="es-E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      Control Social            Criminología Radical, Crítica, de los DD.HH.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D9EA8-AA17-47B2-A4C4-B60DC7C7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7D25D-51F0-4AAA-86C5-F3584C0E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AGREGAR UN PIE DE PÁGINA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CF653-A1E7-473E-A717-8659C5E4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DD.MM.20XX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571804A-1E13-4B45-9B44-14F3347AB34C}"/>
              </a:ext>
            </a:extLst>
          </p:cNvPr>
          <p:cNvCxnSpPr/>
          <p:nvPr/>
        </p:nvCxnSpPr>
        <p:spPr>
          <a:xfrm>
            <a:off x="4948518" y="2151529"/>
            <a:ext cx="9233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31CED31D-C058-4ECD-A8BC-DAB933BE7473}"/>
              </a:ext>
            </a:extLst>
          </p:cNvPr>
          <p:cNvCxnSpPr>
            <a:cxnSpLocks/>
          </p:cNvCxnSpPr>
          <p:nvPr/>
        </p:nvCxnSpPr>
        <p:spPr>
          <a:xfrm>
            <a:off x="5262283" y="2554941"/>
            <a:ext cx="7709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996EF5-A04F-4218-8F6A-74A9ADD2EBD8}"/>
              </a:ext>
            </a:extLst>
          </p:cNvPr>
          <p:cNvCxnSpPr>
            <a:cxnSpLocks/>
          </p:cNvCxnSpPr>
          <p:nvPr/>
        </p:nvCxnSpPr>
        <p:spPr>
          <a:xfrm>
            <a:off x="5369859" y="2940424"/>
            <a:ext cx="5020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1F51034-1272-4637-B6C9-64877FCCA37F}"/>
              </a:ext>
            </a:extLst>
          </p:cNvPr>
          <p:cNvCxnSpPr>
            <a:cxnSpLocks/>
          </p:cNvCxnSpPr>
          <p:nvPr/>
        </p:nvCxnSpPr>
        <p:spPr>
          <a:xfrm>
            <a:off x="5190565" y="3334871"/>
            <a:ext cx="681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BA48D29-3058-4AA9-B7D6-EC2D8CE832E9}"/>
              </a:ext>
            </a:extLst>
          </p:cNvPr>
          <p:cNvCxnSpPr>
            <a:cxnSpLocks/>
          </p:cNvCxnSpPr>
          <p:nvPr/>
        </p:nvCxnSpPr>
        <p:spPr>
          <a:xfrm>
            <a:off x="5190565" y="3702424"/>
            <a:ext cx="681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02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C" dirty="0"/>
              <a:t>La aparición del Estado moderno y la “expropiación” del conflicto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Burocracia reemplaza a la comunidad. Nace la Monarquía. Confiscación de la víctima. Aparece la “infracción” en reemplazo del daño.</a:t>
            </a:r>
            <a:endParaRPr lang="es-EC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Aparece la noción de delito y castigo. Confiscar el conflicto.</a:t>
            </a:r>
            <a:endParaRPr lang="es-EC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Nace la Inquisición con el Papa Inocencio III 1216. </a:t>
            </a:r>
            <a:endParaRPr lang="es-EC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Objeto y método: </a:t>
            </a:r>
            <a:r>
              <a:rPr lang="es-EC" sz="1800" dirty="0" err="1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Inquisitio</a:t>
            </a: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dirty="0"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delito como demostración del estado de pecado, “antinatural”, lo natural hacer el bien. </a:t>
            </a:r>
            <a:endParaRPr lang="es-EC" sz="1800" dirty="0">
              <a:solidFill>
                <a:schemeClr val="accent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240830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Fondo abstracto&#10;">
            <a:extLst>
              <a:ext uri="{FF2B5EF4-FFF2-40B4-BE49-F238E27FC236}">
                <a16:creationId xmlns:a16="http://schemas.microsoft.com/office/drawing/2014/main" id="{403E5740-1FF0-42AF-A459-70BE0BD24F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4B7241-C2B7-4F61-A69C-236E16A5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768" y="1446246"/>
            <a:ext cx="4618957" cy="2859102"/>
          </a:xfrm>
        </p:spPr>
        <p:txBody>
          <a:bodyPr rtlCol="0"/>
          <a:lstStyle/>
          <a:p>
            <a:pPr rtl="0"/>
            <a:r>
              <a:rPr lang="es-ES" sz="4400" dirty="0"/>
              <a:t>El discurso en la Edad Media. La estructura inquisitorial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FD3B61-D7B5-4C7A-80FB-02A3436F8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767" y="4889444"/>
            <a:ext cx="4618957" cy="160466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/>
              <a:t>La primera etiología del crimen</a:t>
            </a:r>
          </a:p>
          <a:p>
            <a:pPr rtl="0"/>
            <a:r>
              <a:rPr lang="es-ES" dirty="0"/>
              <a:t>Los Herejes</a:t>
            </a:r>
          </a:p>
          <a:p>
            <a:pPr rtl="0"/>
            <a:r>
              <a:rPr lang="es-ES" dirty="0"/>
              <a:t>Las Brujas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CB8CB5-6928-49C0-8770-1CD6E318A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83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29" y="1329023"/>
            <a:ext cx="5021940" cy="80433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C" dirty="0"/>
              <a:t>El modo capitalista de producción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Aparece el lujo.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Solidaridad entre poder político y poder económico, entre las monarquías y los comerciantes de las ciudades.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dinero, un valor de la persona. Nuevo Derecho dominado por los juristas o “profesionales”.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Inquisitio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reemplaza a la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Disputatio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Naturaleza como Objeto.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hacer “ciencia”, método científico la “verdad” judicial.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Escolástica –según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Hulsman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la verdadera fundadora de la lógica penal.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nicio de la Edad Moderna (Colonización).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111692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29" y="1329023"/>
            <a:ext cx="5021940" cy="80433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C" dirty="0"/>
              <a:t>El colonialismo originario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formación de una sociedad represora     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Conquista de América implicó la construcción de un “otro”.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Primer criminólogo, el napolitano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Giambatista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Porta (1536-1615) </a:t>
            </a:r>
            <a:r>
              <a:rPr lang="es-EC" sz="1800" b="1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humane </a:t>
            </a:r>
            <a:r>
              <a:rPr lang="es-EC" sz="1800" b="1" i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phisognomia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relación del aspecto físico y cualidades morales. Prevención situacional y el autocontrol.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7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115816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3" y="1553141"/>
            <a:ext cx="5021940" cy="804338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es-EC" dirty="0"/>
              <a:t>La Modernidad y las nuevas relaciones sociales: sociedad de clases y necesidades de orden. La exclusión y la disciplina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Consolidación de la forma-Estado.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legislación penal severísima. </a:t>
            </a:r>
            <a:r>
              <a:rPr lang="es-EC" sz="18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Disciplinamiento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 sociedad de clases: violencia punitiva.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XVI: cárcel como pena de muerte prolongada, para locos, prostitutas, leprosos, sifilíticos, limosneros, “peligro social”.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había ninguna tentativa de rehabilitación. 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8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139557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B26A0-76B0-4D92-8A3B-F4FB7FCBB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43" y="1553141"/>
            <a:ext cx="5021940" cy="804338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es-EC" dirty="0"/>
              <a:t>Beccaria y el garantismo humanizador del sistema penal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BC30F8-1890-4494-869A-DCD11E9F5F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8643" y="3214925"/>
            <a:ext cx="11099592" cy="2663795"/>
          </a:xfrm>
        </p:spPr>
        <p:txBody>
          <a:bodyPr rtlCol="0"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Utilitarista. Base ideológica: contractualismo. Justificación de la pena: utilidad-prevención. Principio de Legalidad: limitada la arbitrariedad de los jueces y del legislador. Crítica al procedimiento penal inquisitorial.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epulsa a la pena de muerte y a los castigos corporales.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educación.</a:t>
            </a:r>
          </a:p>
          <a:p>
            <a:pPr rtl="0"/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E91C663-2D66-4255-91B4-906F720E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D581BC7-E183-40DB-AC97-C19EA4EB8894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80B83D80-B29B-48B9-9B34-76AD9399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pc="-20" dirty="0"/>
              <a:t>CRIMINOLOGÍA</a:t>
            </a:r>
          </a:p>
        </p:txBody>
      </p:sp>
    </p:spTree>
    <p:extLst>
      <p:ext uri="{BB962C8B-B14F-4D97-AF65-F5344CB8AC3E}">
        <p14:creationId xmlns:p14="http://schemas.microsoft.com/office/powerpoint/2010/main" val="254110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740535_TF56488565" id="{EE98D39B-BA5C-4AE5-955D-632DD502D7E4}" vid="{93AA52B5-A186-4C62-A6FC-FB09B27ECB8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 inversores futurista</Template>
  <TotalTime>1009</TotalTime>
  <Words>1754</Words>
  <Application>Microsoft Office PowerPoint</Application>
  <PresentationFormat>Panorámica</PresentationFormat>
  <Paragraphs>260</Paragraphs>
  <Slides>28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Amasis MT Pro Black</vt:lpstr>
      <vt:lpstr>Arial</vt:lpstr>
      <vt:lpstr>Calibri</vt:lpstr>
      <vt:lpstr>Cambria</vt:lpstr>
      <vt:lpstr>Comic Sans MS</vt:lpstr>
      <vt:lpstr>Courier New</vt:lpstr>
      <vt:lpstr>Fira Sans</vt:lpstr>
      <vt:lpstr>Gill Sans MT</vt:lpstr>
      <vt:lpstr>Segoe UI Light</vt:lpstr>
      <vt:lpstr>Tema de Office</vt:lpstr>
      <vt:lpstr>LAS CRIMINOLOGÍAS</vt:lpstr>
      <vt:lpstr>ETIMOLOGÍA</vt:lpstr>
      <vt:lpstr>LAS CRIMINOLOGÍAS Y SUS OBJETOS DE ESTUDIO</vt:lpstr>
      <vt:lpstr>La aparición del Estado moderno y la “expropiación” del conflicto</vt:lpstr>
      <vt:lpstr>El discurso en la Edad Media. La estructura inquisitorial</vt:lpstr>
      <vt:lpstr>El modo capitalista de producción</vt:lpstr>
      <vt:lpstr>El colonialismo originario</vt:lpstr>
      <vt:lpstr>La Modernidad y las nuevas relaciones sociales: sociedad de clases y necesidades de orden. La exclusión y la disciplina</vt:lpstr>
      <vt:lpstr>Beccaria y el garantismo humanizador del sistema penal</vt:lpstr>
      <vt:lpstr>El penalismo ilustrado, racionalista o clásico</vt:lpstr>
      <vt:lpstr>La academia, los medios y los muertos</vt:lpstr>
      <vt:lpstr>Bentham y el Panopticum</vt:lpstr>
      <vt:lpstr>El paradigma del contractualismo</vt:lpstr>
      <vt:lpstr>EL APARTHEID CRIMINOLÓGICO</vt:lpstr>
      <vt:lpstr>Los crímenes de la Criminología racista</vt:lpstr>
      <vt:lpstr>EL PARTO SOCIOLÓGICO</vt:lpstr>
      <vt:lpstr>LOS VERDADEROS FUNDADORES DE LA SOCIOLOGÍA S. XIX-XX LA SOCIOLOGÍA CRIMINAL</vt:lpstr>
      <vt:lpstr>LA CRIMINOLOGÍA SOCIOLÓGICA DE ESTADOS UNIDOS</vt:lpstr>
      <vt:lpstr>DESORGANIZACIÓN, ASOCIACIÓN DIFERENCIAL Y CONTROL</vt:lpstr>
      <vt:lpstr>TÉCNICAS DE NEUTRALIZACIÓN SYKES Y MATZA</vt:lpstr>
      <vt:lpstr>TÉCNICAS DE NEUTRALIZACIÓN SYKES Y MATZA</vt:lpstr>
      <vt:lpstr>ROBERT MERTON. EL CONCEPTO DE ANOMIA</vt:lpstr>
      <vt:lpstr>CRIMINOLOGÍA DE LA REACCIÓN SOCIAL. CRIMINOLOGÍA CRÍTICA</vt:lpstr>
      <vt:lpstr>MICHEL FOUCAULT  LA VERTIENTE RADICAL DE LA CRIMINOLOGÍA CRÍTICA</vt:lpstr>
      <vt:lpstr>EL ABOLICIONISMO Y EL MINIMALISMO</vt:lpstr>
      <vt:lpstr>REALISMO DE IZQUIERDA Y VICTIMOLOGÍA</vt:lpstr>
      <vt:lpstr>LOIC WAQCUANT  DAVID GARLAND JHONATAN SIMON</vt:lpstr>
      <vt:lpstr>¿QUÉ PUEDE HACER LA CRIMINOLOGÍA?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CRIMINOLOGÍA</dc:title>
  <dc:creator>Adrián Alvaracín</dc:creator>
  <cp:lastModifiedBy>Adrian</cp:lastModifiedBy>
  <cp:revision>51</cp:revision>
  <dcterms:created xsi:type="dcterms:W3CDTF">2022-02-11T00:09:42Z</dcterms:created>
  <dcterms:modified xsi:type="dcterms:W3CDTF">2025-05-24T02:08:20Z</dcterms:modified>
</cp:coreProperties>
</file>