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6" r:id="rId1"/>
  </p:sldMasterIdLst>
  <p:sldIdLst>
    <p:sldId id="256" r:id="rId2"/>
    <p:sldId id="257" r:id="rId3"/>
    <p:sldId id="258" r:id="rId4"/>
    <p:sldId id="263" r:id="rId5"/>
    <p:sldId id="264" r:id="rId6"/>
    <p:sldId id="265" r:id="rId7"/>
    <p:sldId id="266" r:id="rId8"/>
    <p:sldId id="267" r:id="rId9"/>
    <p:sldId id="259" r:id="rId10"/>
    <p:sldId id="260" r:id="rId11"/>
    <p:sldId id="261" r:id="rId12"/>
    <p:sldId id="262"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59"/>
  </p:normalViewPr>
  <p:slideViewPr>
    <p:cSldViewPr snapToGrid="0" showGuides="1">
      <p:cViewPr varScale="1">
        <p:scale>
          <a:sx n="83" d="100"/>
          <a:sy n="83" d="100"/>
        </p:scale>
        <p:origin x="1064" y="1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5/7/25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641010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9B482E8-6E0E-1B4F-B1FD-C69DB9E858D9}" type="datetimeFigureOut">
              <a:rPr lang="en-US" smtClean="0"/>
              <a:pPr/>
              <a:t>5/7/25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41252875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9B482E8-6E0E-1B4F-B1FD-C69DB9E858D9}" type="datetimeFigureOut">
              <a:rPr lang="en-US" smtClean="0"/>
              <a:pPr/>
              <a:t>5/7/25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611071731"/>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9B482E8-6E0E-1B4F-B1FD-C69DB9E858D9}" type="datetimeFigureOut">
              <a:rPr lang="en-US" smtClean="0"/>
              <a:pPr/>
              <a:t>5/7/25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747636845"/>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9B482E8-6E0E-1B4F-B1FD-C69DB9E858D9}" type="datetimeFigureOut">
              <a:rPr lang="en-US" smtClean="0"/>
              <a:pPr/>
              <a:t>5/7/25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383034342"/>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09B482E8-6E0E-1B4F-B1FD-C69DB9E858D9}" type="datetimeFigureOut">
              <a:rPr lang="en-US" smtClean="0"/>
              <a:pPr/>
              <a:t>5/7/25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670326716"/>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09B482E8-6E0E-1B4F-B1FD-C69DB9E858D9}" type="datetimeFigureOut">
              <a:rPr lang="en-US" smtClean="0"/>
              <a:pPr/>
              <a:t>5/7/25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429501267"/>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B482E8-6E0E-1B4F-B1FD-C69DB9E858D9}" type="datetimeFigureOut">
              <a:rPr lang="en-US" smtClean="0"/>
              <a:pPr/>
              <a:t>5/7/25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708442067"/>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s-ES"/>
              <a:t>Haga clic para modificar el estilo de título del patrón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B482E8-6E0E-1B4F-B1FD-C69DB9E858D9}" type="datetimeFigureOut">
              <a:rPr lang="en-US" smtClean="0"/>
              <a:pPr/>
              <a:t>5/7/25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136723361"/>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810000" y="447188"/>
            <a:ext cx="10571998" cy="97045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5/7/25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389133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B482E8-6E0E-1B4F-B1FD-C69DB9E858D9}" type="datetimeFigureOut">
              <a:rPr lang="en-US" smtClean="0"/>
              <a:pPr/>
              <a:t>5/7/25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787925627"/>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8DFA1846-DA80-1C48-A609-854EA85C59AD}" type="datetimeFigureOut">
              <a:rPr lang="en-US" smtClean="0"/>
              <a:pPr/>
              <a:t>5/7/25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572020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a:t>Haga clic para modificar el estilo de título del patrón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9B482E8-6E0E-1B4F-B1FD-C69DB9E858D9}" type="datetimeFigureOut">
              <a:rPr lang="en-US" smtClean="0"/>
              <a:pPr/>
              <a:t>5/7/25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134549808"/>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2" name="Content Placeholder 3"/>
          <p:cNvSpPr>
            <a:spLocks noGrp="1"/>
          </p:cNvSpPr>
          <p:nvPr>
            <p:ph sz="quarter" idx="13"/>
          </p:nvPr>
        </p:nvSpPr>
        <p:spPr>
          <a:xfrm>
            <a:off x="913774" y="3051012"/>
            <a:ext cx="5106027" cy="274018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3" name="Content Placeholder 5"/>
          <p:cNvSpPr>
            <a:spLocks noGrp="1"/>
          </p:cNvSpPr>
          <p:nvPr>
            <p:ph sz="quarter" idx="14"/>
          </p:nvPr>
        </p:nvSpPr>
        <p:spPr>
          <a:xfrm>
            <a:off x="6172200" y="3051012"/>
            <a:ext cx="5105401" cy="274018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9B482E8-6E0E-1B4F-B1FD-C69DB9E858D9}" type="datetimeFigureOut">
              <a:rPr lang="en-US" smtClean="0"/>
              <a:pPr/>
              <a:t>5/7/25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622732787"/>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5/7/25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512979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8818C68F-D26B-8F47-958C-23B49CF8A634}" type="datetimeFigureOut">
              <a:rPr lang="en-US" smtClean="0"/>
              <a:pPr/>
              <a:t>5/7/25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738207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s-ES"/>
              <a:t>Haga clic para modificar el estilo de título del patrón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9B482E8-6E0E-1B4F-B1FD-C69DB9E858D9}" type="datetimeFigureOut">
              <a:rPr lang="en-US" smtClean="0"/>
              <a:pPr/>
              <a:t>5/7/25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149012541"/>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9B482E8-6E0E-1B4F-B1FD-C69DB9E858D9}" type="datetimeFigureOut">
              <a:rPr lang="en-US" smtClean="0"/>
              <a:pPr/>
              <a:t>5/7/25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633567223"/>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09B482E8-6E0E-1B4F-B1FD-C69DB9E858D9}" type="datetimeFigureOut">
              <a:rPr lang="en-US" smtClean="0"/>
              <a:pPr/>
              <a:t>5/7/25</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58852131"/>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 id="2147483703" r:id="rId17"/>
    <p:sldLayoutId id="2147483704" r:id="rId18"/>
  </p:sldLayoutIdLst>
  <p:hf sldNum="0" hdr="0" ftr="0" dt="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CB9A8D-AD72-8A73-E6A9-3B33A99E8537}"/>
              </a:ext>
            </a:extLst>
          </p:cNvPr>
          <p:cNvSpPr>
            <a:spLocks noGrp="1"/>
          </p:cNvSpPr>
          <p:nvPr>
            <p:ph type="ctrTitle"/>
          </p:nvPr>
        </p:nvSpPr>
        <p:spPr>
          <a:xfrm>
            <a:off x="655018" y="2263446"/>
            <a:ext cx="10572000" cy="1165554"/>
          </a:xfrm>
        </p:spPr>
        <p:txBody>
          <a:bodyPr>
            <a:noAutofit/>
          </a:bodyPr>
          <a:lstStyle/>
          <a:p>
            <a:r>
              <a:rPr lang="es-ES_tradnl" sz="8000" dirty="0"/>
              <a:t>IMAGEN CORPORATIVA</a:t>
            </a:r>
          </a:p>
        </p:txBody>
      </p:sp>
    </p:spTree>
    <p:extLst>
      <p:ext uri="{BB962C8B-B14F-4D97-AF65-F5344CB8AC3E}">
        <p14:creationId xmlns:p14="http://schemas.microsoft.com/office/powerpoint/2010/main" val="39669667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020C316-F8AE-D07A-9E46-72033013632C}"/>
              </a:ext>
            </a:extLst>
          </p:cNvPr>
          <p:cNvSpPr>
            <a:spLocks noGrp="1"/>
          </p:cNvSpPr>
          <p:nvPr>
            <p:ph idx="1"/>
          </p:nvPr>
        </p:nvSpPr>
        <p:spPr>
          <a:xfrm>
            <a:off x="818713" y="346992"/>
            <a:ext cx="10554574" cy="3636511"/>
          </a:xfrm>
        </p:spPr>
        <p:txBody>
          <a:bodyPr>
            <a:noAutofit/>
          </a:bodyPr>
          <a:lstStyle/>
          <a:p>
            <a:pPr algn="just" fontAlgn="base">
              <a:buFont typeface="+mj-lt"/>
              <a:buAutoNum type="arabicPeriod" startAt="3"/>
            </a:pPr>
            <a:r>
              <a:rPr lang="es-EC" b="1" i="0" dirty="0">
                <a:effectLst/>
                <a:latin typeface="Open Sans" panose="020B0606030504020204" pitchFamily="34" charset="0"/>
              </a:rPr>
              <a:t>Es la foto. </a:t>
            </a:r>
            <a:r>
              <a:rPr lang="es-EC" b="0" i="0" dirty="0">
                <a:effectLst/>
                <a:latin typeface="Open Sans" panose="020B0606030504020204" pitchFamily="34" charset="0"/>
              </a:rPr>
              <a:t>La imagen se asocia con lo coyuntural, es un recorte de la realidad del momento, tal como una fotografía. Ritter agrega también a esta comparación que al igual que las fotos, la imagen puede ser “retocada” y no en todos los casos representa lo que la organización realmente es.</a:t>
            </a:r>
          </a:p>
          <a:p>
            <a:pPr algn="just" fontAlgn="base">
              <a:buFont typeface="+mj-lt"/>
              <a:buAutoNum type="arabicPeriod" startAt="3"/>
            </a:pPr>
            <a:r>
              <a:rPr lang="es-EC" b="1" i="0" dirty="0">
                <a:effectLst/>
                <a:latin typeface="Open Sans" panose="020B0606030504020204" pitchFamily="34" charset="0"/>
              </a:rPr>
              <a:t>Basada en lo visual e icónico. </a:t>
            </a:r>
            <a:r>
              <a:rPr lang="es-EC" b="0" i="0" dirty="0">
                <a:effectLst/>
                <a:latin typeface="Open Sans" panose="020B0606030504020204" pitchFamily="34" charset="0"/>
              </a:rPr>
              <a:t>Se forma principalmente a partir de lo que se muestra. Influyen mucho la identidad visual de la marca y el tono de comunicación que emplea en sus mensajes. Los medios tradicionales y digitales, son los canales más usados para comunicar estos elementos.</a:t>
            </a:r>
          </a:p>
          <a:p>
            <a:pPr algn="just" fontAlgn="base">
              <a:buFont typeface="+mj-lt"/>
              <a:buAutoNum type="arabicPeriod" startAt="3"/>
            </a:pPr>
            <a:r>
              <a:rPr lang="es-EC" b="1" i="0" dirty="0">
                <a:effectLst/>
                <a:latin typeface="Open Sans" panose="020B0606030504020204" pitchFamily="34" charset="0"/>
              </a:rPr>
              <a:t>Genera expectativas. </a:t>
            </a:r>
            <a:r>
              <a:rPr lang="es-EC" b="0" i="0" dirty="0">
                <a:effectLst/>
                <a:latin typeface="Open Sans" panose="020B0606030504020204" pitchFamily="34" charset="0"/>
              </a:rPr>
              <a:t>La imagen genera en la mente del público una idea de cómo es la organización. Esta idea será contrastada al llegar a un contacto con la marca. Tomando otro ejemplo de Ritter, al ver una camioneta todo terreno, último modelo y con las lunas polarizadas; podemos imaginar al conductor como un hombre de mediana edad, adinerado posiblemente padre de familia. Sin embargo, podemos sorprendernos si vemos que quien lo conduce es una monja.</a:t>
            </a:r>
          </a:p>
        </p:txBody>
      </p:sp>
    </p:spTree>
    <p:extLst>
      <p:ext uri="{BB962C8B-B14F-4D97-AF65-F5344CB8AC3E}">
        <p14:creationId xmlns:p14="http://schemas.microsoft.com/office/powerpoint/2010/main" val="1311477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AA92EC-D990-59D6-58C9-81FC5C80131A}"/>
              </a:ext>
            </a:extLst>
          </p:cNvPr>
          <p:cNvSpPr>
            <a:spLocks noGrp="1"/>
          </p:cNvSpPr>
          <p:nvPr>
            <p:ph type="title"/>
          </p:nvPr>
        </p:nvSpPr>
        <p:spPr/>
        <p:txBody>
          <a:bodyPr>
            <a:normAutofit/>
          </a:bodyPr>
          <a:lstStyle/>
          <a:p>
            <a:r>
              <a:rPr lang="es-ES_tradnl" sz="4000" b="1" dirty="0"/>
              <a:t>REPUTACIÓN</a:t>
            </a:r>
          </a:p>
        </p:txBody>
      </p:sp>
      <p:sp>
        <p:nvSpPr>
          <p:cNvPr id="3" name="Marcador de contenido 2">
            <a:extLst>
              <a:ext uri="{FF2B5EF4-FFF2-40B4-BE49-F238E27FC236}">
                <a16:creationId xmlns:a16="http://schemas.microsoft.com/office/drawing/2014/main" id="{8F8AE81A-95E4-B000-DCD1-B03498D25DED}"/>
              </a:ext>
            </a:extLst>
          </p:cNvPr>
          <p:cNvSpPr>
            <a:spLocks noGrp="1"/>
          </p:cNvSpPr>
          <p:nvPr>
            <p:ph idx="1"/>
          </p:nvPr>
        </p:nvSpPr>
        <p:spPr>
          <a:xfrm>
            <a:off x="818712" y="1417639"/>
            <a:ext cx="10554574" cy="4441160"/>
          </a:xfrm>
        </p:spPr>
        <p:txBody>
          <a:bodyPr>
            <a:normAutofit lnSpcReduction="10000"/>
          </a:bodyPr>
          <a:lstStyle/>
          <a:p>
            <a:pPr algn="just" fontAlgn="base">
              <a:buFont typeface="+mj-lt"/>
              <a:buAutoNum type="arabicPeriod"/>
            </a:pPr>
            <a:r>
              <a:rPr lang="es-EC" b="1" i="0" dirty="0">
                <a:effectLst/>
                <a:latin typeface="Open Sans" panose="020B0606030504020204" pitchFamily="34" charset="0"/>
              </a:rPr>
              <a:t>Se gana. </a:t>
            </a:r>
            <a:r>
              <a:rPr lang="es-EC" b="0" i="0" dirty="0">
                <a:effectLst/>
                <a:latin typeface="Open Sans" panose="020B0606030504020204" pitchFamily="34" charset="0"/>
              </a:rPr>
              <a:t>La reputación no se puede gestionar directamente sino que es resultado de cómo el público valora a la organización a lo largo del tiempo y en base a la experiencia que la marca le brinde. A diferencia de la imagen, que se puede formar en base a publicidad o presencia mediática, la reputación se debe ganar en base a las acciones de la organización.</a:t>
            </a:r>
          </a:p>
          <a:p>
            <a:pPr algn="just" fontAlgn="base">
              <a:buFont typeface="+mj-lt"/>
              <a:buAutoNum type="arabicPeriod"/>
            </a:pPr>
            <a:r>
              <a:rPr lang="es-EC" b="1" i="0" dirty="0">
                <a:effectLst/>
                <a:latin typeface="Open Sans" panose="020B0606030504020204" pitchFamily="34" charset="0"/>
              </a:rPr>
              <a:t>Es la percepción colectiva. </a:t>
            </a:r>
            <a:r>
              <a:rPr lang="es-EC" b="0" i="0" dirty="0">
                <a:effectLst/>
                <a:latin typeface="Open Sans" panose="020B0606030504020204" pitchFamily="34" charset="0"/>
              </a:rPr>
              <a:t>Es una opinión consensuada entre los usuarios. La reputación se forma en base a la conversación que hay sobre una marca y se prolonga a través de la memoria colectiva. Cuando pedimos recomendaciones, sobre un restaurante, por ejemplo, entra en juego la reputación para decirnos si la mayoría de personas que lo han probado lo consideran un buen lugar para comer o si existe otra mejor opción.</a:t>
            </a:r>
          </a:p>
          <a:p>
            <a:endParaRPr lang="es-ES_tradnl" dirty="0"/>
          </a:p>
        </p:txBody>
      </p:sp>
    </p:spTree>
    <p:extLst>
      <p:ext uri="{BB962C8B-B14F-4D97-AF65-F5344CB8AC3E}">
        <p14:creationId xmlns:p14="http://schemas.microsoft.com/office/powerpoint/2010/main" val="4084913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7AD6243-8C2C-728F-CE31-B1449A8A7891}"/>
              </a:ext>
            </a:extLst>
          </p:cNvPr>
          <p:cNvSpPr>
            <a:spLocks noGrp="1"/>
          </p:cNvSpPr>
          <p:nvPr>
            <p:ph idx="1"/>
          </p:nvPr>
        </p:nvSpPr>
        <p:spPr>
          <a:xfrm>
            <a:off x="818712" y="557939"/>
            <a:ext cx="10554574" cy="5300859"/>
          </a:xfrm>
        </p:spPr>
        <p:txBody>
          <a:bodyPr>
            <a:normAutofit fontScale="92500" lnSpcReduction="20000"/>
          </a:bodyPr>
          <a:lstStyle/>
          <a:p>
            <a:pPr algn="just" fontAlgn="base">
              <a:buFont typeface="+mj-lt"/>
              <a:buAutoNum type="arabicPeriod"/>
            </a:pPr>
            <a:r>
              <a:rPr lang="es-EC" b="1" i="0" dirty="0">
                <a:effectLst/>
                <a:latin typeface="Open Sans" panose="020B0606030504020204" pitchFamily="34" charset="0"/>
              </a:rPr>
              <a:t>Es la película. </a:t>
            </a:r>
            <a:r>
              <a:rPr lang="es-EC" b="0" i="0" dirty="0">
                <a:effectLst/>
                <a:latin typeface="Open Sans" panose="020B0606030504020204" pitchFamily="34" charset="0"/>
              </a:rPr>
              <a:t>Mientras que la imagen se enfoca en momentos específicos, la reputación considera el pasado y el presente, con los diferentes sucesos que forman parte de la historia de la organización. Como en una película, la trama completa significa mucho más que una solo escena. Por eso debemos tener en cuenta el largo plazo, la reputación se puede dañar, pero también se puede reconstruir. Eso sí, no es nada fácil.</a:t>
            </a:r>
          </a:p>
          <a:p>
            <a:pPr algn="just" fontAlgn="base">
              <a:buFont typeface="+mj-lt"/>
              <a:buAutoNum type="arabicPeriod"/>
            </a:pPr>
            <a:r>
              <a:rPr lang="es-EC" b="1" i="0" dirty="0">
                <a:effectLst/>
                <a:latin typeface="Open Sans" panose="020B0606030504020204" pitchFamily="34" charset="0"/>
              </a:rPr>
              <a:t>Basada en la conducta. </a:t>
            </a:r>
            <a:r>
              <a:rPr lang="es-EC" b="0" i="0" dirty="0">
                <a:effectLst/>
                <a:latin typeface="Open Sans" panose="020B0606030504020204" pitchFamily="34" charset="0"/>
              </a:rPr>
              <a:t>El público espera una coherencia entre lo que la empresa dice o muestra (imagen) y lo que hace. La confianza y credibilidad que adquiere una marca se basa en sus acciones a lo largo del tiempo y el impacto positivo o negativo que estas puedan generar en sus diversos públicos.</a:t>
            </a:r>
          </a:p>
          <a:p>
            <a:pPr algn="just" fontAlgn="base">
              <a:buFont typeface="+mj-lt"/>
              <a:buAutoNum type="arabicPeriod"/>
            </a:pPr>
            <a:r>
              <a:rPr lang="es-EC" b="1" i="0" dirty="0">
                <a:effectLst/>
                <a:latin typeface="Open Sans" panose="020B0606030504020204" pitchFamily="34" charset="0"/>
              </a:rPr>
              <a:t>Genera valor. </a:t>
            </a:r>
            <a:r>
              <a:rPr lang="es-EC" b="0" i="0" dirty="0">
                <a:effectLst/>
                <a:latin typeface="Open Sans" panose="020B0606030504020204" pitchFamily="34" charset="0"/>
              </a:rPr>
              <a:t>Ritter habla del capital reputacional. Así, entendemos que muchas de las grandes marcas como Apple o Coca Cola valen más por su buena reputación que por sus activos tangibles. La reputación añade valor a cualquier producto o servicio e influye directamente en las decisiones de compra y en la diferenciación respecto a la competencia.</a:t>
            </a:r>
          </a:p>
          <a:p>
            <a:endParaRPr lang="es-ES_tradnl" dirty="0"/>
          </a:p>
        </p:txBody>
      </p:sp>
    </p:spTree>
    <p:extLst>
      <p:ext uri="{BB962C8B-B14F-4D97-AF65-F5344CB8AC3E}">
        <p14:creationId xmlns:p14="http://schemas.microsoft.com/office/powerpoint/2010/main" val="3188593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AE1B95-431F-F923-39A7-2B1C18C9A0F7}"/>
              </a:ext>
            </a:extLst>
          </p:cNvPr>
          <p:cNvSpPr>
            <a:spLocks noGrp="1"/>
          </p:cNvSpPr>
          <p:nvPr>
            <p:ph type="title"/>
          </p:nvPr>
        </p:nvSpPr>
        <p:spPr>
          <a:xfrm>
            <a:off x="810000" y="0"/>
            <a:ext cx="10571998" cy="970450"/>
          </a:xfrm>
        </p:spPr>
        <p:txBody>
          <a:bodyPr>
            <a:normAutofit/>
          </a:bodyPr>
          <a:lstStyle/>
          <a:p>
            <a:r>
              <a:rPr lang="es-ES_tradnl" sz="4400" b="1" dirty="0"/>
              <a:t>CONCEPTO</a:t>
            </a:r>
          </a:p>
        </p:txBody>
      </p:sp>
      <p:sp>
        <p:nvSpPr>
          <p:cNvPr id="3" name="Marcador de contenido 2">
            <a:extLst>
              <a:ext uri="{FF2B5EF4-FFF2-40B4-BE49-F238E27FC236}">
                <a16:creationId xmlns:a16="http://schemas.microsoft.com/office/drawing/2014/main" id="{932DD1A5-6E67-990A-A927-4918F0EC7952}"/>
              </a:ext>
            </a:extLst>
          </p:cNvPr>
          <p:cNvSpPr>
            <a:spLocks noGrp="1"/>
          </p:cNvSpPr>
          <p:nvPr>
            <p:ph idx="1"/>
          </p:nvPr>
        </p:nvSpPr>
        <p:spPr>
          <a:xfrm>
            <a:off x="596684" y="970450"/>
            <a:ext cx="10998631" cy="4635713"/>
          </a:xfrm>
        </p:spPr>
        <p:txBody>
          <a:bodyPr>
            <a:noAutofit/>
          </a:bodyPr>
          <a:lstStyle/>
          <a:p>
            <a:pPr algn="just" fontAlgn="base"/>
            <a:r>
              <a:rPr lang="es-EC" sz="2200" b="0" i="0" dirty="0">
                <a:effectLst/>
                <a:latin typeface="Lato" panose="020F0502020204030203" pitchFamily="34" charset="0"/>
              </a:rPr>
              <a:t>Es todo lo que se ve o se percibe de una persona u organización. Se forma en base a todo lo que se comunica hacia el exterior y en cómo estos mensajes son interpretados por el receptor.</a:t>
            </a:r>
          </a:p>
          <a:p>
            <a:pPr algn="just" fontAlgn="base"/>
            <a:r>
              <a:rPr lang="es-EC" sz="2200" b="0" i="0" dirty="0">
                <a:effectLst/>
                <a:latin typeface="Lato" panose="020F0502020204030203" pitchFamily="34" charset="0"/>
              </a:rPr>
              <a:t>La imagen se construye mientras más mensajes precisos se envíen, más se acercará la imagen a lo que la organización quiere. </a:t>
            </a:r>
          </a:p>
          <a:p>
            <a:pPr algn="just" fontAlgn="base"/>
            <a:r>
              <a:rPr lang="es-EC" sz="2200" b="0" i="0" dirty="0">
                <a:effectLst/>
                <a:latin typeface="Lato" panose="020F0502020204030203" pitchFamily="34" charset="0"/>
              </a:rPr>
              <a:t>Cada persona puede tener una imagen distinta de la misma empresa en distintos momentos. Comúnmente nos formamos una idea de determinada empresa en base a lo que vemos o escuchamos de ella.  </a:t>
            </a:r>
          </a:p>
          <a:p>
            <a:pPr algn="just" fontAlgn="base"/>
            <a:r>
              <a:rPr lang="es-EC" sz="2200" b="0" i="0" dirty="0">
                <a:effectLst/>
                <a:latin typeface="Lato" panose="020F0502020204030203" pitchFamily="34" charset="0"/>
              </a:rPr>
              <a:t>Influyen muchos factores, entre ellos, la identidad visual de la marca y el tono de comunicación que emplea en sus mensajes. La imagen genera en la mente del público una idea de cómo es la organización.</a:t>
            </a:r>
          </a:p>
          <a:p>
            <a:pPr algn="just"/>
            <a:endParaRPr lang="es-ES_tradnl" sz="2200" dirty="0"/>
          </a:p>
        </p:txBody>
      </p:sp>
    </p:spTree>
    <p:extLst>
      <p:ext uri="{BB962C8B-B14F-4D97-AF65-F5344CB8AC3E}">
        <p14:creationId xmlns:p14="http://schemas.microsoft.com/office/powerpoint/2010/main" val="2469326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0242A1-634F-E3BA-D338-2563C0CDE5FD}"/>
              </a:ext>
            </a:extLst>
          </p:cNvPr>
          <p:cNvSpPr>
            <a:spLocks noGrp="1"/>
          </p:cNvSpPr>
          <p:nvPr>
            <p:ph type="title"/>
          </p:nvPr>
        </p:nvSpPr>
        <p:spPr>
          <a:xfrm>
            <a:off x="792576" y="-141747"/>
            <a:ext cx="10571998" cy="970450"/>
          </a:xfrm>
        </p:spPr>
        <p:txBody>
          <a:bodyPr>
            <a:normAutofit/>
          </a:bodyPr>
          <a:lstStyle/>
          <a:p>
            <a:r>
              <a:rPr lang="es-ES_tradnl" sz="4000" b="1" dirty="0"/>
              <a:t>REPUTACIÓN CORPORATIVA</a:t>
            </a:r>
          </a:p>
        </p:txBody>
      </p:sp>
      <p:sp>
        <p:nvSpPr>
          <p:cNvPr id="3" name="Marcador de contenido 2">
            <a:extLst>
              <a:ext uri="{FF2B5EF4-FFF2-40B4-BE49-F238E27FC236}">
                <a16:creationId xmlns:a16="http://schemas.microsoft.com/office/drawing/2014/main" id="{C48200EA-2119-DF92-8955-8DDF35F32206}"/>
              </a:ext>
            </a:extLst>
          </p:cNvPr>
          <p:cNvSpPr>
            <a:spLocks noGrp="1"/>
          </p:cNvSpPr>
          <p:nvPr>
            <p:ph idx="1"/>
          </p:nvPr>
        </p:nvSpPr>
        <p:spPr>
          <a:xfrm>
            <a:off x="495405" y="828703"/>
            <a:ext cx="11484783" cy="3636511"/>
          </a:xfrm>
        </p:spPr>
        <p:txBody>
          <a:bodyPr>
            <a:noAutofit/>
          </a:bodyPr>
          <a:lstStyle/>
          <a:p>
            <a:pPr algn="just" fontAlgn="base"/>
            <a:r>
              <a:rPr lang="es-EC" sz="2200" b="0" i="0" dirty="0">
                <a:effectLst/>
                <a:latin typeface="Lato" panose="020F0502020204030203" pitchFamily="34" charset="0"/>
              </a:rPr>
              <a:t>Va más allá de la imagen, pues su efecto es a largo plazo. Agrega valor a la organización y forma vínculos duraderos con los públicos.</a:t>
            </a:r>
          </a:p>
          <a:p>
            <a:pPr algn="just" fontAlgn="base"/>
            <a:r>
              <a:rPr lang="es-EC" sz="2200" b="0" i="0" dirty="0">
                <a:effectLst/>
                <a:latin typeface="Lato" panose="020F0502020204030203" pitchFamily="34" charset="0"/>
              </a:rPr>
              <a:t>La reputación se gana, ES EL RESULTADO DE cómo el público valora a la organización a lo largo del tiempo y con base en la experiencia que le brinde. </a:t>
            </a:r>
          </a:p>
          <a:p>
            <a:pPr algn="just" fontAlgn="base"/>
            <a:r>
              <a:rPr lang="es-EC" sz="2200" b="0" i="0" dirty="0">
                <a:effectLst/>
                <a:latin typeface="Lato" panose="020F0502020204030203" pitchFamily="34" charset="0"/>
              </a:rPr>
              <a:t>A diferencia de la imagen, que se puede formar basándose en publicidad o presencia en medios de comunicación, la reputación se construye sobre las acciones corporativas y cómo afectan a la opinión pública.</a:t>
            </a:r>
          </a:p>
          <a:p>
            <a:pPr algn="just" fontAlgn="base"/>
            <a:r>
              <a:rPr lang="es-EC" sz="2200" b="0" i="0" dirty="0">
                <a:effectLst/>
                <a:latin typeface="Lato" panose="020F0502020204030203" pitchFamily="34" charset="0"/>
              </a:rPr>
              <a:t>Esta se forma de acuerdo la conversación que hay sobre una marca, Mientras que la imagen se enfoca en momentos específicos, la reputación considera el pasado y el presente, con los diferentes sucesos que forman parte de la historia de la organización. </a:t>
            </a:r>
          </a:p>
          <a:p>
            <a:pPr algn="just"/>
            <a:endParaRPr lang="es-ES_tradnl" sz="2200" dirty="0"/>
          </a:p>
        </p:txBody>
      </p:sp>
    </p:spTree>
    <p:extLst>
      <p:ext uri="{BB962C8B-B14F-4D97-AF65-F5344CB8AC3E}">
        <p14:creationId xmlns:p14="http://schemas.microsoft.com/office/powerpoint/2010/main" val="2809201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7A780A-E1CD-0963-08D4-56B21E3FE774}"/>
              </a:ext>
            </a:extLst>
          </p:cNvPr>
          <p:cNvSpPr>
            <a:spLocks noGrp="1"/>
          </p:cNvSpPr>
          <p:nvPr>
            <p:ph type="title"/>
          </p:nvPr>
        </p:nvSpPr>
        <p:spPr>
          <a:xfrm>
            <a:off x="801288" y="0"/>
            <a:ext cx="10571998" cy="970450"/>
          </a:xfrm>
        </p:spPr>
        <p:txBody>
          <a:bodyPr/>
          <a:lstStyle/>
          <a:p>
            <a:r>
              <a:rPr lang="es-ES_tradnl" b="1" dirty="0"/>
              <a:t>ELEMENTOS CLAVE DE LA IMAGEN CORPORATIVA</a:t>
            </a:r>
          </a:p>
        </p:txBody>
      </p:sp>
      <p:sp>
        <p:nvSpPr>
          <p:cNvPr id="3" name="Marcador de contenido 2">
            <a:extLst>
              <a:ext uri="{FF2B5EF4-FFF2-40B4-BE49-F238E27FC236}">
                <a16:creationId xmlns:a16="http://schemas.microsoft.com/office/drawing/2014/main" id="{F5A5EBC4-DC5E-F984-8AC3-A9CCFAA8CA52}"/>
              </a:ext>
            </a:extLst>
          </p:cNvPr>
          <p:cNvSpPr>
            <a:spLocks noGrp="1"/>
          </p:cNvSpPr>
          <p:nvPr>
            <p:ph idx="1"/>
          </p:nvPr>
        </p:nvSpPr>
        <p:spPr>
          <a:xfrm>
            <a:off x="801288" y="970450"/>
            <a:ext cx="10554574" cy="5440361"/>
          </a:xfrm>
        </p:spPr>
        <p:txBody>
          <a:bodyPr>
            <a:noAutofit/>
          </a:bodyPr>
          <a:lstStyle/>
          <a:p>
            <a:pPr algn="just" fontAlgn="base">
              <a:spcAft>
                <a:spcPts val="600"/>
              </a:spcAft>
              <a:buNone/>
            </a:pPr>
            <a:r>
              <a:rPr lang="es-EC" b="1" i="0" dirty="0">
                <a:solidFill>
                  <a:srgbClr val="222222"/>
                </a:solidFill>
                <a:effectLst/>
                <a:latin typeface="inherit"/>
              </a:rPr>
              <a:t>1.- NOMBRE DE LA EMPRESA</a:t>
            </a:r>
            <a:endParaRPr lang="es-EC" b="1" i="0" dirty="0">
              <a:solidFill>
                <a:srgbClr val="222222"/>
              </a:solidFill>
              <a:effectLst/>
              <a:latin typeface="oswald" panose="020F0502020204030204" pitchFamily="34" charset="0"/>
            </a:endParaRPr>
          </a:p>
          <a:p>
            <a:pPr algn="just" fontAlgn="base">
              <a:buNone/>
            </a:pPr>
            <a:r>
              <a:rPr lang="es-EC" b="0" i="0" dirty="0">
                <a:solidFill>
                  <a:srgbClr val="222222"/>
                </a:solidFill>
                <a:effectLst/>
                <a:latin typeface="inherit"/>
              </a:rPr>
              <a:t>es el primer elemento a tener en cuenta cuando creamos un negocio. Debe ser elegido con mucho detenimiento y cuidado, ya que debe ser claro y muy muy fácil de recordar. </a:t>
            </a:r>
            <a:endParaRPr lang="es-EC" b="0" i="0" dirty="0">
              <a:solidFill>
                <a:srgbClr val="222222"/>
              </a:solidFill>
              <a:effectLst/>
              <a:latin typeface="poppins" pitchFamily="2" charset="77"/>
            </a:endParaRPr>
          </a:p>
          <a:p>
            <a:pPr algn="just" fontAlgn="base">
              <a:buNone/>
            </a:pPr>
            <a:r>
              <a:rPr lang="es-EC" b="0" i="0" dirty="0">
                <a:solidFill>
                  <a:srgbClr val="222222"/>
                </a:solidFill>
                <a:effectLst/>
                <a:latin typeface="inherit"/>
              </a:rPr>
              <a:t>Busca un nombre único, innovador y atractivo. De igual forma, ten en cuenta que si planeas tener presencia digital debes asegurarte de que exista un dominio disponible con el nombre. </a:t>
            </a:r>
            <a:endParaRPr lang="es-EC" b="0" i="0" dirty="0">
              <a:solidFill>
                <a:srgbClr val="222222"/>
              </a:solidFill>
              <a:effectLst/>
              <a:latin typeface="poppins" pitchFamily="2" charset="77"/>
            </a:endParaRPr>
          </a:p>
          <a:p>
            <a:pPr algn="just" fontAlgn="base">
              <a:spcAft>
                <a:spcPts val="600"/>
              </a:spcAft>
              <a:buNone/>
            </a:pPr>
            <a:r>
              <a:rPr lang="es-EC" b="1" i="0" dirty="0">
                <a:solidFill>
                  <a:srgbClr val="222222"/>
                </a:solidFill>
                <a:effectLst/>
                <a:latin typeface="inherit"/>
              </a:rPr>
              <a:t>2.- LOGOTIPO</a:t>
            </a:r>
            <a:endParaRPr lang="es-EC" b="1" i="0" dirty="0">
              <a:solidFill>
                <a:srgbClr val="222222"/>
              </a:solidFill>
              <a:effectLst/>
              <a:latin typeface="oswald" panose="020F0502020204030204" pitchFamily="34" charset="0"/>
            </a:endParaRPr>
          </a:p>
          <a:p>
            <a:pPr algn="just" fontAlgn="base">
              <a:buNone/>
            </a:pPr>
            <a:r>
              <a:rPr lang="es-EC" i="0" dirty="0">
                <a:solidFill>
                  <a:srgbClr val="222222"/>
                </a:solidFill>
                <a:effectLst/>
                <a:latin typeface="inherit"/>
              </a:rPr>
              <a:t>siempre acompaña el nombre de la empresa y en algunas ocasiones llega a sustituir el nombre. Por ello, </a:t>
            </a:r>
            <a:r>
              <a:rPr lang="es-EC" i="0" dirty="0">
                <a:solidFill>
                  <a:srgbClr val="000000"/>
                </a:solidFill>
                <a:effectLst/>
                <a:latin typeface="inherit"/>
              </a:rPr>
              <a:t>debe ser reconocible, fácil de recordar y visualmente atractivo</a:t>
            </a:r>
            <a:r>
              <a:rPr lang="es-EC" i="0" dirty="0">
                <a:solidFill>
                  <a:srgbClr val="222222"/>
                </a:solidFill>
                <a:effectLst/>
                <a:latin typeface="inherit"/>
              </a:rPr>
              <a:t> </a:t>
            </a:r>
            <a:r>
              <a:rPr lang="es-EC" b="0" i="0" dirty="0">
                <a:solidFill>
                  <a:srgbClr val="222222"/>
                </a:solidFill>
                <a:effectLst/>
                <a:latin typeface="inherit"/>
              </a:rPr>
              <a:t>con el fin de que no se vaya de la mente de nuestros clientes.</a:t>
            </a:r>
            <a:endParaRPr lang="es-EC" b="0" i="0" dirty="0">
              <a:solidFill>
                <a:srgbClr val="222222"/>
              </a:solidFill>
              <a:effectLst/>
              <a:latin typeface="poppins" pitchFamily="2" charset="77"/>
            </a:endParaRPr>
          </a:p>
          <a:p>
            <a:pPr algn="just" fontAlgn="base">
              <a:buNone/>
            </a:pPr>
            <a:r>
              <a:rPr lang="es-EC" b="0" i="0" dirty="0">
                <a:solidFill>
                  <a:srgbClr val="222222"/>
                </a:solidFill>
                <a:effectLst/>
                <a:latin typeface="inherit"/>
              </a:rPr>
              <a:t>Es importante que seamos cuidadosos y nos enfoquemos en que el logo transmita los valores de nuestra marca.</a:t>
            </a:r>
            <a:endParaRPr lang="es-EC" b="0" i="0" dirty="0">
              <a:solidFill>
                <a:srgbClr val="222222"/>
              </a:solidFill>
              <a:effectLst/>
              <a:latin typeface="poppins" pitchFamily="2" charset="77"/>
            </a:endParaRPr>
          </a:p>
          <a:p>
            <a:pPr algn="just">
              <a:buNone/>
            </a:pPr>
            <a:br>
              <a:rPr lang="es-EC" dirty="0"/>
            </a:br>
            <a:endParaRPr lang="es-ES_tradnl" dirty="0"/>
          </a:p>
        </p:txBody>
      </p:sp>
    </p:spTree>
    <p:extLst>
      <p:ext uri="{BB962C8B-B14F-4D97-AF65-F5344CB8AC3E}">
        <p14:creationId xmlns:p14="http://schemas.microsoft.com/office/powerpoint/2010/main" val="3433703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F3F77D2-2557-F1C2-0DC7-F895D46AF2D9}"/>
              </a:ext>
            </a:extLst>
          </p:cNvPr>
          <p:cNvSpPr>
            <a:spLocks noGrp="1"/>
          </p:cNvSpPr>
          <p:nvPr>
            <p:ph idx="1"/>
          </p:nvPr>
        </p:nvSpPr>
        <p:spPr>
          <a:xfrm>
            <a:off x="694726" y="408986"/>
            <a:ext cx="10554574" cy="3636511"/>
          </a:xfrm>
        </p:spPr>
        <p:txBody>
          <a:bodyPr>
            <a:noAutofit/>
          </a:bodyPr>
          <a:lstStyle/>
          <a:p>
            <a:pPr algn="just" fontAlgn="base">
              <a:spcAft>
                <a:spcPts val="600"/>
              </a:spcAft>
              <a:buNone/>
            </a:pPr>
            <a:r>
              <a:rPr lang="es-EC" b="1" i="0" dirty="0">
                <a:effectLst/>
                <a:latin typeface="inherit"/>
              </a:rPr>
              <a:t>3.- TIPOGRAFÍA</a:t>
            </a:r>
            <a:endParaRPr lang="es-EC" b="1" i="0" dirty="0">
              <a:effectLst/>
              <a:latin typeface="oswald" panose="020F0502020204030204" pitchFamily="34" charset="0"/>
            </a:endParaRPr>
          </a:p>
          <a:p>
            <a:pPr algn="just" fontAlgn="base">
              <a:buNone/>
            </a:pPr>
            <a:r>
              <a:rPr lang="es-EC" b="0" i="0" dirty="0">
                <a:effectLst/>
                <a:latin typeface="inherit"/>
              </a:rPr>
              <a:t>es un punto que puede parecer irrelevante pero es indispensable para fortalecer la identidad visual. Procura que </a:t>
            </a:r>
            <a:r>
              <a:rPr lang="es-EC" i="0" dirty="0">
                <a:effectLst/>
                <a:latin typeface="inherit"/>
              </a:rPr>
              <a:t>sea fácil de leer, </a:t>
            </a:r>
            <a:r>
              <a:rPr lang="es-EC" b="0" i="0" dirty="0">
                <a:effectLst/>
                <a:latin typeface="inherit"/>
              </a:rPr>
              <a:t>evita letras cursivas o difíciles de entender. </a:t>
            </a:r>
          </a:p>
          <a:p>
            <a:pPr algn="just" fontAlgn="base">
              <a:buNone/>
            </a:pPr>
            <a:r>
              <a:rPr lang="es-EC" b="1" i="0" dirty="0">
                <a:effectLst/>
                <a:latin typeface="inherit"/>
              </a:rPr>
              <a:t>4.- Los colores corporativos</a:t>
            </a:r>
            <a:endParaRPr lang="es-EC" b="1" dirty="0">
              <a:latin typeface="inherit"/>
            </a:endParaRPr>
          </a:p>
          <a:p>
            <a:pPr algn="just" fontAlgn="base">
              <a:buNone/>
            </a:pPr>
            <a:r>
              <a:rPr lang="es-EC" b="0" i="0" dirty="0">
                <a:effectLst/>
                <a:latin typeface="inherit"/>
              </a:rPr>
              <a:t>son un elemento que no puede descuidarse y debe de elegirse con detenimiento. No olvides la </a:t>
            </a:r>
            <a:r>
              <a:rPr lang="es-EC" i="0" dirty="0">
                <a:effectLst/>
                <a:latin typeface="inherit"/>
              </a:rPr>
              <a:t>psicología del color </a:t>
            </a:r>
            <a:r>
              <a:rPr lang="es-EC" b="0" i="0" dirty="0">
                <a:effectLst/>
                <a:latin typeface="inherit"/>
              </a:rPr>
              <a:t>y que cada uno transmite sentimientos y sensaciones a las personas.</a:t>
            </a:r>
            <a:endParaRPr lang="es-EC" b="0" i="0" dirty="0">
              <a:effectLst/>
              <a:latin typeface="poppins" pitchFamily="2" charset="77"/>
            </a:endParaRPr>
          </a:p>
          <a:p>
            <a:pPr algn="just" fontAlgn="base">
              <a:spcAft>
                <a:spcPts val="600"/>
              </a:spcAft>
              <a:buNone/>
            </a:pPr>
            <a:r>
              <a:rPr lang="es-EC" b="1" i="0" dirty="0">
                <a:effectLst/>
                <a:latin typeface="inherit"/>
              </a:rPr>
              <a:t>5.- TONO Y VOZ DE LAS COMUNICACIONES</a:t>
            </a:r>
            <a:endParaRPr lang="es-EC" b="1" i="0" dirty="0">
              <a:effectLst/>
              <a:latin typeface="oswald" panose="020F0502020204030204" pitchFamily="34" charset="0"/>
            </a:endParaRPr>
          </a:p>
          <a:p>
            <a:pPr algn="just" fontAlgn="base">
              <a:buNone/>
            </a:pPr>
            <a:r>
              <a:rPr lang="es-EC" b="0" i="0" dirty="0">
                <a:effectLst/>
                <a:latin typeface="inherit"/>
              </a:rPr>
              <a:t>debe estar muy definido por las empresas, ya que es la forma en que nos vamos a dirigir a nuestro público objetivo. Tenemos que tomar en cuenta si nos vamos a dirigir de usted o de tú, si el lenguaje será muy profesional o coloquial. </a:t>
            </a:r>
            <a:endParaRPr lang="es-EC" b="0" i="0" dirty="0">
              <a:effectLst/>
              <a:latin typeface="poppins" pitchFamily="2" charset="77"/>
            </a:endParaRPr>
          </a:p>
          <a:p>
            <a:pPr algn="just" fontAlgn="base">
              <a:buNone/>
            </a:pPr>
            <a:r>
              <a:rPr lang="es-EC" b="0" i="0" dirty="0">
                <a:effectLst/>
                <a:latin typeface="inherit"/>
              </a:rPr>
              <a:t>De igual forma, debemos tomar </a:t>
            </a:r>
            <a:r>
              <a:rPr lang="es-EC" i="0" dirty="0">
                <a:effectLst/>
                <a:latin typeface="inherit"/>
              </a:rPr>
              <a:t>en cuenta cómo comunicarnos de acuerdo a cada canal de comunicación Y siempre </a:t>
            </a:r>
            <a:r>
              <a:rPr lang="es-EC" b="0" i="0" dirty="0">
                <a:effectLst/>
                <a:latin typeface="inherit"/>
              </a:rPr>
              <a:t>debe haber coherencia.  </a:t>
            </a:r>
            <a:endParaRPr lang="es-EC" b="0" i="0" dirty="0">
              <a:effectLst/>
              <a:latin typeface="poppins" pitchFamily="2" charset="77"/>
            </a:endParaRPr>
          </a:p>
          <a:p>
            <a:pPr algn="just"/>
            <a:endParaRPr lang="es-ES_tradnl" dirty="0"/>
          </a:p>
        </p:txBody>
      </p:sp>
    </p:spTree>
    <p:extLst>
      <p:ext uri="{BB962C8B-B14F-4D97-AF65-F5344CB8AC3E}">
        <p14:creationId xmlns:p14="http://schemas.microsoft.com/office/powerpoint/2010/main" val="1039076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E154503-CFBD-9A17-350E-031BE0A5527F}"/>
              </a:ext>
            </a:extLst>
          </p:cNvPr>
          <p:cNvSpPr>
            <a:spLocks noGrp="1"/>
          </p:cNvSpPr>
          <p:nvPr>
            <p:ph type="title"/>
          </p:nvPr>
        </p:nvSpPr>
        <p:spPr>
          <a:xfrm>
            <a:off x="818712" y="28752"/>
            <a:ext cx="10571998" cy="970450"/>
          </a:xfrm>
        </p:spPr>
        <p:txBody>
          <a:bodyPr>
            <a:normAutofit/>
          </a:bodyPr>
          <a:lstStyle/>
          <a:p>
            <a:r>
              <a:rPr lang="es-EC" b="1" i="0" cap="all" dirty="0">
                <a:solidFill>
                  <a:srgbClr val="222222"/>
                </a:solidFill>
                <a:effectLst/>
                <a:latin typeface="inherit"/>
              </a:rPr>
              <a:t>BENEFICIOS DE LA IMAGEN CORPORATIVA</a:t>
            </a:r>
            <a:endParaRPr lang="es-ES_tradnl" b="1" dirty="0"/>
          </a:p>
        </p:txBody>
      </p:sp>
      <p:sp>
        <p:nvSpPr>
          <p:cNvPr id="3" name="Marcador de contenido 2">
            <a:extLst>
              <a:ext uri="{FF2B5EF4-FFF2-40B4-BE49-F238E27FC236}">
                <a16:creationId xmlns:a16="http://schemas.microsoft.com/office/drawing/2014/main" id="{CE4722A9-8C10-7CB3-B56E-CEE6396247FA}"/>
              </a:ext>
            </a:extLst>
          </p:cNvPr>
          <p:cNvSpPr>
            <a:spLocks noGrp="1"/>
          </p:cNvSpPr>
          <p:nvPr>
            <p:ph idx="1"/>
          </p:nvPr>
        </p:nvSpPr>
        <p:spPr>
          <a:xfrm>
            <a:off x="818712" y="999202"/>
            <a:ext cx="10990996" cy="4634432"/>
          </a:xfrm>
        </p:spPr>
        <p:txBody>
          <a:bodyPr>
            <a:noAutofit/>
          </a:bodyPr>
          <a:lstStyle/>
          <a:p>
            <a:pPr algn="l" fontAlgn="base">
              <a:spcAft>
                <a:spcPts val="1500"/>
              </a:spcAft>
              <a:buFont typeface="Arial" panose="020B0604020202020204" pitchFamily="34" charset="0"/>
              <a:buChar char="•"/>
            </a:pPr>
            <a:r>
              <a:rPr lang="es-EC" i="0" dirty="0">
                <a:effectLst/>
                <a:latin typeface="inherit"/>
              </a:rPr>
              <a:t>Crear una relación duradera y fiel con el público objetivo ya que este logra identificarse con la marca.</a:t>
            </a:r>
          </a:p>
          <a:p>
            <a:pPr algn="l" fontAlgn="base">
              <a:spcAft>
                <a:spcPts val="1500"/>
              </a:spcAft>
              <a:buFont typeface="Arial" panose="020B0604020202020204" pitchFamily="34" charset="0"/>
              <a:buChar char="•"/>
            </a:pPr>
            <a:r>
              <a:rPr lang="es-EC" i="0" dirty="0">
                <a:effectLst/>
                <a:latin typeface="inherit"/>
              </a:rPr>
              <a:t>Ayuda a que la marca sea fácil de recordar y permanecer en la mente de los consumidores. </a:t>
            </a:r>
          </a:p>
          <a:p>
            <a:pPr algn="l" fontAlgn="base">
              <a:spcAft>
                <a:spcPts val="1500"/>
              </a:spcAft>
              <a:buFont typeface="Arial" panose="020B0604020202020204" pitchFamily="34" charset="0"/>
              <a:buChar char="•"/>
            </a:pPr>
            <a:r>
              <a:rPr lang="es-EC" i="0" dirty="0">
                <a:effectLst/>
                <a:latin typeface="inherit"/>
              </a:rPr>
              <a:t>Genera un vínculo emocional entre la marca y el cliente objetivo que ayuda a mejorar la imagen y lo que el público percibe al interactuar con nuestra empresa.</a:t>
            </a:r>
          </a:p>
          <a:p>
            <a:pPr algn="l" fontAlgn="base">
              <a:spcAft>
                <a:spcPts val="1500"/>
              </a:spcAft>
              <a:buFont typeface="Arial" panose="020B0604020202020204" pitchFamily="34" charset="0"/>
              <a:buChar char="•"/>
            </a:pPr>
            <a:r>
              <a:rPr lang="es-EC" i="0" dirty="0">
                <a:effectLst/>
                <a:latin typeface="inherit"/>
              </a:rPr>
              <a:t>La identidad visual corporativa es la herramienta ideal para diferenciarse de la competencia, ser únicos y originales.</a:t>
            </a:r>
          </a:p>
          <a:p>
            <a:pPr algn="l" fontAlgn="base">
              <a:spcAft>
                <a:spcPts val="1500"/>
              </a:spcAft>
              <a:buFont typeface="Arial" panose="020B0604020202020204" pitchFamily="34" charset="0"/>
              <a:buChar char="•"/>
            </a:pPr>
            <a:r>
              <a:rPr lang="es-EC" i="0" dirty="0">
                <a:effectLst/>
                <a:latin typeface="inherit"/>
              </a:rPr>
              <a:t>Ayuda a aumentar el valor de la marca, sus productos y servicios. </a:t>
            </a:r>
          </a:p>
          <a:p>
            <a:pPr algn="l" fontAlgn="base">
              <a:spcAft>
                <a:spcPts val="1500"/>
              </a:spcAft>
              <a:buFont typeface="Arial" panose="020B0604020202020204" pitchFamily="34" charset="0"/>
              <a:buChar char="•"/>
            </a:pPr>
            <a:r>
              <a:rPr lang="es-EC" i="0" dirty="0">
                <a:effectLst/>
                <a:latin typeface="inherit"/>
              </a:rPr>
              <a:t>Crea en el usuario la sensación de confianza y seguridad con los productos y servicios que se ofrecen. </a:t>
            </a:r>
          </a:p>
          <a:p>
            <a:endParaRPr lang="es-ES_tradnl" dirty="0"/>
          </a:p>
        </p:txBody>
      </p:sp>
    </p:spTree>
    <p:extLst>
      <p:ext uri="{BB962C8B-B14F-4D97-AF65-F5344CB8AC3E}">
        <p14:creationId xmlns:p14="http://schemas.microsoft.com/office/powerpoint/2010/main" val="53043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FA3BCB-589E-B72B-0B10-9BDF66D461E6}"/>
              </a:ext>
            </a:extLst>
          </p:cNvPr>
          <p:cNvSpPr>
            <a:spLocks noGrp="1"/>
          </p:cNvSpPr>
          <p:nvPr>
            <p:ph type="title"/>
          </p:nvPr>
        </p:nvSpPr>
        <p:spPr/>
        <p:txBody>
          <a:bodyPr/>
          <a:lstStyle/>
          <a:p>
            <a:r>
              <a:rPr lang="es-ES_tradnl" b="1" dirty="0"/>
              <a:t>ELEMENTOS DE LA REPUTACIÓN CORPORATIVA</a:t>
            </a:r>
          </a:p>
        </p:txBody>
      </p:sp>
      <p:sp>
        <p:nvSpPr>
          <p:cNvPr id="3" name="Marcador de contenido 2">
            <a:extLst>
              <a:ext uri="{FF2B5EF4-FFF2-40B4-BE49-F238E27FC236}">
                <a16:creationId xmlns:a16="http://schemas.microsoft.com/office/drawing/2014/main" id="{667E803D-088B-3458-CC26-45500368C08F}"/>
              </a:ext>
            </a:extLst>
          </p:cNvPr>
          <p:cNvSpPr>
            <a:spLocks noGrp="1"/>
          </p:cNvSpPr>
          <p:nvPr>
            <p:ph idx="1"/>
          </p:nvPr>
        </p:nvSpPr>
        <p:spPr>
          <a:xfrm>
            <a:off x="818712" y="1417639"/>
            <a:ext cx="10554574" cy="4441160"/>
          </a:xfrm>
        </p:spPr>
        <p:txBody>
          <a:bodyPr>
            <a:noAutofit/>
          </a:bodyPr>
          <a:lstStyle/>
          <a:p>
            <a:pPr algn="l">
              <a:lnSpc>
                <a:spcPts val="1650"/>
              </a:lnSpc>
              <a:spcBef>
                <a:spcPts val="750"/>
              </a:spcBef>
              <a:spcAft>
                <a:spcPts val="600"/>
              </a:spcAft>
              <a:buFont typeface="Arial" panose="020B0604020202020204" pitchFamily="34" charset="0"/>
              <a:buChar char="•"/>
            </a:pPr>
            <a:r>
              <a:rPr lang="es-EC" b="1" i="0" dirty="0">
                <a:solidFill>
                  <a:srgbClr val="001D35"/>
                </a:solidFill>
                <a:effectLst/>
                <a:latin typeface="Google Sans"/>
              </a:rPr>
              <a:t>Calidad de productos y servicios:</a:t>
            </a:r>
            <a:endParaRPr lang="es-EC" b="0" i="0" dirty="0">
              <a:solidFill>
                <a:srgbClr val="001D35"/>
              </a:solidFill>
              <a:effectLst/>
              <a:latin typeface="Google Sans"/>
            </a:endParaRPr>
          </a:p>
          <a:p>
            <a:pPr marL="0" indent="0" algn="l" fontAlgn="ctr">
              <a:lnSpc>
                <a:spcPts val="1650"/>
              </a:lnSpc>
              <a:spcBef>
                <a:spcPts val="750"/>
              </a:spcBef>
              <a:spcAft>
                <a:spcPts val="600"/>
              </a:spcAft>
              <a:buNone/>
            </a:pPr>
            <a:r>
              <a:rPr lang="es-EC" b="0" i="0" dirty="0">
                <a:solidFill>
                  <a:srgbClr val="545D7E"/>
                </a:solidFill>
                <a:effectLst/>
                <a:latin typeface="Google Sans"/>
              </a:rPr>
              <a:t>La calidad y la innovación de los productos o servicios son fundamentales para construir una reputación positiva. </a:t>
            </a:r>
            <a:endParaRPr lang="es-EC" b="0" i="0" dirty="0">
              <a:solidFill>
                <a:srgbClr val="0B57D0"/>
              </a:solidFill>
              <a:effectLst/>
              <a:latin typeface="Google Sans"/>
            </a:endParaRPr>
          </a:p>
          <a:p>
            <a:pPr algn="l">
              <a:lnSpc>
                <a:spcPts val="1650"/>
              </a:lnSpc>
              <a:spcBef>
                <a:spcPts val="750"/>
              </a:spcBef>
              <a:spcAft>
                <a:spcPts val="600"/>
              </a:spcAft>
              <a:buFont typeface="Arial" panose="020B0604020202020204" pitchFamily="34" charset="0"/>
              <a:buChar char="•"/>
            </a:pPr>
            <a:r>
              <a:rPr lang="es-EC" b="1" i="0" dirty="0">
                <a:solidFill>
                  <a:srgbClr val="001D35"/>
                </a:solidFill>
                <a:effectLst/>
                <a:latin typeface="Google Sans"/>
              </a:rPr>
              <a:t>Ambiente laboral:</a:t>
            </a:r>
            <a:endParaRPr lang="es-EC" b="0" i="0" dirty="0">
              <a:solidFill>
                <a:srgbClr val="001D35"/>
              </a:solidFill>
              <a:effectLst/>
              <a:latin typeface="Google Sans"/>
            </a:endParaRPr>
          </a:p>
          <a:p>
            <a:pPr marL="0" indent="0" algn="l" fontAlgn="ctr">
              <a:lnSpc>
                <a:spcPts val="1650"/>
              </a:lnSpc>
              <a:spcBef>
                <a:spcPts val="750"/>
              </a:spcBef>
              <a:spcAft>
                <a:spcPts val="600"/>
              </a:spcAft>
              <a:buNone/>
            </a:pPr>
            <a:r>
              <a:rPr lang="es-EC" b="0" i="0" dirty="0">
                <a:solidFill>
                  <a:srgbClr val="545D7E"/>
                </a:solidFill>
                <a:effectLst/>
                <a:latin typeface="Google Sans"/>
              </a:rPr>
              <a:t>Un buen ambiente laboral, con empleados satisfechos y comprometidos, refleja positivamente en la reputación de la empresa. </a:t>
            </a:r>
            <a:endParaRPr lang="es-EC" b="0" i="0" dirty="0">
              <a:solidFill>
                <a:srgbClr val="0B57D0"/>
              </a:solidFill>
              <a:effectLst/>
              <a:latin typeface="Google Sans"/>
            </a:endParaRPr>
          </a:p>
          <a:p>
            <a:pPr algn="l">
              <a:lnSpc>
                <a:spcPts val="1650"/>
              </a:lnSpc>
              <a:spcBef>
                <a:spcPts val="750"/>
              </a:spcBef>
              <a:spcAft>
                <a:spcPts val="600"/>
              </a:spcAft>
              <a:buFont typeface="Arial" panose="020B0604020202020204" pitchFamily="34" charset="0"/>
              <a:buChar char="•"/>
            </a:pPr>
            <a:r>
              <a:rPr lang="es-EC" b="1" i="0" dirty="0">
                <a:solidFill>
                  <a:srgbClr val="001D35"/>
                </a:solidFill>
                <a:effectLst/>
                <a:latin typeface="Google Sans"/>
              </a:rPr>
              <a:t>Conducta ética:</a:t>
            </a:r>
            <a:endParaRPr lang="es-EC" b="0" i="0" dirty="0">
              <a:solidFill>
                <a:srgbClr val="001D35"/>
              </a:solidFill>
              <a:effectLst/>
              <a:latin typeface="Google Sans"/>
            </a:endParaRPr>
          </a:p>
          <a:p>
            <a:pPr marL="0" indent="0" algn="l" fontAlgn="ctr">
              <a:lnSpc>
                <a:spcPts val="1650"/>
              </a:lnSpc>
              <a:spcBef>
                <a:spcPts val="750"/>
              </a:spcBef>
              <a:spcAft>
                <a:spcPts val="600"/>
              </a:spcAft>
              <a:buNone/>
            </a:pPr>
            <a:r>
              <a:rPr lang="es-EC" b="0" i="0" dirty="0">
                <a:solidFill>
                  <a:srgbClr val="545D7E"/>
                </a:solidFill>
                <a:effectLst/>
                <a:latin typeface="Google Sans"/>
              </a:rPr>
              <a:t>La ética empresarial y la responsabilidad social corporativa son clave para ganar la confianza y el respeto de los stakeholders. </a:t>
            </a:r>
            <a:endParaRPr lang="es-EC" b="0" i="0" dirty="0">
              <a:solidFill>
                <a:srgbClr val="0B57D0"/>
              </a:solidFill>
              <a:effectLst/>
              <a:latin typeface="Google Sans"/>
            </a:endParaRPr>
          </a:p>
          <a:p>
            <a:pPr algn="l">
              <a:lnSpc>
                <a:spcPts val="1650"/>
              </a:lnSpc>
              <a:spcBef>
                <a:spcPts val="750"/>
              </a:spcBef>
              <a:spcAft>
                <a:spcPts val="600"/>
              </a:spcAft>
              <a:buFont typeface="Arial" panose="020B0604020202020204" pitchFamily="34" charset="0"/>
              <a:buChar char="•"/>
            </a:pPr>
            <a:r>
              <a:rPr lang="es-EC" b="1" i="0" dirty="0">
                <a:solidFill>
                  <a:srgbClr val="001D35"/>
                </a:solidFill>
                <a:effectLst/>
                <a:latin typeface="Google Sans"/>
              </a:rPr>
              <a:t>Ciudadanía corporativa:</a:t>
            </a:r>
            <a:endParaRPr lang="es-EC" b="0" i="0" dirty="0">
              <a:solidFill>
                <a:srgbClr val="001D35"/>
              </a:solidFill>
              <a:effectLst/>
              <a:latin typeface="Google Sans"/>
            </a:endParaRPr>
          </a:p>
          <a:p>
            <a:pPr marL="0" indent="0" algn="l" fontAlgn="ctr">
              <a:lnSpc>
                <a:spcPts val="1650"/>
              </a:lnSpc>
              <a:spcBef>
                <a:spcPts val="750"/>
              </a:spcBef>
              <a:spcAft>
                <a:spcPts val="600"/>
              </a:spcAft>
              <a:buNone/>
            </a:pPr>
            <a:r>
              <a:rPr lang="es-EC" b="0" i="0" dirty="0">
                <a:solidFill>
                  <a:srgbClr val="545D7E"/>
                </a:solidFill>
                <a:effectLst/>
                <a:latin typeface="Google Sans"/>
              </a:rPr>
              <a:t>La implicación de la empresa en la comunidad y su contribución al bienestar social también son factores importantes. </a:t>
            </a:r>
            <a:endParaRPr lang="es-EC" b="0" i="0" dirty="0">
              <a:solidFill>
                <a:srgbClr val="0B57D0"/>
              </a:solidFill>
              <a:effectLst/>
              <a:latin typeface="Google Sans"/>
            </a:endParaRPr>
          </a:p>
          <a:p>
            <a:pPr algn="l">
              <a:lnSpc>
                <a:spcPts val="1650"/>
              </a:lnSpc>
              <a:spcBef>
                <a:spcPts val="750"/>
              </a:spcBef>
              <a:spcAft>
                <a:spcPts val="600"/>
              </a:spcAft>
              <a:buFont typeface="Arial" panose="020B0604020202020204" pitchFamily="34" charset="0"/>
              <a:buChar char="•"/>
            </a:pPr>
            <a:r>
              <a:rPr lang="es-EC" b="1" i="0" dirty="0">
                <a:solidFill>
                  <a:srgbClr val="001D35"/>
                </a:solidFill>
                <a:effectLst/>
                <a:latin typeface="Google Sans"/>
              </a:rPr>
              <a:t>Liderazgo:</a:t>
            </a:r>
            <a:endParaRPr lang="es-EC" b="0" i="0" dirty="0">
              <a:solidFill>
                <a:srgbClr val="001D35"/>
              </a:solidFill>
              <a:effectLst/>
              <a:latin typeface="Google Sans"/>
            </a:endParaRPr>
          </a:p>
          <a:p>
            <a:pPr marL="0" indent="0" algn="l" fontAlgn="ctr">
              <a:lnSpc>
                <a:spcPts val="1650"/>
              </a:lnSpc>
              <a:spcBef>
                <a:spcPts val="750"/>
              </a:spcBef>
              <a:spcAft>
                <a:spcPts val="600"/>
              </a:spcAft>
              <a:buNone/>
            </a:pPr>
            <a:r>
              <a:rPr lang="es-EC" b="0" i="0" dirty="0">
                <a:solidFill>
                  <a:srgbClr val="545D7E"/>
                </a:solidFill>
                <a:effectLst/>
                <a:latin typeface="Google Sans"/>
              </a:rPr>
              <a:t>Un liderazgo efectivo y transparente, que inspire a los empleados y a los stakeholders, fortalece la reputación de la empresa.</a:t>
            </a:r>
            <a:endParaRPr lang="es-ES_tradnl" dirty="0"/>
          </a:p>
        </p:txBody>
      </p:sp>
    </p:spTree>
    <p:extLst>
      <p:ext uri="{BB962C8B-B14F-4D97-AF65-F5344CB8AC3E}">
        <p14:creationId xmlns:p14="http://schemas.microsoft.com/office/powerpoint/2010/main" val="3084771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3E0BDB-8E3A-27C2-40FE-727C885E5B23}"/>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BCB1B2BF-F5B4-75BE-C0F0-B9DA559C69A5}"/>
              </a:ext>
            </a:extLst>
          </p:cNvPr>
          <p:cNvSpPr>
            <a:spLocks noGrp="1"/>
          </p:cNvSpPr>
          <p:nvPr>
            <p:ph type="title"/>
          </p:nvPr>
        </p:nvSpPr>
        <p:spPr>
          <a:xfrm>
            <a:off x="801288" y="0"/>
            <a:ext cx="10571998" cy="970450"/>
          </a:xfrm>
        </p:spPr>
        <p:txBody>
          <a:bodyPr/>
          <a:lstStyle/>
          <a:p>
            <a:r>
              <a:rPr lang="es-ES_tradnl" b="1" dirty="0"/>
              <a:t>ELEMENTOS DE LA REPUTACIÓN CORPORATIVA</a:t>
            </a:r>
          </a:p>
        </p:txBody>
      </p:sp>
      <p:sp>
        <p:nvSpPr>
          <p:cNvPr id="3" name="Marcador de contenido 2">
            <a:extLst>
              <a:ext uri="{FF2B5EF4-FFF2-40B4-BE49-F238E27FC236}">
                <a16:creationId xmlns:a16="http://schemas.microsoft.com/office/drawing/2014/main" id="{1857018F-3FD6-DB8E-07CB-C9A7ED78E02F}"/>
              </a:ext>
            </a:extLst>
          </p:cNvPr>
          <p:cNvSpPr>
            <a:spLocks noGrp="1"/>
          </p:cNvSpPr>
          <p:nvPr>
            <p:ph idx="1"/>
          </p:nvPr>
        </p:nvSpPr>
        <p:spPr>
          <a:xfrm>
            <a:off x="801288" y="970450"/>
            <a:ext cx="10554574" cy="4441160"/>
          </a:xfrm>
        </p:spPr>
        <p:txBody>
          <a:bodyPr>
            <a:noAutofit/>
          </a:bodyPr>
          <a:lstStyle/>
          <a:p>
            <a:pPr marL="0" indent="0" algn="l" fontAlgn="ctr">
              <a:lnSpc>
                <a:spcPts val="1650"/>
              </a:lnSpc>
              <a:spcBef>
                <a:spcPts val="750"/>
              </a:spcBef>
              <a:spcAft>
                <a:spcPts val="600"/>
              </a:spcAft>
              <a:buNone/>
            </a:pPr>
            <a:r>
              <a:rPr lang="es-EC" b="0" i="0" dirty="0">
                <a:solidFill>
                  <a:srgbClr val="545D7E"/>
                </a:solidFill>
                <a:effectLst/>
                <a:latin typeface="Google Sans"/>
              </a:rPr>
              <a:t> </a:t>
            </a:r>
            <a:endParaRPr lang="es-EC" b="0" i="0" dirty="0">
              <a:solidFill>
                <a:srgbClr val="0B57D0"/>
              </a:solidFill>
              <a:effectLst/>
              <a:latin typeface="Google Sans"/>
            </a:endParaRPr>
          </a:p>
          <a:p>
            <a:pPr algn="l">
              <a:lnSpc>
                <a:spcPts val="1650"/>
              </a:lnSpc>
              <a:spcBef>
                <a:spcPts val="750"/>
              </a:spcBef>
              <a:spcAft>
                <a:spcPts val="600"/>
              </a:spcAft>
              <a:buFont typeface="Arial" panose="020B0604020202020204" pitchFamily="34" charset="0"/>
              <a:buChar char="•"/>
            </a:pPr>
            <a:r>
              <a:rPr lang="es-EC" b="1" i="0" dirty="0">
                <a:solidFill>
                  <a:srgbClr val="001D35"/>
                </a:solidFill>
                <a:effectLst/>
                <a:latin typeface="Google Sans"/>
              </a:rPr>
              <a:t>Resultados financieros:</a:t>
            </a:r>
            <a:endParaRPr lang="es-EC" b="0" i="0" dirty="0">
              <a:solidFill>
                <a:srgbClr val="001D35"/>
              </a:solidFill>
              <a:effectLst/>
              <a:latin typeface="Google Sans"/>
            </a:endParaRPr>
          </a:p>
          <a:p>
            <a:pPr marL="0" indent="0" algn="l" fontAlgn="ctr">
              <a:lnSpc>
                <a:spcPts val="1650"/>
              </a:lnSpc>
              <a:spcBef>
                <a:spcPts val="750"/>
              </a:spcBef>
              <a:spcAft>
                <a:spcPts val="600"/>
              </a:spcAft>
              <a:buNone/>
            </a:pPr>
            <a:r>
              <a:rPr lang="es-EC" b="0" i="0" dirty="0">
                <a:solidFill>
                  <a:srgbClr val="545D7E"/>
                </a:solidFill>
                <a:effectLst/>
                <a:latin typeface="Google Sans"/>
              </a:rPr>
              <a:t>La salud financiera de la empresa y su capacidad para generar valor también influyen en la percepción que se tiene de ella. </a:t>
            </a:r>
            <a:endParaRPr lang="es-EC" b="0" i="0" dirty="0">
              <a:solidFill>
                <a:srgbClr val="0B57D0"/>
              </a:solidFill>
              <a:effectLst/>
              <a:latin typeface="Google Sans"/>
            </a:endParaRPr>
          </a:p>
          <a:p>
            <a:pPr algn="l">
              <a:lnSpc>
                <a:spcPts val="1650"/>
              </a:lnSpc>
              <a:spcBef>
                <a:spcPts val="750"/>
              </a:spcBef>
              <a:spcAft>
                <a:spcPts val="600"/>
              </a:spcAft>
              <a:buFont typeface="Arial" panose="020B0604020202020204" pitchFamily="34" charset="0"/>
              <a:buChar char="•"/>
            </a:pPr>
            <a:r>
              <a:rPr lang="es-EC" b="1" i="0" dirty="0">
                <a:solidFill>
                  <a:srgbClr val="001D35"/>
                </a:solidFill>
                <a:effectLst/>
                <a:latin typeface="Google Sans"/>
              </a:rPr>
              <a:t>Relaciones externas:</a:t>
            </a:r>
            <a:endParaRPr lang="es-EC" b="0" i="0" dirty="0">
              <a:solidFill>
                <a:srgbClr val="001D35"/>
              </a:solidFill>
              <a:effectLst/>
              <a:latin typeface="Google Sans"/>
            </a:endParaRPr>
          </a:p>
          <a:p>
            <a:pPr marL="0" indent="0" algn="l" fontAlgn="ctr">
              <a:lnSpc>
                <a:spcPts val="1650"/>
              </a:lnSpc>
              <a:spcBef>
                <a:spcPts val="750"/>
              </a:spcBef>
              <a:spcAft>
                <a:spcPts val="600"/>
              </a:spcAft>
              <a:buNone/>
            </a:pPr>
            <a:r>
              <a:rPr lang="es-EC" b="0" i="0" dirty="0">
                <a:solidFill>
                  <a:srgbClr val="545D7E"/>
                </a:solidFill>
                <a:effectLst/>
                <a:latin typeface="Google Sans"/>
              </a:rPr>
              <a:t>Las relaciones que la empresa establece con sus clientes, proveedores, socios y la comunidad en general también son importantes. </a:t>
            </a:r>
            <a:endParaRPr lang="es-EC" b="0" i="0" dirty="0">
              <a:solidFill>
                <a:srgbClr val="0B57D0"/>
              </a:solidFill>
              <a:effectLst/>
              <a:latin typeface="Google Sans"/>
            </a:endParaRPr>
          </a:p>
          <a:p>
            <a:pPr algn="l">
              <a:lnSpc>
                <a:spcPts val="1650"/>
              </a:lnSpc>
              <a:spcBef>
                <a:spcPts val="750"/>
              </a:spcBef>
              <a:spcAft>
                <a:spcPts val="600"/>
              </a:spcAft>
              <a:buFont typeface="Arial" panose="020B0604020202020204" pitchFamily="34" charset="0"/>
              <a:buChar char="•"/>
            </a:pPr>
            <a:r>
              <a:rPr lang="es-EC" b="1" i="0" dirty="0">
                <a:solidFill>
                  <a:srgbClr val="001D35"/>
                </a:solidFill>
                <a:effectLst/>
                <a:latin typeface="Google Sans"/>
              </a:rPr>
              <a:t>Cultura y capacidades intangibles:</a:t>
            </a:r>
            <a:endParaRPr lang="es-EC" b="0" i="0" dirty="0">
              <a:solidFill>
                <a:srgbClr val="001D35"/>
              </a:solidFill>
              <a:effectLst/>
              <a:latin typeface="Google Sans"/>
            </a:endParaRPr>
          </a:p>
          <a:p>
            <a:pPr marL="0" indent="0" algn="l" fontAlgn="ctr">
              <a:lnSpc>
                <a:spcPts val="1650"/>
              </a:lnSpc>
              <a:spcBef>
                <a:spcPts val="750"/>
              </a:spcBef>
              <a:spcAft>
                <a:spcPts val="600"/>
              </a:spcAft>
              <a:buNone/>
            </a:pPr>
            <a:r>
              <a:rPr lang="es-EC" b="0" i="0" dirty="0">
                <a:solidFill>
                  <a:srgbClr val="545D7E"/>
                </a:solidFill>
                <a:effectLst/>
                <a:latin typeface="Google Sans"/>
              </a:rPr>
              <a:t>La cultura corporativa y los valores que la empresa transmite son factores intangibles que también influyen en su reputación. </a:t>
            </a:r>
            <a:endParaRPr lang="es-EC" b="0" i="0" dirty="0">
              <a:solidFill>
                <a:srgbClr val="0B57D0"/>
              </a:solidFill>
              <a:effectLst/>
              <a:latin typeface="Google Sans"/>
            </a:endParaRPr>
          </a:p>
          <a:p>
            <a:pPr algn="l">
              <a:lnSpc>
                <a:spcPts val="1650"/>
              </a:lnSpc>
              <a:spcBef>
                <a:spcPts val="750"/>
              </a:spcBef>
              <a:spcAft>
                <a:spcPts val="600"/>
              </a:spcAft>
              <a:buFont typeface="Arial" panose="020B0604020202020204" pitchFamily="34" charset="0"/>
              <a:buChar char="•"/>
            </a:pPr>
            <a:r>
              <a:rPr lang="es-EC" b="1" i="0" dirty="0">
                <a:solidFill>
                  <a:srgbClr val="001D35"/>
                </a:solidFill>
                <a:effectLst/>
                <a:latin typeface="Google Sans"/>
              </a:rPr>
              <a:t>Percepción interna (empleados):</a:t>
            </a:r>
            <a:endParaRPr lang="es-EC" b="0" i="0" dirty="0">
              <a:solidFill>
                <a:srgbClr val="001D35"/>
              </a:solidFill>
              <a:effectLst/>
              <a:latin typeface="Google Sans"/>
            </a:endParaRPr>
          </a:p>
          <a:p>
            <a:pPr marL="0" indent="0" algn="l" fontAlgn="ctr">
              <a:lnSpc>
                <a:spcPts val="1650"/>
              </a:lnSpc>
              <a:spcBef>
                <a:spcPts val="750"/>
              </a:spcBef>
              <a:spcAft>
                <a:spcPts val="600"/>
              </a:spcAft>
              <a:buNone/>
            </a:pPr>
            <a:r>
              <a:rPr lang="es-EC" b="0" i="0" dirty="0">
                <a:solidFill>
                  <a:srgbClr val="545D7E"/>
                </a:solidFill>
                <a:effectLst/>
                <a:latin typeface="Google Sans"/>
              </a:rPr>
              <a:t>Cómo perciben los empleados la empresa también influye en la reputación general. </a:t>
            </a:r>
            <a:endParaRPr lang="es-EC" b="0" i="0" dirty="0">
              <a:solidFill>
                <a:srgbClr val="0B57D0"/>
              </a:solidFill>
              <a:effectLst/>
              <a:latin typeface="Google Sans"/>
            </a:endParaRPr>
          </a:p>
          <a:p>
            <a:pPr algn="l">
              <a:lnSpc>
                <a:spcPts val="1650"/>
              </a:lnSpc>
              <a:spcBef>
                <a:spcPts val="750"/>
              </a:spcBef>
              <a:spcAft>
                <a:spcPts val="1500"/>
              </a:spcAft>
              <a:buFont typeface="Arial" panose="020B0604020202020204" pitchFamily="34" charset="0"/>
              <a:buChar char="•"/>
            </a:pPr>
            <a:r>
              <a:rPr lang="es-EC" b="1" i="0" dirty="0">
                <a:solidFill>
                  <a:srgbClr val="001D35"/>
                </a:solidFill>
                <a:effectLst/>
                <a:latin typeface="Google Sans"/>
              </a:rPr>
              <a:t>Percepción externa (clientes, inversores, sociedad):</a:t>
            </a:r>
            <a:endParaRPr lang="es-EC" b="0" i="0" dirty="0">
              <a:solidFill>
                <a:srgbClr val="001D35"/>
              </a:solidFill>
              <a:effectLst/>
              <a:latin typeface="Google Sans"/>
            </a:endParaRPr>
          </a:p>
          <a:p>
            <a:pPr marL="0" indent="0" algn="l">
              <a:lnSpc>
                <a:spcPts val="1650"/>
              </a:lnSpc>
              <a:spcBef>
                <a:spcPts val="750"/>
              </a:spcBef>
              <a:spcAft>
                <a:spcPts val="1500"/>
              </a:spcAft>
              <a:buNone/>
            </a:pPr>
            <a:r>
              <a:rPr lang="es-EC" b="0" i="0" dirty="0">
                <a:solidFill>
                  <a:srgbClr val="545D7E"/>
                </a:solidFill>
                <a:effectLst/>
                <a:latin typeface="Google Sans"/>
              </a:rPr>
              <a:t>La percepción que tienen los clientes, inversores y la sociedad en general de la empresa también es importante de la empresa.</a:t>
            </a:r>
            <a:endParaRPr lang="es-ES_tradnl" dirty="0"/>
          </a:p>
        </p:txBody>
      </p:sp>
    </p:spTree>
    <p:extLst>
      <p:ext uri="{BB962C8B-B14F-4D97-AF65-F5344CB8AC3E}">
        <p14:creationId xmlns:p14="http://schemas.microsoft.com/office/powerpoint/2010/main" val="194288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5430B9-BDD6-4EE1-5B3D-1BE6D7088E8B}"/>
              </a:ext>
            </a:extLst>
          </p:cNvPr>
          <p:cNvSpPr>
            <a:spLocks noGrp="1"/>
          </p:cNvSpPr>
          <p:nvPr>
            <p:ph type="title"/>
          </p:nvPr>
        </p:nvSpPr>
        <p:spPr>
          <a:xfrm>
            <a:off x="462251" y="710659"/>
            <a:ext cx="10571998" cy="970450"/>
          </a:xfrm>
        </p:spPr>
        <p:txBody>
          <a:bodyPr>
            <a:noAutofit/>
          </a:bodyPr>
          <a:lstStyle/>
          <a:p>
            <a:r>
              <a:rPr lang="es-ES_tradnl" sz="4000" b="1" dirty="0"/>
              <a:t>PRINCIPALES DIFERENCIAS</a:t>
            </a:r>
            <a:br>
              <a:rPr lang="es-ES_tradnl" sz="4000" b="1" dirty="0"/>
            </a:br>
            <a:br>
              <a:rPr lang="es-ES_tradnl" sz="4000" b="1" dirty="0"/>
            </a:br>
            <a:r>
              <a:rPr lang="es-ES_tradnl" sz="4000" b="1" dirty="0"/>
              <a:t>IMAGEN</a:t>
            </a:r>
          </a:p>
        </p:txBody>
      </p:sp>
      <p:sp>
        <p:nvSpPr>
          <p:cNvPr id="3" name="Marcador de contenido 2">
            <a:extLst>
              <a:ext uri="{FF2B5EF4-FFF2-40B4-BE49-F238E27FC236}">
                <a16:creationId xmlns:a16="http://schemas.microsoft.com/office/drawing/2014/main" id="{482909B2-FF80-663C-560B-1FF7638AA322}"/>
              </a:ext>
            </a:extLst>
          </p:cNvPr>
          <p:cNvSpPr>
            <a:spLocks noGrp="1"/>
          </p:cNvSpPr>
          <p:nvPr>
            <p:ph idx="1"/>
          </p:nvPr>
        </p:nvSpPr>
        <p:spPr/>
        <p:txBody>
          <a:bodyPr>
            <a:normAutofit lnSpcReduction="10000"/>
          </a:bodyPr>
          <a:lstStyle/>
          <a:p>
            <a:pPr algn="just" fontAlgn="base">
              <a:buFont typeface="+mj-lt"/>
              <a:buAutoNum type="arabicPeriod"/>
            </a:pPr>
            <a:r>
              <a:rPr lang="es-EC" b="1" i="0" dirty="0">
                <a:effectLst/>
                <a:latin typeface="Open Sans" panose="020B0606030504020204" pitchFamily="34" charset="0"/>
              </a:rPr>
              <a:t>Se construye. </a:t>
            </a:r>
            <a:r>
              <a:rPr lang="es-EC" b="0" i="0" dirty="0">
                <a:effectLst/>
                <a:latin typeface="Open Sans" panose="020B0606030504020204" pitchFamily="34" charset="0"/>
              </a:rPr>
              <a:t>A partir de la comunicación que se emite alrededor de la organización. Si una empresa no tiene mucha exposición, es difícil formarse una imagen de ella. Por eso se dice que se puede construir, pues mientras más mensajes precisos se envíen, más se acercará la imagen a lo que la organización quiere.</a:t>
            </a:r>
          </a:p>
          <a:p>
            <a:pPr algn="just" fontAlgn="base">
              <a:buFont typeface="+mj-lt"/>
              <a:buAutoNum type="arabicPeriod"/>
            </a:pPr>
            <a:r>
              <a:rPr lang="es-EC" b="1" i="0" dirty="0">
                <a:effectLst/>
                <a:latin typeface="Open Sans" panose="020B0606030504020204" pitchFamily="34" charset="0"/>
              </a:rPr>
              <a:t>Es la percepción individual. </a:t>
            </a:r>
            <a:r>
              <a:rPr lang="es-EC" b="0" i="0" dirty="0">
                <a:effectLst/>
                <a:latin typeface="Open Sans" panose="020B0606030504020204" pitchFamily="34" charset="0"/>
              </a:rPr>
              <a:t>Cada persona puede tener una imagen distinta de la misma empresa en distintos momentos. Comúnmente nos formamos una idea de determinada empresa en base a lo que vemos o escuchamos de ella. Esto puede cambiar de acuerdo al contexto o en base a qué tanto estemos informados sobre la organización.</a:t>
            </a:r>
          </a:p>
          <a:p>
            <a:endParaRPr lang="es-ES_tradnl" dirty="0"/>
          </a:p>
        </p:txBody>
      </p:sp>
    </p:spTree>
    <p:extLst>
      <p:ext uri="{BB962C8B-B14F-4D97-AF65-F5344CB8AC3E}">
        <p14:creationId xmlns:p14="http://schemas.microsoft.com/office/powerpoint/2010/main" val="2781999210"/>
      </p:ext>
    </p:extLst>
  </p:cSld>
  <p:clrMapOvr>
    <a:masterClrMapping/>
  </p:clrMapOvr>
</p:sld>
</file>

<file path=ppt/theme/theme1.xml><?xml version="1.0" encoding="utf-8"?>
<a:theme xmlns:a="http://schemas.openxmlformats.org/drawingml/2006/main" name="Gota">
  <a:themeElements>
    <a:clrScheme name="Gota">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Got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ot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Droplet</Template>
  <TotalTime>25</TotalTime>
  <Words>1634</Words>
  <Application>Microsoft Macintosh PowerPoint</Application>
  <PresentationFormat>Panorámica</PresentationFormat>
  <Paragraphs>68</Paragraphs>
  <Slides>12</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12</vt:i4>
      </vt:variant>
    </vt:vector>
  </HeadingPairs>
  <TitlesOfParts>
    <vt:vector size="21" baseType="lpstr">
      <vt:lpstr>Arial</vt:lpstr>
      <vt:lpstr>Google Sans</vt:lpstr>
      <vt:lpstr>inherit</vt:lpstr>
      <vt:lpstr>Lato</vt:lpstr>
      <vt:lpstr>Open Sans</vt:lpstr>
      <vt:lpstr>oswald</vt:lpstr>
      <vt:lpstr>poppins</vt:lpstr>
      <vt:lpstr>Tw Cen MT</vt:lpstr>
      <vt:lpstr>Gota</vt:lpstr>
      <vt:lpstr>IMAGEN CORPORATIVA</vt:lpstr>
      <vt:lpstr>CONCEPTO</vt:lpstr>
      <vt:lpstr>REPUTACIÓN CORPORATIVA</vt:lpstr>
      <vt:lpstr>ELEMENTOS CLAVE DE LA IMAGEN CORPORATIVA</vt:lpstr>
      <vt:lpstr>Presentación de PowerPoint</vt:lpstr>
      <vt:lpstr>BENEFICIOS DE LA IMAGEN CORPORATIVA</vt:lpstr>
      <vt:lpstr>ELEMENTOS DE LA REPUTACIÓN CORPORATIVA</vt:lpstr>
      <vt:lpstr>ELEMENTOS DE LA REPUTACIÓN CORPORATIVA</vt:lpstr>
      <vt:lpstr>PRINCIPALES DIFERENCIAS  IMAGEN</vt:lpstr>
      <vt:lpstr>Presentación de PowerPoint</vt:lpstr>
      <vt:lpstr>REPUTACIÓN</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5097</dc:creator>
  <cp:lastModifiedBy>5097</cp:lastModifiedBy>
  <cp:revision>3</cp:revision>
  <dcterms:created xsi:type="dcterms:W3CDTF">2025-05-07T22:38:36Z</dcterms:created>
  <dcterms:modified xsi:type="dcterms:W3CDTF">2025-05-07T23:04:18Z</dcterms:modified>
</cp:coreProperties>
</file>