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59" r:id="rId5"/>
    <p:sldId id="260" r:id="rId6"/>
    <p:sldId id="268"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4671" autoAdjust="0"/>
  </p:normalViewPr>
  <p:slideViewPr>
    <p:cSldViewPr snapToGrid="0">
      <p:cViewPr varScale="1">
        <p:scale>
          <a:sx n="53" d="100"/>
          <a:sy n="53" d="100"/>
        </p:scale>
        <p:origin x="36" y="210"/>
      </p:cViewPr>
      <p:guideLst>
        <p:guide orient="horz" pos="2160"/>
        <p:guide pos="3840"/>
      </p:guideLst>
    </p:cSldViewPr>
  </p:slideViewPr>
  <p:outlineViewPr>
    <p:cViewPr>
      <p:scale>
        <a:sx n="33" d="100"/>
        <a:sy n="33" d="100"/>
      </p:scale>
      <p:origin x="48" y="148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5" name="Date Placeholder 1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6" name="Slide Number Placeholder 1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7" name="Footer Placeholder 1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itle 12"/>
          <p:cNvSpPr>
            <a:spLocks noGrp="1"/>
          </p:cNvSpPr>
          <p:nvPr>
            <p:ph type="title"/>
          </p:nvPr>
        </p:nvSpPr>
        <p:spPr/>
        <p:txBody>
          <a:bodyPr/>
          <a:lstStyle/>
          <a:p>
            <a:r>
              <a:rPr lang="es-ES"/>
              <a:t>Haga clic para modificar el estilo de título del patrón</a:t>
            </a:r>
            <a:endParaRPr lang="en-US"/>
          </a:p>
        </p:txBody>
      </p:sp>
      <p:sp>
        <p:nvSpPr>
          <p:cNvPr id="14" name="Date Placeholder 1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5" name="Slide Number Placeholder 1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6" name="Footer Placeholder 1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2" name="Date Placeholder 1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3" name="Slide Number Placeholder 1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4" name="Footer Placeholder 1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0" name="Footer Placeholder 9"/>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1" name="Title 10"/>
          <p:cNvSpPr>
            <a:spLocks noGrp="1"/>
          </p:cNvSpPr>
          <p:nvPr>
            <p:ph type="title"/>
          </p:nvPr>
        </p:nvSpPr>
        <p:spPr/>
        <p:txBody>
          <a:bodyPr/>
          <a:lstStyle/>
          <a:p>
            <a:r>
              <a:rPr lang="es-ES"/>
              <a:t>Haga clic para modificar el estilo de título del patrón</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s-ES"/>
              <a:t>Haga clic para modificar el estilo de título del patrón</a:t>
            </a:r>
            <a:endParaRPr lang="en-US" dirty="0"/>
          </a:p>
        </p:txBody>
      </p:sp>
      <p:sp>
        <p:nvSpPr>
          <p:cNvPr id="14" name="Date Placeholder 1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5" name="Slide Number Placeholder 1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6" name="Footer Placeholder 1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Slide Number Placeholder 7"/>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1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6" name="Slide Number Placeholder 1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7" name="Footer Placeholder 1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8" name="Title 17"/>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s-ES"/>
              <a:t>Haga clic para modificar el estilo de título del patrón</a:t>
            </a:r>
            <a:endParaRPr lang="en-US"/>
          </a:p>
        </p:txBody>
      </p:sp>
      <p:sp>
        <p:nvSpPr>
          <p:cNvPr id="13" name="Date Placeholder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
        <p:nvSpPr>
          <p:cNvPr id="15" name="Footer Placeholder 14"/>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EC2C47-FC5C-41A9-91DA-DA15FD305CC3}" type="datetimeFigureOut">
              <a:rPr kumimoji="0" lang="es-E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21/05/2025</a:t>
            </a:fld>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8C933B-1591-4BE1-B32E-CAF1F6EF6344}" type="slidenum">
              <a:rPr kumimoji="0" lang="es-ES" sz="900" b="0" i="0" u="none" strike="noStrike" kern="1200" cap="none" spc="0" normalizeH="0" baseline="0" noProof="0" smtClean="0">
                <a:ln>
                  <a:noFill/>
                </a:ln>
                <a:solidFill>
                  <a:srgbClr val="F496CB">
                    <a:lumMod val="75000"/>
                  </a:srgb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F496CB">
                  <a:lumMod val="75000"/>
                </a:srgbClr>
              </a:solidFill>
              <a:effectLst/>
              <a:uLnTx/>
              <a:uFillTx/>
              <a:latin typeface="Trebuchet MS" panose="020B0603020202020204"/>
              <a:ea typeface="+mn-ea"/>
              <a:cs typeface="+mn-cs"/>
            </a:endParaRPr>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82107" y="1923393"/>
            <a:ext cx="9706366" cy="2201751"/>
          </a:xfrm>
        </p:spPr>
        <p:style>
          <a:lnRef idx="0">
            <a:schemeClr val="accent5"/>
          </a:lnRef>
          <a:fillRef idx="3">
            <a:schemeClr val="accent5"/>
          </a:fillRef>
          <a:effectRef idx="3">
            <a:schemeClr val="accent5"/>
          </a:effectRef>
          <a:fontRef idx="minor">
            <a:schemeClr val="lt1"/>
          </a:fontRef>
        </p:style>
        <p:txBody>
          <a:bodyPr/>
          <a:lstStyle/>
          <a:p>
            <a:pPr algn="ctr"/>
            <a:r>
              <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rPr>
              <a:t>CONDICIONES PARA LA EXTRACCIÓN DE MUESTRA SANGUÍNEA</a:t>
            </a:r>
          </a:p>
        </p:txBody>
      </p:sp>
      <p:sp>
        <p:nvSpPr>
          <p:cNvPr id="3" name="2 Subtítulo"/>
          <p:cNvSpPr>
            <a:spLocks noGrp="1"/>
          </p:cNvSpPr>
          <p:nvPr>
            <p:ph type="subTitle" idx="1"/>
          </p:nvPr>
        </p:nvSpPr>
        <p:spPr>
          <a:xfrm>
            <a:off x="1587438" y="6063916"/>
            <a:ext cx="3297383" cy="597581"/>
          </a:xfrm>
        </p:spPr>
        <p:txBody>
          <a:bodyPr>
            <a:noAutofit/>
          </a:bodyPr>
          <a:lstStyle/>
          <a:p>
            <a:r>
              <a:rPr lang="es-EC" sz="2000" b="1" dirty="0" err="1"/>
              <a:t>Mgs</a:t>
            </a:r>
            <a:r>
              <a:rPr lang="es-EC" sz="2000" b="1" dirty="0"/>
              <a:t>. Gisnella Cedeño</a:t>
            </a:r>
          </a:p>
        </p:txBody>
      </p:sp>
    </p:spTree>
    <p:extLst>
      <p:ext uri="{BB962C8B-B14F-4D97-AF65-F5344CB8AC3E}">
        <p14:creationId xmlns:p14="http://schemas.microsoft.com/office/powerpoint/2010/main" val="1340027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6616" y="615568"/>
            <a:ext cx="10689605" cy="3880773"/>
          </a:xfrm>
        </p:spPr>
        <p:txBody>
          <a:bodyPr>
            <a:normAutofit/>
          </a:bodyPr>
          <a:lstStyle/>
          <a:p>
            <a:pPr algn="just"/>
            <a:r>
              <a:rPr lang="es-EC" dirty="0"/>
              <a:t>La sangre nunca deberá extraerse de una zona próxima al lugar de la vía. Debe extraerse en el brazo opuesto. Si es posible deberá esperarse una hora después de terminada la infusión de sueros salinos o glucosados, y ocho horas después de nutrición parenteral, para obtener la muestra del laboratorio.</a:t>
            </a:r>
          </a:p>
          <a:p>
            <a:pPr algn="just"/>
            <a:r>
              <a:rPr lang="es-EC" dirty="0"/>
              <a:t>Si las muestras son tomadas de un catéter, éste debe enjuagarse con solución salina isotónica en cantidad aproximada al volumen del catéter. </a:t>
            </a:r>
          </a:p>
          <a:p>
            <a:pPr algn="just"/>
            <a:r>
              <a:rPr lang="es-EC" dirty="0"/>
              <a:t>Los cinco primeros mililitros de sangre deberán ser desechados antes de la recolección de la muestra de sangre. </a:t>
            </a:r>
          </a:p>
          <a:p>
            <a:pPr algn="just"/>
            <a:r>
              <a:rPr lang="es-EC" dirty="0"/>
              <a:t>Esto es especialmente importante cuando se trata de muestras para pruebas de coagulación, frecuentemente contaminadas por heparina cuando se extraen de catéteres.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630" y="4552250"/>
            <a:ext cx="3080680" cy="205005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89927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7582" y="567562"/>
            <a:ext cx="10532127" cy="116664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title"/>
          </p:nvPr>
        </p:nvSpPr>
        <p:spPr>
          <a:xfrm>
            <a:off x="724445" y="693685"/>
            <a:ext cx="10058400" cy="914400"/>
          </a:xfrm>
        </p:spPr>
        <p:txBody>
          <a:bodyPr/>
          <a:lstStyle/>
          <a:p>
            <a:pPr algn="ctr"/>
            <a:r>
              <a:rPr lang="es-EC" b="1" dirty="0"/>
              <a:t>Postura </a:t>
            </a:r>
            <a:endParaRPr lang="es-EC" dirty="0"/>
          </a:p>
        </p:txBody>
      </p:sp>
      <p:sp>
        <p:nvSpPr>
          <p:cNvPr id="3" name="2 Marcador de contenido"/>
          <p:cNvSpPr>
            <a:spLocks noGrp="1"/>
          </p:cNvSpPr>
          <p:nvPr>
            <p:ph idx="1"/>
          </p:nvPr>
        </p:nvSpPr>
        <p:spPr>
          <a:xfrm>
            <a:off x="172838" y="2033752"/>
            <a:ext cx="8829272" cy="4307155"/>
          </a:xfrm>
        </p:spPr>
        <p:txBody>
          <a:bodyPr>
            <a:normAutofit/>
          </a:bodyPr>
          <a:lstStyle/>
          <a:p>
            <a:pPr algn="just"/>
            <a:r>
              <a:rPr lang="es-EC" dirty="0"/>
              <a:t>La posición del paciente también puede provocar errores en los resultados. Que el paciente se encuentre incómodo, junto con que sienta ansiedad, puede conducir a la liberación indebida de algunos </a:t>
            </a:r>
            <a:r>
              <a:rPr lang="es-EC" dirty="0" err="1"/>
              <a:t>analitos</a:t>
            </a:r>
            <a:r>
              <a:rPr lang="es-EC" dirty="0"/>
              <a:t> en la corriente sanguínea. </a:t>
            </a:r>
          </a:p>
          <a:p>
            <a:pPr algn="just"/>
            <a:r>
              <a:rPr lang="es-EC" dirty="0"/>
              <a:t>Es un hecho bien conocido, que la posición del cuerpo influye en la concentración de los componentes de la sangre. Un cambio desde la posición horizontal a la vertical produce un movimiento de agua desde el compartimiento </a:t>
            </a:r>
            <a:r>
              <a:rPr lang="es-EC" dirty="0" err="1"/>
              <a:t>intravascular</a:t>
            </a:r>
            <a:r>
              <a:rPr lang="es-EC" dirty="0"/>
              <a:t> al intersticial: la consecuencia es una reducción del volumen plasmático (que puede llegar hasta el 12% en individuos normales), con el consiguiente aumento en la concentración sanguínea de componentes celulares y macromoleculares.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061" y="2474693"/>
            <a:ext cx="1876425" cy="291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60086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7582" y="567562"/>
            <a:ext cx="10532127" cy="116664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title"/>
          </p:nvPr>
        </p:nvSpPr>
        <p:spPr>
          <a:xfrm>
            <a:off x="724445" y="693685"/>
            <a:ext cx="10058400" cy="914400"/>
          </a:xfrm>
        </p:spPr>
        <p:txBody>
          <a:bodyPr/>
          <a:lstStyle/>
          <a:p>
            <a:r>
              <a:rPr lang="es-EC" b="1" i="1" dirty="0"/>
              <a:t>Pacientes encamados: </a:t>
            </a:r>
            <a:endParaRPr lang="es-EC" dirty="0"/>
          </a:p>
        </p:txBody>
      </p:sp>
      <p:sp>
        <p:nvSpPr>
          <p:cNvPr id="3" name="2 Marcador de contenido"/>
          <p:cNvSpPr>
            <a:spLocks noGrp="1"/>
          </p:cNvSpPr>
          <p:nvPr>
            <p:ph idx="1"/>
          </p:nvPr>
        </p:nvSpPr>
        <p:spPr>
          <a:xfrm>
            <a:off x="535443" y="1813749"/>
            <a:ext cx="10342763" cy="2048804"/>
          </a:xfrm>
        </p:spPr>
        <p:txBody>
          <a:bodyPr>
            <a:normAutofit/>
          </a:bodyPr>
          <a:lstStyle/>
          <a:p>
            <a:pPr algn="just"/>
            <a:r>
              <a:rPr lang="es-EC" dirty="0"/>
              <a:t>El paciente debe descansar confortablemente sobre su espalda. Si se necesita un apoyo adicional, puede colocarse una almohada bajo el brazo del que se va a extraer la muestra. El paciente debe extender su brazo, de manera que forme una línea recta desde el hombro a la muñeca.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629" y="4020206"/>
            <a:ext cx="4200032" cy="253036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5589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7581" y="1261247"/>
            <a:ext cx="10532127" cy="116664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771927" y="2601531"/>
            <a:ext cx="9980156" cy="1954211"/>
          </a:xfrm>
        </p:spPr>
        <p:txBody>
          <a:bodyPr>
            <a:normAutofit/>
          </a:bodyPr>
          <a:lstStyle/>
          <a:p>
            <a:pPr algn="just"/>
            <a:r>
              <a:rPr lang="es-EC" sz="2000" dirty="0"/>
              <a:t>El paciente debe sentarse confortablemente en una silla, con el antebrazo colocado en un apoyabrazos inclinado y el brazo extendido, de manera que forme una línea recta desde el hombro a la muñeca. El brazo debe apoyarse firmemente en el apoyabrazos y no debe estar doblado a nivel del codo. </a:t>
            </a:r>
          </a:p>
        </p:txBody>
      </p:sp>
      <p:sp>
        <p:nvSpPr>
          <p:cNvPr id="2" name="1 Título"/>
          <p:cNvSpPr>
            <a:spLocks noGrp="1"/>
          </p:cNvSpPr>
          <p:nvPr>
            <p:ph type="title"/>
          </p:nvPr>
        </p:nvSpPr>
        <p:spPr>
          <a:xfrm>
            <a:off x="724444" y="1844570"/>
            <a:ext cx="10058400" cy="914400"/>
          </a:xfrm>
        </p:spPr>
        <p:txBody>
          <a:bodyPr/>
          <a:lstStyle/>
          <a:p>
            <a:r>
              <a:rPr lang="es-EC" b="1" i="1" dirty="0"/>
              <a:t>Pacientes ambulatorios: </a:t>
            </a:r>
            <a:br>
              <a:rPr lang="es-EC" dirty="0"/>
            </a:br>
            <a:endParaRPr lang="es-EC"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223" y="4555742"/>
            <a:ext cx="1800225"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2" name="Picture 4" descr="Cuál es el procedimiento correcto para la extracción de sang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051" y="4670041"/>
            <a:ext cx="2619375" cy="174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16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7581" y="2475185"/>
            <a:ext cx="10169909" cy="2128345"/>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Título"/>
          <p:cNvSpPr>
            <a:spLocks noGrp="1"/>
          </p:cNvSpPr>
          <p:nvPr>
            <p:ph type="title"/>
          </p:nvPr>
        </p:nvSpPr>
        <p:spPr>
          <a:xfrm>
            <a:off x="1083617" y="3082157"/>
            <a:ext cx="8407225" cy="914400"/>
          </a:xfrm>
        </p:spPr>
        <p:txBody>
          <a:bodyPr/>
          <a:lstStyle/>
          <a:p>
            <a:r>
              <a:rPr lang="es-EC" dirty="0"/>
              <a:t>Gracias por su atención..</a:t>
            </a:r>
          </a:p>
        </p:txBody>
      </p:sp>
    </p:spTree>
    <p:extLst>
      <p:ext uri="{BB962C8B-B14F-4D97-AF65-F5344CB8AC3E}">
        <p14:creationId xmlns:p14="http://schemas.microsoft.com/office/powerpoint/2010/main" val="35821901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5575" y="1780026"/>
            <a:ext cx="8797742" cy="4478884"/>
          </a:xfrm>
        </p:spPr>
        <p:txBody>
          <a:bodyPr>
            <a:normAutofit fontScale="92500"/>
          </a:bodyPr>
          <a:lstStyle/>
          <a:p>
            <a:endParaRPr lang="es-EC" dirty="0"/>
          </a:p>
          <a:p>
            <a:pPr algn="just"/>
            <a:r>
              <a:rPr lang="es-EC" dirty="0"/>
              <a:t>CLSI, el Instituto de Normas Clínicas y de Laboratorio, es una organización sin fines de lucro que desarrolla y publica normas que sirven a la industria del cuidado de la salud. </a:t>
            </a:r>
          </a:p>
          <a:p>
            <a:pPr algn="just"/>
            <a:r>
              <a:rPr lang="es-EC" dirty="0"/>
              <a:t>Con sede cerca de Filadelfia, Estados Unidos, los estándares CLSI, a través de más de 2,000 organizaciones y 2,000 individuos en la base de membresía de CLSI, han influenciado en gran medida el estado actual de su campo a nivel internacional. </a:t>
            </a:r>
          </a:p>
          <a:p>
            <a:pPr algn="just"/>
            <a:r>
              <a:rPr lang="es-EC" dirty="0"/>
              <a:t>CLSI es la secretaría de ISO / TC 212 (Organización Internacional de Normalización / Comité Técnico), además de servir como administrador de los TAG de EE. UU. (Grupo de Asesoramiento Técnico de Estados Unidos) de ISO / TC 212 y sus GT (Grupos de Trabajo).</a:t>
            </a:r>
          </a:p>
          <a:p>
            <a:pPr algn="just"/>
            <a:r>
              <a:rPr lang="es-EC" dirty="0"/>
              <a:t>Las recomendaciones adoptadas a continuación se basan en las normas del </a:t>
            </a:r>
            <a:r>
              <a:rPr lang="es-EC" i="1" dirty="0" err="1"/>
              <a:t>Clinical</a:t>
            </a:r>
            <a:r>
              <a:rPr lang="es-EC" i="1" dirty="0"/>
              <a:t> and </a:t>
            </a:r>
            <a:r>
              <a:rPr lang="es-EC" i="1" dirty="0" err="1"/>
              <a:t>Laboratory</a:t>
            </a:r>
            <a:r>
              <a:rPr lang="es-EC" i="1" dirty="0"/>
              <a:t> </a:t>
            </a:r>
            <a:r>
              <a:rPr lang="es-EC" i="1" dirty="0" err="1"/>
              <a:t>Standards</a:t>
            </a:r>
            <a:r>
              <a:rPr lang="es-EC" i="1" dirty="0"/>
              <a:t> </a:t>
            </a:r>
            <a:r>
              <a:rPr lang="es-EC" i="1" dirty="0" err="1"/>
              <a:t>Institute</a:t>
            </a:r>
            <a:r>
              <a:rPr lang="es-EC" i="1" dirty="0"/>
              <a:t> </a:t>
            </a:r>
            <a:r>
              <a:rPr lang="es-EC" dirty="0"/>
              <a:t>(CLSI). </a:t>
            </a:r>
          </a:p>
        </p:txBody>
      </p:sp>
      <p:sp>
        <p:nvSpPr>
          <p:cNvPr id="4" name="AutoShape 2" descr="Clinical &amp; Laboratory Standards Institute: CLSI Guide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60" y="379851"/>
            <a:ext cx="32575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aboratorio quimico: que es un laboratorista quim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062" y="2002222"/>
            <a:ext cx="2695904" cy="4071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33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7975" y="1615965"/>
            <a:ext cx="11153556" cy="3531476"/>
          </a:xfrm>
        </p:spPr>
        <p:txBody>
          <a:bodyPr>
            <a:normAutofit/>
          </a:bodyPr>
          <a:lstStyle/>
          <a:p>
            <a:pPr algn="just"/>
            <a:r>
              <a:rPr lang="es-EC" sz="2000" dirty="0"/>
              <a:t>Se han descrito factores pre-analíticos que pueden afectar de forma decisiva a la calidad de los resultados finales. </a:t>
            </a:r>
          </a:p>
          <a:p>
            <a:pPr algn="just"/>
            <a:r>
              <a:rPr lang="es-EC" sz="2000" dirty="0"/>
              <a:t>Algunos de los factores relacionados con el paciente son inmodificables y por tanto no controlables, es decir, no podemos actuar sobre ellos(sexo, edad, raza, embarazo, etc.), sin embargo la correcta identificación de los mismos puede ayudarnos a evitar interpretaciones erróneas. </a:t>
            </a:r>
          </a:p>
          <a:p>
            <a:pPr algn="just"/>
            <a:r>
              <a:rPr lang="es-EC" sz="2000" dirty="0"/>
              <a:t>Existen otro grupo de factores pre-analíticos que sí son modificables y sobre los que conviene actuar adoptando medidas de homogeneización que nos van a permitir minimizar la influencia que estos factores ejercen sobre el resultado final. </a:t>
            </a:r>
          </a:p>
        </p:txBody>
      </p:sp>
      <p:sp>
        <p:nvSpPr>
          <p:cNvPr id="4" name="1 Título"/>
          <p:cNvSpPr txBox="1">
            <a:spLocks/>
          </p:cNvSpPr>
          <p:nvPr/>
        </p:nvSpPr>
        <p:spPr>
          <a:xfrm>
            <a:off x="724448" y="551793"/>
            <a:ext cx="10532127" cy="775195"/>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 Título"/>
          <p:cNvSpPr txBox="1">
            <a:spLocks/>
          </p:cNvSpPr>
          <p:nvPr/>
        </p:nvSpPr>
        <p:spPr>
          <a:xfrm>
            <a:off x="842879" y="286464"/>
            <a:ext cx="10295264"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b="1" dirty="0"/>
              <a:t>Factores condicionantes de la muestra </a:t>
            </a:r>
            <a:endParaRPr lang="es-EC" sz="4400" dirty="0"/>
          </a:p>
        </p:txBody>
      </p:sp>
      <p:sp>
        <p:nvSpPr>
          <p:cNvPr id="7" name="AutoShape 2" descr="LA SALUD ES UN DERECHO HUMANO — Steem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79" y="5147441"/>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5" descr="política ambi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759" y="5147441"/>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877" y="5147441"/>
            <a:ext cx="31146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6228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4272" y="915113"/>
            <a:ext cx="7489204" cy="5406859"/>
          </a:xfrm>
        </p:spPr>
        <p:txBody>
          <a:bodyPr>
            <a:normAutofit/>
          </a:bodyPr>
          <a:lstStyle/>
          <a:p>
            <a:pPr algn="just"/>
            <a:r>
              <a:rPr lang="es-EC" sz="2400" dirty="0"/>
              <a:t>La determinación de ciertas magnitudes requiere una preparación previa por parte del paciente (dieta, medicación, ayuno, selección de día del ciclo menstrual, etc.) y en algunas ocasiones los especímenes son recogidos por el paciente en su propio domicilio (orina, heces,) por lo que es necesario que previamente reciba las instrucciones, verbales y/o por escrito, necesarias para asegurar una correcta preparación.</a:t>
            </a:r>
          </a:p>
          <a:p>
            <a:pPr algn="just"/>
            <a:r>
              <a:rPr lang="es-EC" sz="2400" dirty="0"/>
              <a:t>Ante cualquier extracción sanguínea es recomendable que el paciente realice un ayuno previo de mínimo de 4 horas y máximo de 12 horas, siendo la recomendación de 8 horas, si ello no está contraindicado.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472" y="13799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48" y="43005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989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24446" y="567562"/>
            <a:ext cx="10532127" cy="1166647"/>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724446" y="1891862"/>
            <a:ext cx="7063720" cy="4524704"/>
          </a:xfrm>
        </p:spPr>
        <p:txBody>
          <a:bodyPr>
            <a:normAutofit/>
          </a:bodyPr>
          <a:lstStyle/>
          <a:p>
            <a:pPr algn="just"/>
            <a:r>
              <a:rPr lang="es-EC" sz="2400" dirty="0"/>
              <a:t>Como ya se describió las causas pre analíticas de fluctuaciones son una variable muy importante a ser tomada en cuenta, la dieta, y la ingesta de líquidos pueden tener </a:t>
            </a:r>
            <a:r>
              <a:rPr lang="es-EC" sz="2400" b="1" dirty="0"/>
              <a:t>influencia en varias magnitudes bioquímicas y hematológicas; </a:t>
            </a:r>
          </a:p>
          <a:p>
            <a:pPr algn="just"/>
            <a:r>
              <a:rPr lang="es-EC" sz="2400" dirty="0"/>
              <a:t>Por otra parte, la desnutrición y el ayuno prolongado también pueden alterar algunas magnitudes de manera clínicamente relevante </a:t>
            </a:r>
            <a:r>
              <a:rPr lang="es-EC" sz="2400" b="1" dirty="0"/>
              <a:t>(incrementos de urea, ácido úrico, creatinina); </a:t>
            </a:r>
          </a:p>
        </p:txBody>
      </p:sp>
      <p:sp>
        <p:nvSpPr>
          <p:cNvPr id="2" name="1 Título"/>
          <p:cNvSpPr>
            <a:spLocks noGrp="1"/>
          </p:cNvSpPr>
          <p:nvPr>
            <p:ph type="title"/>
          </p:nvPr>
        </p:nvSpPr>
        <p:spPr>
          <a:xfrm>
            <a:off x="961309" y="693685"/>
            <a:ext cx="10058400" cy="914400"/>
          </a:xfrm>
        </p:spPr>
        <p:txBody>
          <a:bodyPr/>
          <a:lstStyle/>
          <a:p>
            <a:r>
              <a:rPr lang="es-EC" b="1" dirty="0"/>
              <a:t>Preparación del paciente </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715" y="3203849"/>
            <a:ext cx="3108112" cy="19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79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4565" y="969582"/>
            <a:ext cx="8427545" cy="4879425"/>
          </a:xfrm>
        </p:spPr>
        <p:txBody>
          <a:bodyPr>
            <a:normAutofit/>
          </a:bodyPr>
          <a:lstStyle/>
          <a:p>
            <a:pPr algn="just"/>
            <a:r>
              <a:rPr lang="es-EC" dirty="0"/>
              <a:t>El ejercicio físico produce cambios hormonales, cambios en la distribución de volumen entre distintos compartimentos y a pérdida de volumen por sudoración, en el paciente ingresado, difícilmente puede haber interferencias debidas a ejercicio físico, pero sí puede ocurrir esta circunstancia en pacientes que acuden a los Servicios de Urgencia.</a:t>
            </a:r>
          </a:p>
          <a:p>
            <a:pPr algn="just"/>
            <a:r>
              <a:rPr lang="es-EC" dirty="0"/>
              <a:t>El registro del uso de algún medicamento, la realización de algún procedimiento diagnóstico o terapéutico previo.</a:t>
            </a:r>
          </a:p>
          <a:p>
            <a:pPr algn="just"/>
            <a:r>
              <a:rPr lang="es-EC" dirty="0"/>
              <a:t>Recordar que la ingesta aguda o crónica de etanol, el hábito de fumar, y las drogas de adicción también provocan interferencias en las determinaciones del laboratorio por lo que deberían ser tenidas en cuenta en la interpretación de los resultados. </a:t>
            </a:r>
          </a:p>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144" y="11632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144" y="364528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828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77604" y="567562"/>
            <a:ext cx="10532127" cy="898632"/>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2932387" y="1939872"/>
            <a:ext cx="8990223" cy="3880773"/>
          </a:xfrm>
        </p:spPr>
        <p:txBody>
          <a:bodyPr>
            <a:normAutofit/>
          </a:bodyPr>
          <a:lstStyle/>
          <a:p>
            <a:pPr algn="just"/>
            <a:r>
              <a:rPr lang="es-EC" dirty="0"/>
              <a:t>A fin de evitar una errónea interpretación de los resultados del laboratorio se recomienda la toma de muestras después de un período de ayuno de 8-12 horas. </a:t>
            </a:r>
          </a:p>
          <a:p>
            <a:pPr marL="18288" indent="0" algn="just">
              <a:buNone/>
            </a:pPr>
            <a:endParaRPr lang="es-EC" dirty="0"/>
          </a:p>
          <a:p>
            <a:pPr algn="just"/>
            <a:r>
              <a:rPr lang="es-EC" dirty="0"/>
              <a:t>Sin embargo, en situaciones de Urgencia a menudo no es posible seguir esta recomendación; por lo que, antes de la extracción a un paciente, se le ha de interrogar sobre la ingesta reciente de líquidos y alimentos, y se sugiere anotarlo en la historia clínica y de ser posible como una nota adicional en la solicitud como “incidencias de extracción</a:t>
            </a:r>
            <a:r>
              <a:rPr lang="es-EC" b="1" dirty="0"/>
              <a:t>” </a:t>
            </a:r>
            <a:r>
              <a:rPr lang="es-EC" dirty="0"/>
              <a:t>con el fin de que se pueda tomar en cuenta por el médico y personal de laboratorio en la interpretación de los resultados. </a:t>
            </a:r>
          </a:p>
        </p:txBody>
      </p:sp>
      <p:sp>
        <p:nvSpPr>
          <p:cNvPr id="2" name="1 Título"/>
          <p:cNvSpPr>
            <a:spLocks noGrp="1"/>
          </p:cNvSpPr>
          <p:nvPr>
            <p:ph type="title"/>
          </p:nvPr>
        </p:nvSpPr>
        <p:spPr>
          <a:xfrm>
            <a:off x="724446" y="1087826"/>
            <a:ext cx="8596668" cy="952938"/>
          </a:xfrm>
        </p:spPr>
        <p:txBody>
          <a:bodyPr>
            <a:normAutofit fontScale="90000"/>
          </a:bodyPr>
          <a:lstStyle/>
          <a:p>
            <a:br>
              <a:rPr lang="es-EC" dirty="0"/>
            </a:br>
            <a:r>
              <a:rPr lang="es-EC" b="1" dirty="0"/>
              <a:t>Incidencias de la extracción. </a:t>
            </a:r>
            <a:br>
              <a:rPr lang="es-EC" dirty="0"/>
            </a:b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9" y="3779125"/>
            <a:ext cx="2819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417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734209"/>
            <a:ext cx="9680611" cy="3834191"/>
          </a:xfrm>
        </p:spPr>
        <p:txBody>
          <a:bodyPr>
            <a:normAutofit/>
          </a:bodyPr>
          <a:lstStyle/>
          <a:p>
            <a:pPr algn="just"/>
            <a:r>
              <a:rPr lang="es-EC" dirty="0"/>
              <a:t>En el momento de la extracción de sangre, es necesario cerciorarse, sin lugar a dudas, de que el paciente al que se va a realizar la extracción es el mismo cuyos datos figuran en la solicitud, el correcto manejo de estos datos facilitará las actuaciones del Laboratorio y la correcta interpretación de los resultados. </a:t>
            </a:r>
          </a:p>
          <a:p>
            <a:pPr algn="just"/>
            <a:r>
              <a:rPr lang="es-EC" dirty="0"/>
              <a:t>La ausencia de estos datos será motivo de rechazo por parte del Laboratorio, toda solicitud incompleta conlleva un retraso en la recepción de los resultados y puede hacer necesaria una nueva extracción en caso de que haya dudas sobre la identidad del paciente o de la muestra, la confusión en los nombres o el intercambio de peticiones o muestras entre dos pacientes puede tener muy serias consecuencias en su diagnóstico o/y tratamiento. </a:t>
            </a:r>
          </a:p>
        </p:txBody>
      </p:sp>
      <p:sp>
        <p:nvSpPr>
          <p:cNvPr id="4" name="1 Título"/>
          <p:cNvSpPr txBox="1">
            <a:spLocks/>
          </p:cNvSpPr>
          <p:nvPr/>
        </p:nvSpPr>
        <p:spPr>
          <a:xfrm>
            <a:off x="487582" y="804041"/>
            <a:ext cx="10532127" cy="93016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 Título"/>
          <p:cNvSpPr txBox="1">
            <a:spLocks/>
          </p:cNvSpPr>
          <p:nvPr/>
        </p:nvSpPr>
        <p:spPr>
          <a:xfrm>
            <a:off x="724446" y="599095"/>
            <a:ext cx="10058400" cy="914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t>Consideraciones previas a la extracción </a:t>
            </a:r>
            <a:endParaRPr lang="es-EC"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942" y="5036426"/>
            <a:ext cx="2695575"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5807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2739" y="520261"/>
            <a:ext cx="10910321" cy="4240925"/>
          </a:xfrm>
        </p:spPr>
        <p:txBody>
          <a:bodyPr>
            <a:normAutofit/>
          </a:bodyPr>
          <a:lstStyle/>
          <a:p>
            <a:pPr algn="just"/>
            <a:r>
              <a:rPr lang="es-EC" dirty="0"/>
              <a:t>Cuando se solicitan en la misma hoja de petición determinaciones en muestras de sangre y orina u otros líquidos biológicos se esperará a tener todas las muestras para remitirlas al Laboratorio o se complementará una solicitud para cada una de ellas.</a:t>
            </a:r>
          </a:p>
          <a:p>
            <a:pPr algn="just"/>
            <a:r>
              <a:rPr lang="es-EC" dirty="0"/>
              <a:t>En las hojas de petición en que se soliciten determinaciones analíticas seriadas (perfiles glucémicos) debe constar la hora en que han de realizarse las mismas y el tipo de sobrecarga si procede. </a:t>
            </a:r>
          </a:p>
          <a:p>
            <a:pPr algn="just"/>
            <a:r>
              <a:rPr lang="es-EC" dirty="0"/>
              <a:t>En el caso de muestras tomadas en el servicio de laboratorio clínico: la muestra debe quedar perfectamente identificada en el momento de la extracción acorde al código del sistema LIS, ya sea con la misma etiqueta de código barras o de forma manual de la solicitud correspondiente a ese paciente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972" y="4556234"/>
            <a:ext cx="9049407" cy="2034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41221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3522</TotalTime>
  <Words>1325</Words>
  <Application>Microsoft Office PowerPoint</Application>
  <PresentationFormat>Panorámica</PresentationFormat>
  <Paragraphs>41</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Palatino Linotype</vt:lpstr>
      <vt:lpstr>Trebuchet MS</vt:lpstr>
      <vt:lpstr>Wingdings</vt:lpstr>
      <vt:lpstr>Elemental</vt:lpstr>
      <vt:lpstr>CONDICIONES PARA LA EXTRACCIÓN DE MUESTRA SANGUÍNEA</vt:lpstr>
      <vt:lpstr>Presentación de PowerPoint</vt:lpstr>
      <vt:lpstr>Presentación de PowerPoint</vt:lpstr>
      <vt:lpstr>Presentación de PowerPoint</vt:lpstr>
      <vt:lpstr>Preparación del paciente </vt:lpstr>
      <vt:lpstr>Presentación de PowerPoint</vt:lpstr>
      <vt:lpstr> Incidencias de la extracción.  </vt:lpstr>
      <vt:lpstr>Presentación de PowerPoint</vt:lpstr>
      <vt:lpstr>Presentación de PowerPoint</vt:lpstr>
      <vt:lpstr>Presentación de PowerPoint</vt:lpstr>
      <vt:lpstr>Postura </vt:lpstr>
      <vt:lpstr>Pacientes encamados: </vt:lpstr>
      <vt:lpstr>Pacientes ambulatorios:  </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Gisnella Maria Cedeño Cajas</cp:lastModifiedBy>
  <cp:revision>60</cp:revision>
  <dcterms:created xsi:type="dcterms:W3CDTF">2018-05-09T03:07:02Z</dcterms:created>
  <dcterms:modified xsi:type="dcterms:W3CDTF">2025-05-21T21:26:27Z</dcterms:modified>
</cp:coreProperties>
</file>