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2" d="100"/>
          <a:sy n="102" d="100"/>
        </p:scale>
        <p:origin x="87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6863F-B20A-E1D1-E6F9-4B51499AAEB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37203DF-37CE-6803-311E-B3298D90E6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14A23BD-8967-14D0-BF1A-4524327A16A1}"/>
              </a:ext>
            </a:extLst>
          </p:cNvPr>
          <p:cNvSpPr>
            <a:spLocks noGrp="1"/>
          </p:cNvSpPr>
          <p:nvPr>
            <p:ph type="dt" sz="half" idx="10"/>
          </p:nvPr>
        </p:nvSpPr>
        <p:spPr/>
        <p:txBody>
          <a:bodyPr/>
          <a:lstStyle/>
          <a:p>
            <a:fld id="{C666E2BE-622E-41CA-9482-0D640660B577}" type="datetimeFigureOut">
              <a:rPr lang="en-US" smtClean="0"/>
              <a:t>2/12/2025</a:t>
            </a:fld>
            <a:endParaRPr lang="en-US"/>
          </a:p>
        </p:txBody>
      </p:sp>
      <p:sp>
        <p:nvSpPr>
          <p:cNvPr id="5" name="Footer Placeholder 4">
            <a:extLst>
              <a:ext uri="{FF2B5EF4-FFF2-40B4-BE49-F238E27FC236}">
                <a16:creationId xmlns:a16="http://schemas.microsoft.com/office/drawing/2014/main" id="{FFE2B7A0-EEC7-9132-2685-22F2FD0A51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046263-B0C2-FC95-F388-FB68D3050925}"/>
              </a:ext>
            </a:extLst>
          </p:cNvPr>
          <p:cNvSpPr>
            <a:spLocks noGrp="1"/>
          </p:cNvSpPr>
          <p:nvPr>
            <p:ph type="sldNum" sz="quarter" idx="12"/>
          </p:nvPr>
        </p:nvSpPr>
        <p:spPr/>
        <p:txBody>
          <a:bodyPr/>
          <a:lstStyle/>
          <a:p>
            <a:fld id="{6B3F1A06-5880-422C-95A0-B923996FCDB4}" type="slidenum">
              <a:rPr lang="en-US" smtClean="0"/>
              <a:t>‹#›</a:t>
            </a:fld>
            <a:endParaRPr lang="en-US"/>
          </a:p>
        </p:txBody>
      </p:sp>
    </p:spTree>
    <p:extLst>
      <p:ext uri="{BB962C8B-B14F-4D97-AF65-F5344CB8AC3E}">
        <p14:creationId xmlns:p14="http://schemas.microsoft.com/office/powerpoint/2010/main" val="1786674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737F7-6EB8-60C7-79C8-965F12D2A6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3CCF4BA-77C3-FE48-DB40-68B1AA22E80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29EF20-4FFB-DC5C-108F-2A4CBF37FF19}"/>
              </a:ext>
            </a:extLst>
          </p:cNvPr>
          <p:cNvSpPr>
            <a:spLocks noGrp="1"/>
          </p:cNvSpPr>
          <p:nvPr>
            <p:ph type="dt" sz="half" idx="10"/>
          </p:nvPr>
        </p:nvSpPr>
        <p:spPr/>
        <p:txBody>
          <a:bodyPr/>
          <a:lstStyle/>
          <a:p>
            <a:fld id="{C666E2BE-622E-41CA-9482-0D640660B577}" type="datetimeFigureOut">
              <a:rPr lang="en-US" smtClean="0"/>
              <a:t>2/12/2025</a:t>
            </a:fld>
            <a:endParaRPr lang="en-US"/>
          </a:p>
        </p:txBody>
      </p:sp>
      <p:sp>
        <p:nvSpPr>
          <p:cNvPr id="5" name="Footer Placeholder 4">
            <a:extLst>
              <a:ext uri="{FF2B5EF4-FFF2-40B4-BE49-F238E27FC236}">
                <a16:creationId xmlns:a16="http://schemas.microsoft.com/office/drawing/2014/main" id="{176617AF-4DB4-7794-FBBE-C223FAE844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514A3B-3F19-ABF6-49C1-33F6C1EED47B}"/>
              </a:ext>
            </a:extLst>
          </p:cNvPr>
          <p:cNvSpPr>
            <a:spLocks noGrp="1"/>
          </p:cNvSpPr>
          <p:nvPr>
            <p:ph type="sldNum" sz="quarter" idx="12"/>
          </p:nvPr>
        </p:nvSpPr>
        <p:spPr/>
        <p:txBody>
          <a:bodyPr/>
          <a:lstStyle/>
          <a:p>
            <a:fld id="{6B3F1A06-5880-422C-95A0-B923996FCDB4}" type="slidenum">
              <a:rPr lang="en-US" smtClean="0"/>
              <a:t>‹#›</a:t>
            </a:fld>
            <a:endParaRPr lang="en-US"/>
          </a:p>
        </p:txBody>
      </p:sp>
    </p:spTree>
    <p:extLst>
      <p:ext uri="{BB962C8B-B14F-4D97-AF65-F5344CB8AC3E}">
        <p14:creationId xmlns:p14="http://schemas.microsoft.com/office/powerpoint/2010/main" val="21558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DD8151-C8FC-F015-8D6E-4845500EF75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1DE70AA-4C5D-1F20-3CC5-CC01BBE8DBF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E46879-412E-BE6E-5AB4-8748374F83EF}"/>
              </a:ext>
            </a:extLst>
          </p:cNvPr>
          <p:cNvSpPr>
            <a:spLocks noGrp="1"/>
          </p:cNvSpPr>
          <p:nvPr>
            <p:ph type="dt" sz="half" idx="10"/>
          </p:nvPr>
        </p:nvSpPr>
        <p:spPr/>
        <p:txBody>
          <a:bodyPr/>
          <a:lstStyle/>
          <a:p>
            <a:fld id="{C666E2BE-622E-41CA-9482-0D640660B577}" type="datetimeFigureOut">
              <a:rPr lang="en-US" smtClean="0"/>
              <a:t>2/12/2025</a:t>
            </a:fld>
            <a:endParaRPr lang="en-US"/>
          </a:p>
        </p:txBody>
      </p:sp>
      <p:sp>
        <p:nvSpPr>
          <p:cNvPr id="5" name="Footer Placeholder 4">
            <a:extLst>
              <a:ext uri="{FF2B5EF4-FFF2-40B4-BE49-F238E27FC236}">
                <a16:creationId xmlns:a16="http://schemas.microsoft.com/office/drawing/2014/main" id="{4B7F7780-837A-1A97-E7B8-9C0CB3D7F9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D2352D-34CE-216C-7801-0320C69C78D7}"/>
              </a:ext>
            </a:extLst>
          </p:cNvPr>
          <p:cNvSpPr>
            <a:spLocks noGrp="1"/>
          </p:cNvSpPr>
          <p:nvPr>
            <p:ph type="sldNum" sz="quarter" idx="12"/>
          </p:nvPr>
        </p:nvSpPr>
        <p:spPr/>
        <p:txBody>
          <a:bodyPr/>
          <a:lstStyle/>
          <a:p>
            <a:fld id="{6B3F1A06-5880-422C-95A0-B923996FCDB4}" type="slidenum">
              <a:rPr lang="en-US" smtClean="0"/>
              <a:t>‹#›</a:t>
            </a:fld>
            <a:endParaRPr lang="en-US"/>
          </a:p>
        </p:txBody>
      </p:sp>
    </p:spTree>
    <p:extLst>
      <p:ext uri="{BB962C8B-B14F-4D97-AF65-F5344CB8AC3E}">
        <p14:creationId xmlns:p14="http://schemas.microsoft.com/office/powerpoint/2010/main" val="2584931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AC2A1-03E8-5569-F690-DDF302258E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C6B445D-946E-97D5-93DB-F3BCB6E449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C6E6E4-7150-64FE-79DF-23B22DE8F3EE}"/>
              </a:ext>
            </a:extLst>
          </p:cNvPr>
          <p:cNvSpPr>
            <a:spLocks noGrp="1"/>
          </p:cNvSpPr>
          <p:nvPr>
            <p:ph type="dt" sz="half" idx="10"/>
          </p:nvPr>
        </p:nvSpPr>
        <p:spPr/>
        <p:txBody>
          <a:bodyPr/>
          <a:lstStyle/>
          <a:p>
            <a:fld id="{C666E2BE-622E-41CA-9482-0D640660B577}" type="datetimeFigureOut">
              <a:rPr lang="en-US" smtClean="0"/>
              <a:t>2/12/2025</a:t>
            </a:fld>
            <a:endParaRPr lang="en-US"/>
          </a:p>
        </p:txBody>
      </p:sp>
      <p:sp>
        <p:nvSpPr>
          <p:cNvPr id="5" name="Footer Placeholder 4">
            <a:extLst>
              <a:ext uri="{FF2B5EF4-FFF2-40B4-BE49-F238E27FC236}">
                <a16:creationId xmlns:a16="http://schemas.microsoft.com/office/drawing/2014/main" id="{F6061DA6-81A7-CA9E-559E-6611534D18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4FF69C-21D9-DF81-2ACA-14D62742C614}"/>
              </a:ext>
            </a:extLst>
          </p:cNvPr>
          <p:cNvSpPr>
            <a:spLocks noGrp="1"/>
          </p:cNvSpPr>
          <p:nvPr>
            <p:ph type="sldNum" sz="quarter" idx="12"/>
          </p:nvPr>
        </p:nvSpPr>
        <p:spPr/>
        <p:txBody>
          <a:bodyPr/>
          <a:lstStyle/>
          <a:p>
            <a:fld id="{6B3F1A06-5880-422C-95A0-B923996FCDB4}" type="slidenum">
              <a:rPr lang="en-US" smtClean="0"/>
              <a:t>‹#›</a:t>
            </a:fld>
            <a:endParaRPr lang="en-US"/>
          </a:p>
        </p:txBody>
      </p:sp>
    </p:spTree>
    <p:extLst>
      <p:ext uri="{BB962C8B-B14F-4D97-AF65-F5344CB8AC3E}">
        <p14:creationId xmlns:p14="http://schemas.microsoft.com/office/powerpoint/2010/main" val="3400627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9091C-28E6-B968-3A8D-8B8127EE20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B1794E-E6A8-5BE1-E2B3-FE4773C0C25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BB84F37-9E01-BF46-9E73-36D174C4C4A4}"/>
              </a:ext>
            </a:extLst>
          </p:cNvPr>
          <p:cNvSpPr>
            <a:spLocks noGrp="1"/>
          </p:cNvSpPr>
          <p:nvPr>
            <p:ph type="dt" sz="half" idx="10"/>
          </p:nvPr>
        </p:nvSpPr>
        <p:spPr/>
        <p:txBody>
          <a:bodyPr/>
          <a:lstStyle/>
          <a:p>
            <a:fld id="{C666E2BE-622E-41CA-9482-0D640660B577}" type="datetimeFigureOut">
              <a:rPr lang="en-US" smtClean="0"/>
              <a:t>2/12/2025</a:t>
            </a:fld>
            <a:endParaRPr lang="en-US"/>
          </a:p>
        </p:txBody>
      </p:sp>
      <p:sp>
        <p:nvSpPr>
          <p:cNvPr id="5" name="Footer Placeholder 4">
            <a:extLst>
              <a:ext uri="{FF2B5EF4-FFF2-40B4-BE49-F238E27FC236}">
                <a16:creationId xmlns:a16="http://schemas.microsoft.com/office/drawing/2014/main" id="{00BB0147-6016-539D-96AF-5CF90BE7C7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7CE1E9-1EFA-4E70-99D7-3EF4C117E2B1}"/>
              </a:ext>
            </a:extLst>
          </p:cNvPr>
          <p:cNvSpPr>
            <a:spLocks noGrp="1"/>
          </p:cNvSpPr>
          <p:nvPr>
            <p:ph type="sldNum" sz="quarter" idx="12"/>
          </p:nvPr>
        </p:nvSpPr>
        <p:spPr/>
        <p:txBody>
          <a:bodyPr/>
          <a:lstStyle/>
          <a:p>
            <a:fld id="{6B3F1A06-5880-422C-95A0-B923996FCDB4}" type="slidenum">
              <a:rPr lang="en-US" smtClean="0"/>
              <a:t>‹#›</a:t>
            </a:fld>
            <a:endParaRPr lang="en-US"/>
          </a:p>
        </p:txBody>
      </p:sp>
    </p:spTree>
    <p:extLst>
      <p:ext uri="{BB962C8B-B14F-4D97-AF65-F5344CB8AC3E}">
        <p14:creationId xmlns:p14="http://schemas.microsoft.com/office/powerpoint/2010/main" val="1603338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F011C-00B1-CB75-C5AA-3CCA894953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ADAD8C-9A46-681F-4B79-6BABEC3B07E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3DEDEFD-3F47-3916-9A64-2C9C909E713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222FFF6-7C33-72A6-88CA-2DD04A737472}"/>
              </a:ext>
            </a:extLst>
          </p:cNvPr>
          <p:cNvSpPr>
            <a:spLocks noGrp="1"/>
          </p:cNvSpPr>
          <p:nvPr>
            <p:ph type="dt" sz="half" idx="10"/>
          </p:nvPr>
        </p:nvSpPr>
        <p:spPr/>
        <p:txBody>
          <a:bodyPr/>
          <a:lstStyle/>
          <a:p>
            <a:fld id="{C666E2BE-622E-41CA-9482-0D640660B577}" type="datetimeFigureOut">
              <a:rPr lang="en-US" smtClean="0"/>
              <a:t>2/12/2025</a:t>
            </a:fld>
            <a:endParaRPr lang="en-US"/>
          </a:p>
        </p:txBody>
      </p:sp>
      <p:sp>
        <p:nvSpPr>
          <p:cNvPr id="6" name="Footer Placeholder 5">
            <a:extLst>
              <a:ext uri="{FF2B5EF4-FFF2-40B4-BE49-F238E27FC236}">
                <a16:creationId xmlns:a16="http://schemas.microsoft.com/office/drawing/2014/main" id="{C99743F4-1751-52A9-8808-AC2C23F771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3537AE-7378-168F-2F53-32AF4309AD3E}"/>
              </a:ext>
            </a:extLst>
          </p:cNvPr>
          <p:cNvSpPr>
            <a:spLocks noGrp="1"/>
          </p:cNvSpPr>
          <p:nvPr>
            <p:ph type="sldNum" sz="quarter" idx="12"/>
          </p:nvPr>
        </p:nvSpPr>
        <p:spPr/>
        <p:txBody>
          <a:bodyPr/>
          <a:lstStyle/>
          <a:p>
            <a:fld id="{6B3F1A06-5880-422C-95A0-B923996FCDB4}" type="slidenum">
              <a:rPr lang="en-US" smtClean="0"/>
              <a:t>‹#›</a:t>
            </a:fld>
            <a:endParaRPr lang="en-US"/>
          </a:p>
        </p:txBody>
      </p:sp>
    </p:spTree>
    <p:extLst>
      <p:ext uri="{BB962C8B-B14F-4D97-AF65-F5344CB8AC3E}">
        <p14:creationId xmlns:p14="http://schemas.microsoft.com/office/powerpoint/2010/main" val="668719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F6300-E700-32B2-2DE9-B53A05EBDE6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A27D03D-D1D3-7C46-15D6-2ED3A73C5E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5F9253-8F9F-C5FC-AC6E-F128C61DE16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043EEF-4EFA-D2D5-C01B-D4BCA3B844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D0D0FF-F0BE-5D48-32EE-2580707442D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ED06EF-35EA-516A-B61B-7E3281A1D304}"/>
              </a:ext>
            </a:extLst>
          </p:cNvPr>
          <p:cNvSpPr>
            <a:spLocks noGrp="1"/>
          </p:cNvSpPr>
          <p:nvPr>
            <p:ph type="dt" sz="half" idx="10"/>
          </p:nvPr>
        </p:nvSpPr>
        <p:spPr/>
        <p:txBody>
          <a:bodyPr/>
          <a:lstStyle/>
          <a:p>
            <a:fld id="{C666E2BE-622E-41CA-9482-0D640660B577}" type="datetimeFigureOut">
              <a:rPr lang="en-US" smtClean="0"/>
              <a:t>2/12/2025</a:t>
            </a:fld>
            <a:endParaRPr lang="en-US"/>
          </a:p>
        </p:txBody>
      </p:sp>
      <p:sp>
        <p:nvSpPr>
          <p:cNvPr id="8" name="Footer Placeholder 7">
            <a:extLst>
              <a:ext uri="{FF2B5EF4-FFF2-40B4-BE49-F238E27FC236}">
                <a16:creationId xmlns:a16="http://schemas.microsoft.com/office/drawing/2014/main" id="{A7FF7BB3-E12A-E7C5-9334-3DB6AFA24B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E885F90-0D99-1E29-421A-114EB3FD91B3}"/>
              </a:ext>
            </a:extLst>
          </p:cNvPr>
          <p:cNvSpPr>
            <a:spLocks noGrp="1"/>
          </p:cNvSpPr>
          <p:nvPr>
            <p:ph type="sldNum" sz="quarter" idx="12"/>
          </p:nvPr>
        </p:nvSpPr>
        <p:spPr/>
        <p:txBody>
          <a:bodyPr/>
          <a:lstStyle/>
          <a:p>
            <a:fld id="{6B3F1A06-5880-422C-95A0-B923996FCDB4}" type="slidenum">
              <a:rPr lang="en-US" smtClean="0"/>
              <a:t>‹#›</a:t>
            </a:fld>
            <a:endParaRPr lang="en-US"/>
          </a:p>
        </p:txBody>
      </p:sp>
    </p:spTree>
    <p:extLst>
      <p:ext uri="{BB962C8B-B14F-4D97-AF65-F5344CB8AC3E}">
        <p14:creationId xmlns:p14="http://schemas.microsoft.com/office/powerpoint/2010/main" val="2546617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70CDC-7A6D-A597-D785-3C36B7725B9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848B70E-17DD-CACE-DEF2-6137CB9C7629}"/>
              </a:ext>
            </a:extLst>
          </p:cNvPr>
          <p:cNvSpPr>
            <a:spLocks noGrp="1"/>
          </p:cNvSpPr>
          <p:nvPr>
            <p:ph type="dt" sz="half" idx="10"/>
          </p:nvPr>
        </p:nvSpPr>
        <p:spPr/>
        <p:txBody>
          <a:bodyPr/>
          <a:lstStyle/>
          <a:p>
            <a:fld id="{C666E2BE-622E-41CA-9482-0D640660B577}" type="datetimeFigureOut">
              <a:rPr lang="en-US" smtClean="0"/>
              <a:t>2/12/2025</a:t>
            </a:fld>
            <a:endParaRPr lang="en-US"/>
          </a:p>
        </p:txBody>
      </p:sp>
      <p:sp>
        <p:nvSpPr>
          <p:cNvPr id="4" name="Footer Placeholder 3">
            <a:extLst>
              <a:ext uri="{FF2B5EF4-FFF2-40B4-BE49-F238E27FC236}">
                <a16:creationId xmlns:a16="http://schemas.microsoft.com/office/drawing/2014/main" id="{81FE8C0A-34D5-A1B4-FE76-4AA64985DD2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698FF94-3A2E-26C5-7FDC-0AAF9E2ECEE9}"/>
              </a:ext>
            </a:extLst>
          </p:cNvPr>
          <p:cNvSpPr>
            <a:spLocks noGrp="1"/>
          </p:cNvSpPr>
          <p:nvPr>
            <p:ph type="sldNum" sz="quarter" idx="12"/>
          </p:nvPr>
        </p:nvSpPr>
        <p:spPr/>
        <p:txBody>
          <a:bodyPr/>
          <a:lstStyle/>
          <a:p>
            <a:fld id="{6B3F1A06-5880-422C-95A0-B923996FCDB4}" type="slidenum">
              <a:rPr lang="en-US" smtClean="0"/>
              <a:t>‹#›</a:t>
            </a:fld>
            <a:endParaRPr lang="en-US"/>
          </a:p>
        </p:txBody>
      </p:sp>
    </p:spTree>
    <p:extLst>
      <p:ext uri="{BB962C8B-B14F-4D97-AF65-F5344CB8AC3E}">
        <p14:creationId xmlns:p14="http://schemas.microsoft.com/office/powerpoint/2010/main" val="1336137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483F6FA-D6EC-9368-AB80-0D093C9B2E6D}"/>
              </a:ext>
            </a:extLst>
          </p:cNvPr>
          <p:cNvSpPr>
            <a:spLocks noGrp="1"/>
          </p:cNvSpPr>
          <p:nvPr>
            <p:ph type="dt" sz="half" idx="10"/>
          </p:nvPr>
        </p:nvSpPr>
        <p:spPr/>
        <p:txBody>
          <a:bodyPr/>
          <a:lstStyle/>
          <a:p>
            <a:fld id="{C666E2BE-622E-41CA-9482-0D640660B577}" type="datetimeFigureOut">
              <a:rPr lang="en-US" smtClean="0"/>
              <a:t>2/12/2025</a:t>
            </a:fld>
            <a:endParaRPr lang="en-US"/>
          </a:p>
        </p:txBody>
      </p:sp>
      <p:sp>
        <p:nvSpPr>
          <p:cNvPr id="3" name="Footer Placeholder 2">
            <a:extLst>
              <a:ext uri="{FF2B5EF4-FFF2-40B4-BE49-F238E27FC236}">
                <a16:creationId xmlns:a16="http://schemas.microsoft.com/office/drawing/2014/main" id="{FD3C34DA-982F-4FE1-E772-555C430838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14E70B9-8023-0531-F42F-C5E1167E2286}"/>
              </a:ext>
            </a:extLst>
          </p:cNvPr>
          <p:cNvSpPr>
            <a:spLocks noGrp="1"/>
          </p:cNvSpPr>
          <p:nvPr>
            <p:ph type="sldNum" sz="quarter" idx="12"/>
          </p:nvPr>
        </p:nvSpPr>
        <p:spPr/>
        <p:txBody>
          <a:bodyPr/>
          <a:lstStyle/>
          <a:p>
            <a:fld id="{6B3F1A06-5880-422C-95A0-B923996FCDB4}" type="slidenum">
              <a:rPr lang="en-US" smtClean="0"/>
              <a:t>‹#›</a:t>
            </a:fld>
            <a:endParaRPr lang="en-US"/>
          </a:p>
        </p:txBody>
      </p:sp>
    </p:spTree>
    <p:extLst>
      <p:ext uri="{BB962C8B-B14F-4D97-AF65-F5344CB8AC3E}">
        <p14:creationId xmlns:p14="http://schemas.microsoft.com/office/powerpoint/2010/main" val="2177459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1FCB0-659E-8708-DEAA-D3CE200AC7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9FE8B2C-53E8-F49E-F9E3-0C36E74442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BA8FAD9-89C8-922A-AC84-9FF3433258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130F27-1883-7405-6DBE-D2A2B304EE4C}"/>
              </a:ext>
            </a:extLst>
          </p:cNvPr>
          <p:cNvSpPr>
            <a:spLocks noGrp="1"/>
          </p:cNvSpPr>
          <p:nvPr>
            <p:ph type="dt" sz="half" idx="10"/>
          </p:nvPr>
        </p:nvSpPr>
        <p:spPr/>
        <p:txBody>
          <a:bodyPr/>
          <a:lstStyle/>
          <a:p>
            <a:fld id="{C666E2BE-622E-41CA-9482-0D640660B577}" type="datetimeFigureOut">
              <a:rPr lang="en-US" smtClean="0"/>
              <a:t>2/12/2025</a:t>
            </a:fld>
            <a:endParaRPr lang="en-US"/>
          </a:p>
        </p:txBody>
      </p:sp>
      <p:sp>
        <p:nvSpPr>
          <p:cNvPr id="6" name="Footer Placeholder 5">
            <a:extLst>
              <a:ext uri="{FF2B5EF4-FFF2-40B4-BE49-F238E27FC236}">
                <a16:creationId xmlns:a16="http://schemas.microsoft.com/office/drawing/2014/main" id="{4B54D050-4AE6-E86B-FA4B-CDB8EA8F37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9C4653-2F52-A511-3573-504C1C7193DD}"/>
              </a:ext>
            </a:extLst>
          </p:cNvPr>
          <p:cNvSpPr>
            <a:spLocks noGrp="1"/>
          </p:cNvSpPr>
          <p:nvPr>
            <p:ph type="sldNum" sz="quarter" idx="12"/>
          </p:nvPr>
        </p:nvSpPr>
        <p:spPr/>
        <p:txBody>
          <a:bodyPr/>
          <a:lstStyle/>
          <a:p>
            <a:fld id="{6B3F1A06-5880-422C-95A0-B923996FCDB4}" type="slidenum">
              <a:rPr lang="en-US" smtClean="0"/>
              <a:t>‹#›</a:t>
            </a:fld>
            <a:endParaRPr lang="en-US"/>
          </a:p>
        </p:txBody>
      </p:sp>
    </p:spTree>
    <p:extLst>
      <p:ext uri="{BB962C8B-B14F-4D97-AF65-F5344CB8AC3E}">
        <p14:creationId xmlns:p14="http://schemas.microsoft.com/office/powerpoint/2010/main" val="2603138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7F444-BC5C-DC47-7C05-71D06ABF6C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626898-CFED-4903-5195-75FE1F5E96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4F3FA8-EE96-6E5D-21AF-FFE6D5F6E8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80C15E-B520-BD74-16B0-63A0D327A30C}"/>
              </a:ext>
            </a:extLst>
          </p:cNvPr>
          <p:cNvSpPr>
            <a:spLocks noGrp="1"/>
          </p:cNvSpPr>
          <p:nvPr>
            <p:ph type="dt" sz="half" idx="10"/>
          </p:nvPr>
        </p:nvSpPr>
        <p:spPr/>
        <p:txBody>
          <a:bodyPr/>
          <a:lstStyle/>
          <a:p>
            <a:fld id="{C666E2BE-622E-41CA-9482-0D640660B577}" type="datetimeFigureOut">
              <a:rPr lang="en-US" smtClean="0"/>
              <a:t>2/12/2025</a:t>
            </a:fld>
            <a:endParaRPr lang="en-US"/>
          </a:p>
        </p:txBody>
      </p:sp>
      <p:sp>
        <p:nvSpPr>
          <p:cNvPr id="6" name="Footer Placeholder 5">
            <a:extLst>
              <a:ext uri="{FF2B5EF4-FFF2-40B4-BE49-F238E27FC236}">
                <a16:creationId xmlns:a16="http://schemas.microsoft.com/office/drawing/2014/main" id="{58CA44EC-5048-154A-F9EB-18E62E63C1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C1FD23-6565-651F-F9D0-A4AC10F81DB0}"/>
              </a:ext>
            </a:extLst>
          </p:cNvPr>
          <p:cNvSpPr>
            <a:spLocks noGrp="1"/>
          </p:cNvSpPr>
          <p:nvPr>
            <p:ph type="sldNum" sz="quarter" idx="12"/>
          </p:nvPr>
        </p:nvSpPr>
        <p:spPr/>
        <p:txBody>
          <a:bodyPr/>
          <a:lstStyle/>
          <a:p>
            <a:fld id="{6B3F1A06-5880-422C-95A0-B923996FCDB4}" type="slidenum">
              <a:rPr lang="en-US" smtClean="0"/>
              <a:t>‹#›</a:t>
            </a:fld>
            <a:endParaRPr lang="en-US"/>
          </a:p>
        </p:txBody>
      </p:sp>
    </p:spTree>
    <p:extLst>
      <p:ext uri="{BB962C8B-B14F-4D97-AF65-F5344CB8AC3E}">
        <p14:creationId xmlns:p14="http://schemas.microsoft.com/office/powerpoint/2010/main" val="2425243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9A8DC30-60B6-AD29-A0F5-767C518E67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F2F559-A59E-0469-D4FB-505307F25F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DE0B55-C3B0-344F-9DAC-A77BA086B9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666E2BE-622E-41CA-9482-0D640660B577}" type="datetimeFigureOut">
              <a:rPr lang="en-US" smtClean="0"/>
              <a:t>2/12/2025</a:t>
            </a:fld>
            <a:endParaRPr lang="en-US"/>
          </a:p>
        </p:txBody>
      </p:sp>
      <p:sp>
        <p:nvSpPr>
          <p:cNvPr id="5" name="Footer Placeholder 4">
            <a:extLst>
              <a:ext uri="{FF2B5EF4-FFF2-40B4-BE49-F238E27FC236}">
                <a16:creationId xmlns:a16="http://schemas.microsoft.com/office/drawing/2014/main" id="{92E82C2F-FBDE-F271-69DE-CFC8BA4AC2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C932B5E-5351-7F17-A8BF-A0D28CAE93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B3F1A06-5880-422C-95A0-B923996FCDB4}" type="slidenum">
              <a:rPr lang="en-US" smtClean="0"/>
              <a:t>‹#›</a:t>
            </a:fld>
            <a:endParaRPr lang="en-US"/>
          </a:p>
        </p:txBody>
      </p:sp>
    </p:spTree>
    <p:extLst>
      <p:ext uri="{BB962C8B-B14F-4D97-AF65-F5344CB8AC3E}">
        <p14:creationId xmlns:p14="http://schemas.microsoft.com/office/powerpoint/2010/main" val="584396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youtu.be/DKlnoFvm0r4?si=5ZyZeveHQazI6nF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BC767-52CF-CFFF-6274-FE31F55C2689}"/>
              </a:ext>
            </a:extLst>
          </p:cNvPr>
          <p:cNvSpPr>
            <a:spLocks noGrp="1"/>
          </p:cNvSpPr>
          <p:nvPr>
            <p:ph type="ctrTitle"/>
          </p:nvPr>
        </p:nvSpPr>
        <p:spPr/>
        <p:txBody>
          <a:bodyPr/>
          <a:lstStyle/>
          <a:p>
            <a:r>
              <a:rPr lang="en-US" dirty="0" err="1"/>
              <a:t>Realidad</a:t>
            </a:r>
            <a:r>
              <a:rPr lang="en-US" dirty="0"/>
              <a:t> Virtual</a:t>
            </a:r>
          </a:p>
        </p:txBody>
      </p:sp>
      <p:sp>
        <p:nvSpPr>
          <p:cNvPr id="3" name="Subtitle 2">
            <a:extLst>
              <a:ext uri="{FF2B5EF4-FFF2-40B4-BE49-F238E27FC236}">
                <a16:creationId xmlns:a16="http://schemas.microsoft.com/office/drawing/2014/main" id="{A95689C6-ADE9-CF51-F6F7-79F19F79135C}"/>
              </a:ext>
            </a:extLst>
          </p:cNvPr>
          <p:cNvSpPr>
            <a:spLocks noGrp="1"/>
          </p:cNvSpPr>
          <p:nvPr>
            <p:ph type="subTitle" idx="1"/>
          </p:nvPr>
        </p:nvSpPr>
        <p:spPr/>
        <p:txBody>
          <a:bodyPr/>
          <a:lstStyle/>
          <a:p>
            <a:r>
              <a:rPr lang="en-US" dirty="0"/>
              <a:t>Paola Vinueza</a:t>
            </a:r>
          </a:p>
        </p:txBody>
      </p:sp>
    </p:spTree>
    <p:extLst>
      <p:ext uri="{BB962C8B-B14F-4D97-AF65-F5344CB8AC3E}">
        <p14:creationId xmlns:p14="http://schemas.microsoft.com/office/powerpoint/2010/main" val="2347556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4F7EBAE4-9945-4473-9E34-B2C66EA0F0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6BADD0DA-A1A3-D230-FE68-0E7A004A26D2}"/>
              </a:ext>
            </a:extLst>
          </p:cNvPr>
          <p:cNvSpPr>
            <a:spLocks noGrp="1"/>
          </p:cNvSpPr>
          <p:nvPr>
            <p:ph type="title"/>
          </p:nvPr>
        </p:nvSpPr>
        <p:spPr>
          <a:xfrm>
            <a:off x="838200" y="365125"/>
            <a:ext cx="5393361" cy="1325563"/>
          </a:xfrm>
        </p:spPr>
        <p:txBody>
          <a:bodyPr>
            <a:normAutofit/>
          </a:bodyPr>
          <a:lstStyle/>
          <a:p>
            <a:r>
              <a:rPr lang="en-US" b="1" dirty="0" err="1">
                <a:latin typeface="Times New Roman" panose="02020603050405020304" pitchFamily="18" charset="0"/>
                <a:cs typeface="Times New Roman" panose="02020603050405020304" pitchFamily="18" charset="0"/>
              </a:rPr>
              <a:t>Realidad</a:t>
            </a:r>
            <a:r>
              <a:rPr lang="en-US" b="1" dirty="0">
                <a:latin typeface="Times New Roman" panose="02020603050405020304" pitchFamily="18" charset="0"/>
                <a:cs typeface="Times New Roman" panose="02020603050405020304" pitchFamily="18" charset="0"/>
              </a:rPr>
              <a:t> Virtual</a:t>
            </a:r>
          </a:p>
        </p:txBody>
      </p:sp>
      <p:sp>
        <p:nvSpPr>
          <p:cNvPr id="3" name="Content Placeholder 2">
            <a:extLst>
              <a:ext uri="{FF2B5EF4-FFF2-40B4-BE49-F238E27FC236}">
                <a16:creationId xmlns:a16="http://schemas.microsoft.com/office/drawing/2014/main" id="{54ED304D-E949-CA00-AD88-DB2C0CAFB875}"/>
              </a:ext>
            </a:extLst>
          </p:cNvPr>
          <p:cNvSpPr>
            <a:spLocks noGrp="1"/>
          </p:cNvSpPr>
          <p:nvPr>
            <p:ph idx="1"/>
          </p:nvPr>
        </p:nvSpPr>
        <p:spPr>
          <a:xfrm>
            <a:off x="838200" y="1825625"/>
            <a:ext cx="5393361" cy="4351338"/>
          </a:xfrm>
        </p:spPr>
        <p:txBody>
          <a:bodyPr>
            <a:normAutofit fontScale="85000" lnSpcReduction="10000"/>
          </a:bodyPr>
          <a:lstStyle/>
          <a:p>
            <a:pPr algn="just"/>
            <a:r>
              <a:rPr lang="es-ES" b="0" i="0" dirty="0">
                <a:effectLst/>
                <a:latin typeface="Times New Roman" panose="02020603050405020304" pitchFamily="18" charset="0"/>
                <a:cs typeface="Times New Roman" panose="02020603050405020304" pitchFamily="18" charset="0"/>
              </a:rPr>
              <a:t>La Realidad Virtual (RV) es un entorno </a:t>
            </a:r>
            <a:r>
              <a:rPr lang="es-ES" b="0" i="0" dirty="0" err="1">
                <a:effectLst/>
                <a:latin typeface="Times New Roman" panose="02020603050405020304" pitchFamily="18" charset="0"/>
                <a:cs typeface="Times New Roman" panose="02020603050405020304" pitchFamily="18" charset="0"/>
              </a:rPr>
              <a:t>quasi</a:t>
            </a:r>
            <a:r>
              <a:rPr lang="es-ES" b="0" i="0" dirty="0">
                <a:effectLst/>
                <a:latin typeface="Times New Roman" panose="02020603050405020304" pitchFamily="18" charset="0"/>
                <a:cs typeface="Times New Roman" panose="02020603050405020304" pitchFamily="18" charset="0"/>
              </a:rPr>
              <a:t> real de escenas y objetos de apariencia real, generado mediante tecnología informática que crea en el usuario la sensación de estar inmerso en él. Dicho entorno se lo puede vivir gracias a un dispositivo conocido como gafas o casco de RV.</a:t>
            </a:r>
          </a:p>
          <a:p>
            <a:pPr algn="just"/>
            <a:r>
              <a:rPr lang="es-ES" b="0" i="0" dirty="0">
                <a:effectLst/>
                <a:latin typeface="Times New Roman" panose="02020603050405020304" pitchFamily="18" charset="0"/>
                <a:cs typeface="Times New Roman" panose="02020603050405020304" pitchFamily="18" charset="0"/>
              </a:rPr>
              <a:t>La tecnología de RV consiste en la inmersión del usuario en un mundo completamente sintético generado por ordenador, en el que sus sentidos dejan de percibir el mundo real, sumergiendo al usuario en un entorno alternativo.</a:t>
            </a:r>
            <a:endParaRPr lang="en-US" dirty="0">
              <a:latin typeface="Times New Roman" panose="02020603050405020304" pitchFamily="18" charset="0"/>
              <a:cs typeface="Times New Roman" panose="02020603050405020304" pitchFamily="18" charset="0"/>
            </a:endParaRPr>
          </a:p>
        </p:txBody>
      </p:sp>
      <p:pic>
        <p:nvPicPr>
          <p:cNvPr id="1026" name="Picture 2" descr="Realidad Virtual, la tecnología del futuro - Iberdrola">
            <a:extLst>
              <a:ext uri="{FF2B5EF4-FFF2-40B4-BE49-F238E27FC236}">
                <a16:creationId xmlns:a16="http://schemas.microsoft.com/office/drawing/2014/main" id="{E88239C8-1C8C-F791-DA85-205B98395E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845" r="42156" b="2"/>
          <a:stretch/>
        </p:blipFill>
        <p:spPr bwMode="auto">
          <a:xfrm>
            <a:off x="6374920" y="758514"/>
            <a:ext cx="5122238" cy="5122238"/>
          </a:xfrm>
          <a:custGeom>
            <a:avLst/>
            <a:gdLst/>
            <a:ahLst/>
            <a:cxnLst/>
            <a:rect l="l" t="t" r="r" b="b"/>
            <a:pathLst>
              <a:path w="2663168" h="2663168">
                <a:moveTo>
                  <a:pt x="1331584" y="0"/>
                </a:moveTo>
                <a:cubicBezTo>
                  <a:pt x="2066998" y="0"/>
                  <a:pt x="2663168" y="596170"/>
                  <a:pt x="2663168" y="1331584"/>
                </a:cubicBezTo>
                <a:cubicBezTo>
                  <a:pt x="2663168" y="2066998"/>
                  <a:pt x="2066998" y="2663168"/>
                  <a:pt x="1331584" y="2663168"/>
                </a:cubicBezTo>
                <a:cubicBezTo>
                  <a:pt x="596170" y="2663168"/>
                  <a:pt x="0" y="2066998"/>
                  <a:pt x="0" y="1331584"/>
                </a:cubicBezTo>
                <a:cubicBezTo>
                  <a:pt x="0" y="596170"/>
                  <a:pt x="596170" y="0"/>
                  <a:pt x="1331584" y="0"/>
                </a:cubicBezTo>
                <a:close/>
              </a:path>
            </a:pathLst>
          </a:custGeom>
          <a:noFill/>
          <a:extLst>
            <a:ext uri="{909E8E84-426E-40DD-AFC4-6F175D3DCCD1}">
              <a14:hiddenFill xmlns:a14="http://schemas.microsoft.com/office/drawing/2010/main">
                <a:solidFill>
                  <a:srgbClr val="FFFFFF"/>
                </a:solidFill>
              </a14:hiddenFill>
            </a:ext>
          </a:extLst>
        </p:spPr>
      </p:pic>
      <p:sp>
        <p:nvSpPr>
          <p:cNvPr id="1033" name="!!Arc">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189197" flipV="1">
            <a:off x="6261882" y="687822"/>
            <a:ext cx="5471147" cy="5471147"/>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35" name="!!Oval">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48561" y="921125"/>
            <a:ext cx="791021" cy="76956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63132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56E74-234B-03F8-9559-9F04A013CFA4}"/>
              </a:ext>
            </a:extLst>
          </p:cNvPr>
          <p:cNvSpPr>
            <a:spLocks noGrp="1"/>
          </p:cNvSpPr>
          <p:nvPr>
            <p:ph type="title"/>
          </p:nvPr>
        </p:nvSpPr>
        <p:spPr/>
        <p:txBody>
          <a:bodyPr/>
          <a:lstStyle/>
          <a:p>
            <a:r>
              <a:rPr lang="en-US" b="1" dirty="0" err="1">
                <a:latin typeface="Times New Roman" panose="02020603050405020304" pitchFamily="18" charset="0"/>
                <a:cs typeface="Times New Roman" panose="02020603050405020304" pitchFamily="18" charset="0"/>
              </a:rPr>
              <a:t>Tipos</a:t>
            </a:r>
            <a:r>
              <a:rPr lang="en-US" b="1" dirty="0">
                <a:latin typeface="Times New Roman" panose="02020603050405020304" pitchFamily="18" charset="0"/>
                <a:cs typeface="Times New Roman" panose="02020603050405020304" pitchFamily="18" charset="0"/>
              </a:rPr>
              <a:t> de RV</a:t>
            </a:r>
          </a:p>
        </p:txBody>
      </p:sp>
      <p:sp>
        <p:nvSpPr>
          <p:cNvPr id="3" name="Content Placeholder 2">
            <a:extLst>
              <a:ext uri="{FF2B5EF4-FFF2-40B4-BE49-F238E27FC236}">
                <a16:creationId xmlns:a16="http://schemas.microsoft.com/office/drawing/2014/main" id="{5AA07C0A-7BC1-6609-12ED-1D37B481B6A6}"/>
              </a:ext>
            </a:extLst>
          </p:cNvPr>
          <p:cNvSpPr>
            <a:spLocks noGrp="1"/>
          </p:cNvSpPr>
          <p:nvPr>
            <p:ph idx="1"/>
          </p:nvPr>
        </p:nvSpPr>
        <p:spPr>
          <a:xfrm>
            <a:off x="838200" y="1382565"/>
            <a:ext cx="10515600" cy="4351338"/>
          </a:xfrm>
        </p:spPr>
        <p:txBody>
          <a:bodyPr>
            <a:normAutofit/>
          </a:bodyPr>
          <a:lstStyle/>
          <a:p>
            <a:pPr marL="0" indent="0" algn="just">
              <a:buNone/>
            </a:pPr>
            <a:r>
              <a:rPr lang="es-ES" sz="1600" b="1" i="0" dirty="0">
                <a:effectLst/>
                <a:latin typeface="Times New Roman" panose="02020603050405020304" pitchFamily="18" charset="0"/>
                <a:cs typeface="Times New Roman" panose="02020603050405020304" pitchFamily="18" charset="0"/>
              </a:rPr>
              <a:t>Realidad virtual NO inversiva</a:t>
            </a:r>
            <a:endParaRPr lang="es-ES" sz="1600" b="0" i="0" dirty="0">
              <a:effectLst/>
              <a:latin typeface="Times New Roman" panose="02020603050405020304" pitchFamily="18" charset="0"/>
              <a:cs typeface="Times New Roman" panose="02020603050405020304" pitchFamily="18" charset="0"/>
            </a:endParaRPr>
          </a:p>
          <a:p>
            <a:pPr algn="just"/>
            <a:r>
              <a:rPr lang="es-ES" sz="1600" b="0" i="0" dirty="0">
                <a:effectLst/>
                <a:latin typeface="Times New Roman" panose="02020603050405020304" pitchFamily="18" charset="0"/>
                <a:cs typeface="Times New Roman" panose="02020603050405020304" pitchFamily="18" charset="0"/>
              </a:rPr>
              <a:t>Se conoce como no inmersiva dado que a simple vista el usuario reconoce el carácter digital y ficticio de sus características, es el tipo de VR más común de todos y a veces incluso puede no catalogarse como un tipo de realidad virtual.</a:t>
            </a:r>
          </a:p>
          <a:p>
            <a:pPr algn="just"/>
            <a:r>
              <a:rPr lang="es-ES" sz="1600" b="0" i="0" dirty="0">
                <a:effectLst/>
                <a:latin typeface="Times New Roman" panose="02020603050405020304" pitchFamily="18" charset="0"/>
                <a:cs typeface="Times New Roman" panose="02020603050405020304" pitchFamily="18" charset="0"/>
              </a:rPr>
              <a:t>Para mejorar la experiencia de este tipo de VR se suele añadir sensación de inmersión mediante sistemas de sonido tipo teatro, controles y gestos táctiles que mejoran sustancialmente la interacción entorno-usuario.</a:t>
            </a:r>
          </a:p>
          <a:p>
            <a:pPr algn="just"/>
            <a:r>
              <a:rPr lang="es-ES" sz="1600" b="0" i="0" dirty="0">
                <a:effectLst/>
                <a:latin typeface="Times New Roman" panose="02020603050405020304" pitchFamily="18" charset="0"/>
                <a:cs typeface="Times New Roman" panose="02020603050405020304" pitchFamily="18" charset="0"/>
              </a:rPr>
              <a:t>Ejemplo de esto son las consolas de videojuegos que cada generación traen consigo mejoras significativas que permiten tener una sensación mas realista tanto gráfica como en manejo de controles y gestos.</a:t>
            </a:r>
          </a:p>
          <a:p>
            <a:pPr marL="0" indent="0" algn="just">
              <a:buNone/>
            </a:pPr>
            <a:r>
              <a:rPr lang="es-ES" sz="1600" b="1" dirty="0">
                <a:latin typeface="Times New Roman" panose="02020603050405020304" pitchFamily="18" charset="0"/>
                <a:cs typeface="Times New Roman" panose="02020603050405020304" pitchFamily="18" charset="0"/>
              </a:rPr>
              <a:t>Realidad virtual semi inmersiva:</a:t>
            </a:r>
          </a:p>
          <a:p>
            <a:pPr algn="just"/>
            <a:r>
              <a:rPr lang="es-ES" sz="1500" dirty="0">
                <a:latin typeface="Times New Roman" panose="02020603050405020304" pitchFamily="18" charset="0"/>
                <a:cs typeface="Times New Roman" panose="02020603050405020304" pitchFamily="18" charset="0"/>
              </a:rPr>
              <a:t>Aunque aún es reconocible el mundo real en comparación al virtual, se disminuye la facilidad de reconocerla frente a la Realidad Virtual no inmersiva ya que cuenta con elementos mixtos, muy utilizado en las simulaciones de vuelo para aprendices de piloto, pues combinan espacios físicos que simulan virtualmente cristales pero que en realidad son pantallas.</a:t>
            </a:r>
          </a:p>
          <a:p>
            <a:pPr algn="just"/>
            <a:r>
              <a:rPr lang="es-ES" sz="1500" dirty="0">
                <a:latin typeface="Times New Roman" panose="02020603050405020304" pitchFamily="18" charset="0"/>
                <a:cs typeface="Times New Roman" panose="02020603050405020304" pitchFamily="18" charset="0"/>
              </a:rPr>
              <a:t>Este tipo de Realidad virtual también se usa en el sector industrial y de educación, pues facilita de gran manera la interacción con la información sin abandonar el mundo real completamente.</a:t>
            </a:r>
          </a:p>
          <a:p>
            <a:endParaRPr lang="en-US" dirty="0"/>
          </a:p>
        </p:txBody>
      </p:sp>
    </p:spTree>
    <p:extLst>
      <p:ext uri="{BB962C8B-B14F-4D97-AF65-F5344CB8AC3E}">
        <p14:creationId xmlns:p14="http://schemas.microsoft.com/office/powerpoint/2010/main" val="3769109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36597-F892-7B2F-D3D5-27B22E26BB5E}"/>
              </a:ext>
            </a:extLst>
          </p:cNvPr>
          <p:cNvSpPr>
            <a:spLocks noGrp="1"/>
          </p:cNvSpPr>
          <p:nvPr>
            <p:ph type="title"/>
          </p:nvPr>
        </p:nvSpPr>
        <p:spPr/>
        <p:txBody>
          <a:bodyPr/>
          <a:lstStyle/>
          <a:p>
            <a:r>
              <a:rPr lang="en-US" b="1" dirty="0" err="1">
                <a:latin typeface="Times New Roman" panose="02020603050405020304" pitchFamily="18" charset="0"/>
                <a:cs typeface="Times New Roman" panose="02020603050405020304" pitchFamily="18" charset="0"/>
              </a:rPr>
              <a:t>Tipos</a:t>
            </a:r>
            <a:r>
              <a:rPr lang="en-US" b="1" dirty="0">
                <a:latin typeface="Times New Roman" panose="02020603050405020304" pitchFamily="18" charset="0"/>
                <a:cs typeface="Times New Roman" panose="02020603050405020304" pitchFamily="18" charset="0"/>
              </a:rPr>
              <a:t> de RV</a:t>
            </a:r>
            <a:endParaRPr lang="en-US" dirty="0"/>
          </a:p>
        </p:txBody>
      </p:sp>
      <p:sp>
        <p:nvSpPr>
          <p:cNvPr id="3" name="Content Placeholder 2">
            <a:extLst>
              <a:ext uri="{FF2B5EF4-FFF2-40B4-BE49-F238E27FC236}">
                <a16:creationId xmlns:a16="http://schemas.microsoft.com/office/drawing/2014/main" id="{B136E19A-89F9-97EE-4117-B9C05C6A5420}"/>
              </a:ext>
            </a:extLst>
          </p:cNvPr>
          <p:cNvSpPr>
            <a:spLocks noGrp="1"/>
          </p:cNvSpPr>
          <p:nvPr>
            <p:ph idx="1"/>
          </p:nvPr>
        </p:nvSpPr>
        <p:spPr/>
        <p:txBody>
          <a:bodyPr>
            <a:normAutofit lnSpcReduction="10000"/>
          </a:bodyPr>
          <a:lstStyle/>
          <a:p>
            <a:pPr marL="0" indent="0" algn="just">
              <a:buNone/>
            </a:pPr>
            <a:r>
              <a:rPr lang="es-ES" sz="2000" b="1" i="0" dirty="0">
                <a:effectLst/>
                <a:latin typeface="Times New Roman" panose="02020603050405020304" pitchFamily="18" charset="0"/>
                <a:cs typeface="Times New Roman" panose="02020603050405020304" pitchFamily="18" charset="0"/>
              </a:rPr>
              <a:t>Realidad Virtual Inmersiva:</a:t>
            </a:r>
            <a:endParaRPr lang="es-ES" sz="2000" b="0" i="0" dirty="0">
              <a:effectLst/>
              <a:latin typeface="Times New Roman" panose="02020603050405020304" pitchFamily="18" charset="0"/>
              <a:cs typeface="Times New Roman" panose="02020603050405020304" pitchFamily="18" charset="0"/>
            </a:endParaRPr>
          </a:p>
          <a:p>
            <a:pPr algn="just"/>
            <a:r>
              <a:rPr lang="es-ES" sz="2000" b="0" i="0" dirty="0">
                <a:effectLst/>
                <a:latin typeface="Times New Roman" panose="02020603050405020304" pitchFamily="18" charset="0"/>
                <a:cs typeface="Times New Roman" panose="02020603050405020304" pitchFamily="18" charset="0"/>
              </a:rPr>
              <a:t>Sin duda, la máxima experiencia de inmersión y en la cual más se está trabajando actualmente arduamente, incluyendo el metaverso, pues es la meta de las empresas de tecnología involucradas en tal desarrollo.</a:t>
            </a:r>
          </a:p>
          <a:p>
            <a:pPr algn="just"/>
            <a:r>
              <a:rPr lang="es-ES" sz="2000" b="0" i="0" dirty="0">
                <a:effectLst/>
                <a:latin typeface="Times New Roman" panose="02020603050405020304" pitchFamily="18" charset="0"/>
                <a:cs typeface="Times New Roman" panose="02020603050405020304" pitchFamily="18" charset="0"/>
              </a:rPr>
              <a:t>Usualmente se caracteriza por requerir un casco que se conecta vía alámbrica o bluetooth a un ordenador, generalmente también poseen una gran resolución y no dejan espacio visible de la realidad en la que el usuario existe en si mismo, además claro está que involucra sensores de movimiento que replican lo que haces o hace el entorno en ti.</a:t>
            </a:r>
          </a:p>
          <a:p>
            <a:pPr algn="just"/>
            <a:endParaRPr lang="es-ES" sz="2000" dirty="0">
              <a:latin typeface="Times New Roman" panose="02020603050405020304" pitchFamily="18" charset="0"/>
              <a:cs typeface="Times New Roman" panose="02020603050405020304" pitchFamily="18" charset="0"/>
            </a:endParaRPr>
          </a:p>
          <a:p>
            <a:pPr algn="just"/>
            <a:endParaRPr lang="es-ES" sz="2000" b="0" i="0" dirty="0">
              <a:effectLst/>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hlinkClick r:id="rId2"/>
              </a:rPr>
              <a:t>https://youtu.be/DKlnoFvm0r4?si=5ZyZeveHQazI6nFQ</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https://youtu.be/jTcET6mIQWM?si=MSeUtELJMfIDlBwN</a:t>
            </a:r>
          </a:p>
        </p:txBody>
      </p:sp>
    </p:spTree>
    <p:extLst>
      <p:ext uri="{BB962C8B-B14F-4D97-AF65-F5344CB8AC3E}">
        <p14:creationId xmlns:p14="http://schemas.microsoft.com/office/powerpoint/2010/main" val="2389094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9E7249-89B7-E0A7-909D-ECDC60FF5964}"/>
              </a:ext>
            </a:extLst>
          </p:cNvPr>
          <p:cNvSpPr>
            <a:spLocks noGrp="1"/>
          </p:cNvSpPr>
          <p:nvPr>
            <p:ph type="title"/>
          </p:nvPr>
        </p:nvSpPr>
        <p:spPr>
          <a:xfrm>
            <a:off x="640080" y="325369"/>
            <a:ext cx="4368602" cy="1956841"/>
          </a:xfrm>
        </p:spPr>
        <p:txBody>
          <a:bodyPr anchor="b">
            <a:normAutofit/>
          </a:bodyPr>
          <a:lstStyle/>
          <a:p>
            <a:r>
              <a:rPr lang="en-US" sz="5400" b="1">
                <a:latin typeface="Times New Roman" panose="02020603050405020304" pitchFamily="18" charset="0"/>
                <a:cs typeface="Times New Roman" panose="02020603050405020304" pitchFamily="18" charset="0"/>
              </a:rPr>
              <a:t>Aplicaciones</a:t>
            </a:r>
          </a:p>
        </p:txBody>
      </p:sp>
      <p:sp>
        <p:nvSpPr>
          <p:cNvPr id="2057"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25BB512-6128-778A-F85A-E012DE10E0D4}"/>
              </a:ext>
            </a:extLst>
          </p:cNvPr>
          <p:cNvSpPr>
            <a:spLocks noGrp="1"/>
          </p:cNvSpPr>
          <p:nvPr>
            <p:ph idx="1"/>
          </p:nvPr>
        </p:nvSpPr>
        <p:spPr>
          <a:xfrm>
            <a:off x="640080" y="2872899"/>
            <a:ext cx="4243589" cy="3320668"/>
          </a:xfrm>
        </p:spPr>
        <p:txBody>
          <a:bodyPr>
            <a:normAutofit/>
          </a:bodyPr>
          <a:lstStyle/>
          <a:p>
            <a:pPr marL="0" indent="0">
              <a:spcAft>
                <a:spcPts val="300"/>
              </a:spcAft>
              <a:buNone/>
            </a:pPr>
            <a:r>
              <a:rPr lang="es-ES" sz="1000" b="1" i="0">
                <a:effectLst/>
                <a:latin typeface="Times New Roman" panose="02020603050405020304" pitchFamily="18" charset="0"/>
                <a:cs typeface="Times New Roman" panose="02020603050405020304" pitchFamily="18" charset="0"/>
              </a:rPr>
              <a:t>La RV se emplean en diversos sectores, como:</a:t>
            </a:r>
          </a:p>
          <a:p>
            <a:pPr>
              <a:spcAft>
                <a:spcPts val="300"/>
              </a:spcAft>
              <a:buFont typeface="Arial" panose="020B0604020202020204" pitchFamily="34" charset="0"/>
              <a:buChar char="•"/>
            </a:pPr>
            <a:r>
              <a:rPr lang="es-ES" sz="1000" b="0" i="0">
                <a:effectLst/>
                <a:latin typeface="Times New Roman" panose="02020603050405020304" pitchFamily="18" charset="0"/>
                <a:cs typeface="Times New Roman" panose="02020603050405020304" pitchFamily="18" charset="0"/>
              </a:rPr>
              <a:t>Reuniones virtuales.</a:t>
            </a:r>
          </a:p>
          <a:p>
            <a:pPr>
              <a:spcAft>
                <a:spcPts val="300"/>
              </a:spcAft>
              <a:buFont typeface="Arial" panose="020B0604020202020204" pitchFamily="34" charset="0"/>
              <a:buChar char="•"/>
            </a:pPr>
            <a:r>
              <a:rPr lang="es-ES" sz="1000" b="0" i="0">
                <a:effectLst/>
                <a:latin typeface="Times New Roman" panose="02020603050405020304" pitchFamily="18" charset="0"/>
                <a:cs typeface="Times New Roman" panose="02020603050405020304" pitchFamily="18" charset="0"/>
              </a:rPr>
              <a:t>Viajes virtuales.</a:t>
            </a:r>
          </a:p>
          <a:p>
            <a:pPr>
              <a:spcAft>
                <a:spcPts val="300"/>
              </a:spcAft>
              <a:buFont typeface="Arial" panose="020B0604020202020204" pitchFamily="34" charset="0"/>
              <a:buChar char="•"/>
            </a:pPr>
            <a:r>
              <a:rPr lang="es-ES" sz="1000" b="0" i="0">
                <a:effectLst/>
                <a:latin typeface="Times New Roman" panose="02020603050405020304" pitchFamily="18" charset="0"/>
                <a:cs typeface="Times New Roman" panose="02020603050405020304" pitchFamily="18" charset="0"/>
              </a:rPr>
              <a:t>Videojuegos.</a:t>
            </a:r>
          </a:p>
          <a:p>
            <a:pPr>
              <a:spcAft>
                <a:spcPts val="300"/>
              </a:spcAft>
              <a:buFont typeface="Arial" panose="020B0604020202020204" pitchFamily="34" charset="0"/>
              <a:buChar char="•"/>
            </a:pPr>
            <a:r>
              <a:rPr lang="es-ES" sz="1000" b="0" i="0">
                <a:effectLst/>
                <a:latin typeface="Times New Roman" panose="02020603050405020304" pitchFamily="18" charset="0"/>
                <a:cs typeface="Times New Roman" panose="02020603050405020304" pitchFamily="18" charset="0"/>
              </a:rPr>
              <a:t>Clases de ejercicios físicos.</a:t>
            </a:r>
          </a:p>
          <a:p>
            <a:pPr>
              <a:spcAft>
                <a:spcPts val="300"/>
              </a:spcAft>
              <a:buFont typeface="Arial" panose="020B0604020202020204" pitchFamily="34" charset="0"/>
              <a:buChar char="•"/>
            </a:pPr>
            <a:r>
              <a:rPr lang="es-ES" sz="1000" b="0" i="0">
                <a:effectLst/>
                <a:latin typeface="Times New Roman" panose="02020603050405020304" pitchFamily="18" charset="0"/>
                <a:cs typeface="Times New Roman" panose="02020603050405020304" pitchFamily="18" charset="0"/>
              </a:rPr>
              <a:t>Educación a distancia.</a:t>
            </a:r>
          </a:p>
          <a:p>
            <a:pPr>
              <a:spcAft>
                <a:spcPts val="300"/>
              </a:spcAft>
              <a:buFont typeface="Arial" panose="020B0604020202020204" pitchFamily="34" charset="0"/>
              <a:buChar char="•"/>
            </a:pPr>
            <a:r>
              <a:rPr lang="es-ES" sz="1000" b="0" i="0">
                <a:effectLst/>
                <a:latin typeface="Times New Roman" panose="02020603050405020304" pitchFamily="18" charset="0"/>
                <a:cs typeface="Times New Roman" panose="02020603050405020304" pitchFamily="18" charset="0"/>
              </a:rPr>
              <a:t>Tiendas inmersivas y probadores virtuales.</a:t>
            </a:r>
          </a:p>
          <a:p>
            <a:pPr>
              <a:spcAft>
                <a:spcPts val="300"/>
              </a:spcAft>
              <a:buFont typeface="Arial" panose="020B0604020202020204" pitchFamily="34" charset="0"/>
              <a:buChar char="•"/>
            </a:pPr>
            <a:r>
              <a:rPr lang="es-ES" sz="1000">
                <a:latin typeface="Times New Roman" panose="02020603050405020304" pitchFamily="18" charset="0"/>
                <a:cs typeface="Times New Roman" panose="02020603050405020304" pitchFamily="18" charset="0"/>
              </a:rPr>
              <a:t>Terapias de salud mental.</a:t>
            </a:r>
          </a:p>
          <a:p>
            <a:r>
              <a:rPr lang="es-ES" sz="1000">
                <a:latin typeface="Times New Roman" panose="02020603050405020304" pitchFamily="18" charset="0"/>
                <a:cs typeface="Times New Roman" panose="02020603050405020304" pitchFamily="18" charset="0"/>
              </a:rPr>
              <a:t>Medicina</a:t>
            </a:r>
          </a:p>
          <a:p>
            <a:r>
              <a:rPr lang="es-ES" sz="1000">
                <a:latin typeface="Times New Roman" panose="02020603050405020304" pitchFamily="18" charset="0"/>
                <a:cs typeface="Times New Roman" panose="02020603050405020304" pitchFamily="18" charset="0"/>
              </a:rPr>
              <a:t>Cultura</a:t>
            </a:r>
          </a:p>
          <a:p>
            <a:r>
              <a:rPr lang="es-ES" sz="1000">
                <a:latin typeface="Times New Roman" panose="02020603050405020304" pitchFamily="18" charset="0"/>
                <a:cs typeface="Times New Roman" panose="02020603050405020304" pitchFamily="18" charset="0"/>
              </a:rPr>
              <a:t>Arquitectura</a:t>
            </a:r>
            <a:endParaRPr lang="en-US" sz="1000">
              <a:latin typeface="Times New Roman" panose="02020603050405020304" pitchFamily="18" charset="0"/>
              <a:cs typeface="Times New Roman" panose="02020603050405020304" pitchFamily="18" charset="0"/>
            </a:endParaRPr>
          </a:p>
        </p:txBody>
      </p:sp>
      <p:pic>
        <p:nvPicPr>
          <p:cNvPr id="2050" name="Picture 2" descr="Aplicaciones de la realidad virtual. Estado industria VR en España">
            <a:extLst>
              <a:ext uri="{FF2B5EF4-FFF2-40B4-BE49-F238E27FC236}">
                <a16:creationId xmlns:a16="http://schemas.microsoft.com/office/drawing/2014/main" id="{C65D4A03-1B5A-B014-FE8A-B07F7553AA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31066" r="12514"/>
          <a:stretch/>
        </p:blipFill>
        <p:spPr bwMode="auto">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3199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167ED-59B2-2E94-4947-D22890BE176B}"/>
              </a:ext>
            </a:extLst>
          </p:cNvPr>
          <p:cNvSpPr>
            <a:spLocks noGrp="1"/>
          </p:cNvSpPr>
          <p:nvPr>
            <p:ph type="title"/>
          </p:nvPr>
        </p:nvSpPr>
        <p:spPr/>
        <p:txBody>
          <a:bodyPr/>
          <a:lstStyle/>
          <a:p>
            <a:r>
              <a:rPr lang="en-US" b="1" dirty="0" err="1">
                <a:latin typeface="Times New Roman" panose="02020603050405020304" pitchFamily="18" charset="0"/>
                <a:cs typeface="Times New Roman" panose="02020603050405020304" pitchFamily="18" charset="0"/>
              </a:rPr>
              <a:t>Ejemplos</a:t>
            </a:r>
            <a:endParaRPr lang="en-US"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A23762A-0393-6A78-F2AD-53A1DBBEDC85}"/>
              </a:ext>
            </a:extLst>
          </p:cNvPr>
          <p:cNvSpPr>
            <a:spLocks noGrp="1"/>
          </p:cNvSpPr>
          <p:nvPr>
            <p:ph idx="1"/>
          </p:nvPr>
        </p:nvSpPr>
        <p:spPr/>
        <p:txBody>
          <a:bodyPr/>
          <a:lstStyle/>
          <a:p>
            <a:pPr algn="just"/>
            <a:r>
              <a:rPr lang="es-ES" b="0" i="0" dirty="0">
                <a:solidFill>
                  <a:srgbClr val="001D35"/>
                </a:solidFill>
                <a:effectLst/>
                <a:latin typeface="Times New Roman" panose="02020603050405020304" pitchFamily="18" charset="0"/>
                <a:cs typeface="Times New Roman" panose="02020603050405020304" pitchFamily="18" charset="0"/>
              </a:rPr>
              <a:t>En</a:t>
            </a:r>
            <a:r>
              <a:rPr lang="es-ES" dirty="0">
                <a:solidFill>
                  <a:srgbClr val="001D35"/>
                </a:solidFill>
                <a:latin typeface="Times New Roman" panose="02020603050405020304" pitchFamily="18" charset="0"/>
                <a:cs typeface="Times New Roman" panose="02020603050405020304" pitchFamily="18" charset="0"/>
              </a:rPr>
              <a:t> </a:t>
            </a:r>
            <a:r>
              <a:rPr lang="es-ES" b="1" dirty="0">
                <a:solidFill>
                  <a:srgbClr val="001D35"/>
                </a:solidFill>
                <a:latin typeface="Times New Roman" panose="02020603050405020304" pitchFamily="18" charset="0"/>
                <a:cs typeface="Times New Roman" panose="02020603050405020304" pitchFamily="18" charset="0"/>
              </a:rPr>
              <a:t>e</a:t>
            </a:r>
            <a:r>
              <a:rPr lang="es-ES" b="1" i="0" dirty="0">
                <a:solidFill>
                  <a:srgbClr val="001D35"/>
                </a:solidFill>
                <a:effectLst/>
                <a:latin typeface="Times New Roman" panose="02020603050405020304" pitchFamily="18" charset="0"/>
                <a:cs typeface="Times New Roman" panose="02020603050405020304" pitchFamily="18" charset="0"/>
              </a:rPr>
              <a:t>ducación </a:t>
            </a:r>
            <a:r>
              <a:rPr lang="es-ES" b="0" i="0" dirty="0">
                <a:solidFill>
                  <a:srgbClr val="001D35"/>
                </a:solidFill>
                <a:effectLst/>
                <a:latin typeface="Times New Roman" panose="02020603050405020304" pitchFamily="18" charset="0"/>
                <a:cs typeface="Times New Roman" panose="02020603050405020304" pitchFamily="18" charset="0"/>
              </a:rPr>
              <a:t>tenemos: Clases de ejercicios físicos, Educación a distancia.</a:t>
            </a:r>
          </a:p>
          <a:p>
            <a:pPr algn="just"/>
            <a:r>
              <a:rPr lang="es-ES" dirty="0">
                <a:solidFill>
                  <a:srgbClr val="001D35"/>
                </a:solidFill>
                <a:latin typeface="Times New Roman" panose="02020603050405020304" pitchFamily="18" charset="0"/>
                <a:cs typeface="Times New Roman" panose="02020603050405020304" pitchFamily="18" charset="0"/>
              </a:rPr>
              <a:t>En </a:t>
            </a:r>
            <a:r>
              <a:rPr lang="es-ES" b="1" i="0" dirty="0">
                <a:solidFill>
                  <a:srgbClr val="001D35"/>
                </a:solidFill>
                <a:effectLst/>
                <a:latin typeface="Times New Roman" panose="02020603050405020304" pitchFamily="18" charset="0"/>
                <a:cs typeface="Times New Roman" panose="02020603050405020304" pitchFamily="18" charset="0"/>
              </a:rPr>
              <a:t>medicina</a:t>
            </a:r>
            <a:r>
              <a:rPr lang="es-ES" b="0" i="0" dirty="0">
                <a:solidFill>
                  <a:srgbClr val="001D35"/>
                </a:solidFill>
                <a:effectLst/>
                <a:latin typeface="Times New Roman" panose="02020603050405020304" pitchFamily="18" charset="0"/>
                <a:cs typeface="Times New Roman" panose="02020603050405020304" pitchFamily="18" charset="0"/>
              </a:rPr>
              <a:t> poder observar ejemplos de respiración celular, Analizar un ultrasonido a una mujer embarazada virtual.</a:t>
            </a:r>
          </a:p>
          <a:p>
            <a:pPr algn="just"/>
            <a:r>
              <a:rPr lang="en-US" dirty="0">
                <a:solidFill>
                  <a:srgbClr val="001D35"/>
                </a:solidFill>
                <a:latin typeface="Times New Roman" panose="02020603050405020304" pitchFamily="18" charset="0"/>
                <a:cs typeface="Times New Roman" panose="02020603050405020304" pitchFamily="18" charset="0"/>
              </a:rPr>
              <a:t>En </a:t>
            </a:r>
            <a:r>
              <a:rPr lang="en-US" dirty="0" err="1">
                <a:solidFill>
                  <a:srgbClr val="001D35"/>
                </a:solidFill>
                <a:latin typeface="Times New Roman" panose="02020603050405020304" pitchFamily="18" charset="0"/>
                <a:cs typeface="Times New Roman" panose="02020603050405020304" pitchFamily="18" charset="0"/>
              </a:rPr>
              <a:t>el</a:t>
            </a:r>
            <a:r>
              <a:rPr lang="en-US" dirty="0">
                <a:solidFill>
                  <a:srgbClr val="001D35"/>
                </a:solidFill>
                <a:latin typeface="Times New Roman" panose="02020603050405020304" pitchFamily="18" charset="0"/>
                <a:cs typeface="Times New Roman" panose="02020603050405020304" pitchFamily="18" charset="0"/>
              </a:rPr>
              <a:t> </a:t>
            </a:r>
            <a:r>
              <a:rPr lang="en-US" dirty="0" err="1">
                <a:solidFill>
                  <a:srgbClr val="001D35"/>
                </a:solidFill>
                <a:latin typeface="Times New Roman" panose="02020603050405020304" pitchFamily="18" charset="0"/>
                <a:cs typeface="Times New Roman" panose="02020603050405020304" pitchFamily="18" charset="0"/>
              </a:rPr>
              <a:t>área</a:t>
            </a:r>
            <a:r>
              <a:rPr lang="en-US" dirty="0">
                <a:solidFill>
                  <a:srgbClr val="001D35"/>
                </a:solidFill>
                <a:latin typeface="Times New Roman" panose="02020603050405020304" pitchFamily="18" charset="0"/>
                <a:cs typeface="Times New Roman" panose="02020603050405020304" pitchFamily="18" charset="0"/>
              </a:rPr>
              <a:t> de </a:t>
            </a:r>
            <a:r>
              <a:rPr lang="en-US" dirty="0" err="1">
                <a:solidFill>
                  <a:srgbClr val="001D35"/>
                </a:solidFill>
                <a:latin typeface="Times New Roman" panose="02020603050405020304" pitchFamily="18" charset="0"/>
                <a:cs typeface="Times New Roman" panose="02020603050405020304" pitchFamily="18" charset="0"/>
              </a:rPr>
              <a:t>los</a:t>
            </a:r>
            <a:r>
              <a:rPr lang="en-US" dirty="0">
                <a:solidFill>
                  <a:srgbClr val="001D35"/>
                </a:solidFill>
                <a:latin typeface="Times New Roman" panose="02020603050405020304" pitchFamily="18" charset="0"/>
                <a:cs typeface="Times New Roman" panose="02020603050405020304" pitchFamily="18" charset="0"/>
              </a:rPr>
              <a:t> </a:t>
            </a:r>
            <a:r>
              <a:rPr lang="en-US" b="1" dirty="0">
                <a:solidFill>
                  <a:srgbClr val="001D35"/>
                </a:solidFill>
                <a:latin typeface="Times New Roman" panose="02020603050405020304" pitchFamily="18" charset="0"/>
                <a:cs typeface="Times New Roman" panose="02020603050405020304" pitchFamily="18" charset="0"/>
              </a:rPr>
              <a:t>Negocios: </a:t>
            </a:r>
            <a:r>
              <a:rPr lang="es-ES" i="0" dirty="0">
                <a:solidFill>
                  <a:srgbClr val="001D35"/>
                </a:solidFill>
                <a:effectLst/>
                <a:latin typeface="Times New Roman" panose="02020603050405020304" pitchFamily="18" charset="0"/>
                <a:cs typeface="Times New Roman" panose="02020603050405020304" pitchFamily="18" charset="0"/>
              </a:rPr>
              <a:t>Ayudar a los clientes a hacerse una mejor idea del aspecto y el funcionamiento de un producto</a:t>
            </a:r>
          </a:p>
          <a:p>
            <a:pPr algn="just"/>
            <a:r>
              <a:rPr lang="en-US" b="0" i="0" dirty="0">
                <a:solidFill>
                  <a:srgbClr val="001D35"/>
                </a:solidFill>
                <a:effectLst/>
                <a:latin typeface="Times New Roman" panose="02020603050405020304" pitchFamily="18" charset="0"/>
                <a:cs typeface="Times New Roman" panose="02020603050405020304" pitchFamily="18" charset="0"/>
              </a:rPr>
              <a:t>En </a:t>
            </a:r>
            <a:r>
              <a:rPr lang="en-US" b="1" i="0" dirty="0">
                <a:solidFill>
                  <a:srgbClr val="001D35"/>
                </a:solidFill>
                <a:effectLst/>
                <a:latin typeface="Times New Roman" panose="02020603050405020304" pitchFamily="18" charset="0"/>
                <a:cs typeface="Times New Roman" panose="02020603050405020304" pitchFamily="18" charset="0"/>
              </a:rPr>
              <a:t>Turismo: </a:t>
            </a:r>
            <a:r>
              <a:rPr lang="es-ES" dirty="0">
                <a:solidFill>
                  <a:srgbClr val="001D35"/>
                </a:solidFill>
                <a:latin typeface="Times New Roman" panose="02020603050405020304" pitchFamily="18" charset="0"/>
                <a:cs typeface="Times New Roman" panose="02020603050405020304" pitchFamily="18" charset="0"/>
              </a:rPr>
              <a:t>Obtener una visión más concreta del lugar que deseas conocer antes de comprar los boletos o buscar hospedaje </a:t>
            </a:r>
          </a:p>
          <a:p>
            <a:pPr algn="just"/>
            <a:endParaRPr lang="es-ES" b="1" dirty="0">
              <a:solidFill>
                <a:srgbClr val="001D35"/>
              </a:solidFill>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42538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TotalTime>
  <Words>560</Words>
  <Application>Microsoft Office PowerPoint</Application>
  <PresentationFormat>Widescreen</PresentationFormat>
  <Paragraphs>38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Aptos</vt:lpstr>
      <vt:lpstr>Aptos Display</vt:lpstr>
      <vt:lpstr>Arial</vt:lpstr>
      <vt:lpstr>Calibri</vt:lpstr>
      <vt:lpstr>Times New Roman</vt:lpstr>
      <vt:lpstr>Office Theme</vt:lpstr>
      <vt:lpstr>Realidad Virtual</vt:lpstr>
      <vt:lpstr>Realidad Virtual</vt:lpstr>
      <vt:lpstr>Tipos de RV</vt:lpstr>
      <vt:lpstr>Tipos de RV</vt:lpstr>
      <vt:lpstr>Aplicaciones</vt:lpstr>
      <vt:lpstr>Ejemplos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Paola G. Vinueza-Naranjo</dc:creator>
  <cp:lastModifiedBy>Paola G. Vinueza-Naranjo</cp:lastModifiedBy>
  <cp:revision>10</cp:revision>
  <dcterms:created xsi:type="dcterms:W3CDTF">2025-02-12T06:16:08Z</dcterms:created>
  <dcterms:modified xsi:type="dcterms:W3CDTF">2025-02-12T06:32:59Z</dcterms:modified>
</cp:coreProperties>
</file>