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8" r:id="rId3"/>
    <p:sldId id="275" r:id="rId4"/>
    <p:sldId id="276" r:id="rId5"/>
    <p:sldId id="277" r:id="rId6"/>
    <p:sldId id="280" r:id="rId7"/>
    <p:sldId id="284" r:id="rId8"/>
    <p:sldId id="291" r:id="rId9"/>
    <p:sldId id="29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2" d="100"/>
          <a:sy n="72"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7/23/2024</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923A1CC3-2375-41D4-9E03-427CAF2A4C1A}" type="datetimeFigureOut">
              <a:rPr lang="en-US" dirty="0"/>
              <a:t>7/23/2024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AFF16868-8199-4C2C-A5B1-63AEE139F88E}" type="datetimeFigureOut">
              <a:rPr lang="en-US" dirty="0"/>
              <a:t>7/23/2024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s-ES"/>
              <a:t>Haga clic para modificar el estilo de título del patrón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AAD9FF7F-6988-44CC-821B-644E70CD2F73}" type="datetimeFigureOut">
              <a:rPr lang="en-US" dirty="0"/>
              <a:t>7/23/2024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C12C299-16B2-4475-990D-751901EACC14}" type="datetimeFigureOut">
              <a:rPr lang="en-US" dirty="0"/>
              <a:t>7/23/2024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7/23/2024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7/23/2024</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7/23/2024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7/23/2024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7/23/2024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F34E6425-0181-43F2-84FC-787E803FD2F8}" type="datetimeFigureOut">
              <a:rPr lang="en-US" dirty="0"/>
              <a:t>7/23/2024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7/23/2024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7/23/2024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7/23/2024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7/23/2024</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6E86A4C-8E40-4F87-A4F0-01A0687C5742}" type="datetimeFigureOut">
              <a:rPr lang="en-US" dirty="0"/>
              <a:t>7/23/2024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s-ES"/>
              <a:t>Haga clic en el icono para agregar una imagen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35E72C73-2D91-4E12-BA25-F0AA0C03599B}" type="datetimeFigureOut">
              <a:rPr lang="en-US" dirty="0"/>
              <a:t>7/23/2024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7/23/2024</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83555" y="716101"/>
            <a:ext cx="8825658" cy="968320"/>
          </a:xfrm>
        </p:spPr>
        <p:txBody>
          <a:bodyPr/>
          <a:lstStyle/>
          <a:p>
            <a:pPr algn="ctr"/>
            <a:r>
              <a:rPr lang="es-EC" sz="2400" b="1" dirty="0">
                <a:solidFill>
                  <a:srgbClr val="FFFF00"/>
                </a:solidFill>
                <a:latin typeface="Arial" panose="020B0604020202020204" pitchFamily="34" charset="0"/>
                <a:cs typeface="Arial" panose="020B0604020202020204" pitchFamily="34" charset="0"/>
              </a:rPr>
              <a:t>ÁCIDOS OXÁCIDOS.</a:t>
            </a:r>
            <a:br>
              <a:rPr lang="en-US" dirty="0"/>
            </a:br>
            <a:endParaRPr lang="es-EC" sz="2800" b="1"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1136481" y="840509"/>
            <a:ext cx="9928681" cy="4775199"/>
          </a:xfrm>
        </p:spPr>
        <p:txBody>
          <a:bodyPr>
            <a:noAutofit/>
          </a:bodyPr>
          <a:lstStyle/>
          <a:p>
            <a:pPr algn="ctr"/>
            <a:r>
              <a:rPr lang="es-EC" sz="2000" dirty="0"/>
              <a:t>:</a:t>
            </a:r>
          </a:p>
          <a:p>
            <a:pPr algn="just"/>
            <a:r>
              <a:rPr lang="es-EC" b="1" dirty="0">
                <a:solidFill>
                  <a:srgbClr val="FFFF00"/>
                </a:solidFill>
                <a:latin typeface="Arial" panose="020B0604020202020204" pitchFamily="34" charset="0"/>
                <a:cs typeface="Arial" panose="020B0604020202020204" pitchFamily="34" charset="0"/>
              </a:rPr>
              <a:t>Son compuestos que resultan de la formación de los óxidos no </a:t>
            </a:r>
            <a:r>
              <a:rPr lang="es-EC" sz="1600" b="1" dirty="0">
                <a:solidFill>
                  <a:srgbClr val="FFFF00"/>
                </a:solidFill>
                <a:latin typeface="Arial" panose="020B0604020202020204" pitchFamily="34" charset="0"/>
                <a:cs typeface="Arial" panose="020B0604020202020204" pitchFamily="34" charset="0"/>
              </a:rPr>
              <a:t>metálicos o anhídridos con el agua. </a:t>
            </a:r>
            <a:endParaRPr lang="en-US" sz="1600" b="1" dirty="0">
              <a:solidFill>
                <a:srgbClr val="FFFF00"/>
              </a:solidFill>
              <a:latin typeface="Arial" panose="020B0604020202020204" pitchFamily="34" charset="0"/>
              <a:cs typeface="Arial" panose="020B0604020202020204" pitchFamily="34" charset="0"/>
            </a:endParaRPr>
          </a:p>
          <a:p>
            <a:pPr algn="just"/>
            <a:r>
              <a:rPr lang="es-EC" sz="1600" b="1" dirty="0">
                <a:solidFill>
                  <a:srgbClr val="FFFF00"/>
                </a:solidFill>
                <a:latin typeface="Arial" panose="020B0604020202020204" pitchFamily="34" charset="0"/>
                <a:cs typeface="Arial" panose="020B0604020202020204" pitchFamily="34" charset="0"/>
              </a:rPr>
              <a:t>ANHIDRIDO + H</a:t>
            </a:r>
            <a:r>
              <a:rPr lang="es-EC" sz="1600" b="1" baseline="-25000" dirty="0">
                <a:solidFill>
                  <a:srgbClr val="FFFF00"/>
                </a:solidFill>
                <a:latin typeface="Arial" panose="020B0604020202020204" pitchFamily="34" charset="0"/>
                <a:cs typeface="Arial" panose="020B0604020202020204" pitchFamily="34" charset="0"/>
              </a:rPr>
              <a:t>2</a:t>
            </a:r>
            <a:r>
              <a:rPr lang="es-EC" sz="1600" b="1" dirty="0">
                <a:solidFill>
                  <a:srgbClr val="FFFF00"/>
                </a:solidFill>
                <a:latin typeface="Arial" panose="020B0604020202020204" pitchFamily="34" charset="0"/>
                <a:cs typeface="Arial" panose="020B0604020202020204" pitchFamily="34" charset="0"/>
              </a:rPr>
              <a:t>O = ÁCIDO OXÁCIDO</a:t>
            </a:r>
            <a:endParaRPr lang="en-US" sz="1600" b="1" dirty="0">
              <a:solidFill>
                <a:srgbClr val="FFFF00"/>
              </a:solidFill>
              <a:latin typeface="Arial" panose="020B0604020202020204" pitchFamily="34" charset="0"/>
              <a:cs typeface="Arial" panose="020B0604020202020204" pitchFamily="34" charset="0"/>
            </a:endParaRPr>
          </a:p>
          <a:p>
            <a:pPr algn="just"/>
            <a:r>
              <a:rPr lang="es-EC" sz="1600" b="1" dirty="0">
                <a:solidFill>
                  <a:srgbClr val="FFFF00"/>
                </a:solidFill>
                <a:latin typeface="Arial" panose="020B0604020202020204" pitchFamily="34" charset="0"/>
                <a:cs typeface="Arial" panose="020B0604020202020204" pitchFamily="34" charset="0"/>
              </a:rPr>
              <a:t>Para su nomenclatura tradicional se nombra anteponiendo la palabra ácido seguido del nombre del anhídrido, en ciertos casos se debe anteponer los prefijos meta-, piro-, orto-, de acuerdo a la familia de los no metales, como se verá  posteriormente. </a:t>
            </a:r>
            <a:endParaRPr lang="en-US" sz="1600" b="1" dirty="0">
              <a:solidFill>
                <a:srgbClr val="FFFF00"/>
              </a:solidFill>
              <a:latin typeface="Arial" panose="020B0604020202020204" pitchFamily="34" charset="0"/>
              <a:cs typeface="Arial" panose="020B0604020202020204" pitchFamily="34" charset="0"/>
            </a:endParaRPr>
          </a:p>
          <a:p>
            <a:pPr algn="just"/>
            <a:r>
              <a:rPr lang="es-EC" sz="1600" b="1" dirty="0">
                <a:solidFill>
                  <a:srgbClr val="FFFF00"/>
                </a:solidFill>
                <a:latin typeface="Arial" panose="020B0604020202020204" pitchFamily="34" charset="0"/>
                <a:cs typeface="Arial" panose="020B0604020202020204" pitchFamily="34" charset="0"/>
              </a:rPr>
              <a:t>PRIMER CASO: Los anhídridos de los halógenos (F, Cl, Br, I) (+1 Hipo…oso,  +3…oso,  +5….</a:t>
            </a:r>
            <a:r>
              <a:rPr lang="es-EC" sz="1600" b="1" dirty="0" err="1">
                <a:solidFill>
                  <a:srgbClr val="FFFF00"/>
                </a:solidFill>
                <a:latin typeface="Arial" panose="020B0604020202020204" pitchFamily="34" charset="0"/>
                <a:cs typeface="Arial" panose="020B0604020202020204" pitchFamily="34" charset="0"/>
              </a:rPr>
              <a:t>ico</a:t>
            </a:r>
            <a:r>
              <a:rPr lang="es-EC" sz="1600" b="1" dirty="0">
                <a:solidFill>
                  <a:srgbClr val="FFFF00"/>
                </a:solidFill>
                <a:latin typeface="Arial" panose="020B0604020202020204" pitchFamily="34" charset="0"/>
                <a:cs typeface="Arial" panose="020B0604020202020204" pitchFamily="34" charset="0"/>
              </a:rPr>
              <a:t>, +7  Per…</a:t>
            </a:r>
            <a:r>
              <a:rPr lang="es-EC" sz="1600" b="1" dirty="0" err="1">
                <a:solidFill>
                  <a:srgbClr val="FFFF00"/>
                </a:solidFill>
                <a:latin typeface="Arial" panose="020B0604020202020204" pitchFamily="34" charset="0"/>
                <a:cs typeface="Arial" panose="020B0604020202020204" pitchFamily="34" charset="0"/>
              </a:rPr>
              <a:t>ico</a:t>
            </a:r>
            <a:r>
              <a:rPr lang="es-EC" sz="1600" b="1" dirty="0">
                <a:solidFill>
                  <a:srgbClr val="FFFF00"/>
                </a:solidFill>
                <a:latin typeface="Arial" panose="020B0604020202020204" pitchFamily="34" charset="0"/>
                <a:cs typeface="Arial" panose="020B0604020202020204" pitchFamily="34" charset="0"/>
              </a:rPr>
              <a:t>), se hidratan con una molécula de agua (1H</a:t>
            </a:r>
            <a:r>
              <a:rPr lang="es-EC" sz="1600" b="1" baseline="-25000" dirty="0">
                <a:solidFill>
                  <a:srgbClr val="FFFF00"/>
                </a:solidFill>
                <a:latin typeface="Arial" panose="020B0604020202020204" pitchFamily="34" charset="0"/>
                <a:cs typeface="Arial" panose="020B0604020202020204" pitchFamily="34" charset="0"/>
              </a:rPr>
              <a:t>2</a:t>
            </a:r>
            <a:r>
              <a:rPr lang="es-EC" sz="1600" b="1" dirty="0">
                <a:solidFill>
                  <a:srgbClr val="FFFF00"/>
                </a:solidFill>
                <a:latin typeface="Arial" panose="020B0604020202020204" pitchFamily="34" charset="0"/>
                <a:cs typeface="Arial" panose="020B0604020202020204" pitchFamily="34" charset="0"/>
              </a:rPr>
              <a:t>O), en la formación del ácido oxácido. Siempre y cuando todos los elementos que conforman el compuesto sean divisibles, se procederá a la respectiva simplificación.</a:t>
            </a:r>
            <a:endParaRPr lang="en-US" sz="1600" b="1" dirty="0">
              <a:solidFill>
                <a:srgbClr val="FFFF00"/>
              </a:solidFill>
              <a:latin typeface="Arial" panose="020B0604020202020204" pitchFamily="34" charset="0"/>
              <a:cs typeface="Arial" panose="020B0604020202020204" pitchFamily="34" charset="0"/>
            </a:endParaRPr>
          </a:p>
          <a:p>
            <a:pPr algn="just"/>
            <a:r>
              <a:rPr lang="es-EC" sz="1600" b="1" dirty="0" err="1">
                <a:solidFill>
                  <a:srgbClr val="FFFF00"/>
                </a:solidFill>
                <a:latin typeface="Arial" panose="020B0604020202020204" pitchFamily="34" charset="0"/>
                <a:cs typeface="Arial" panose="020B0604020202020204" pitchFamily="34" charset="0"/>
              </a:rPr>
              <a:t>Ejm</a:t>
            </a:r>
            <a:r>
              <a:rPr lang="es-EC" sz="1600" b="1" dirty="0">
                <a:solidFill>
                  <a:srgbClr val="FFFF00"/>
                </a:solidFill>
                <a:latin typeface="Arial" panose="020B0604020202020204" pitchFamily="34" charset="0"/>
                <a:cs typeface="Arial" panose="020B0604020202020204" pitchFamily="34" charset="0"/>
              </a:rPr>
              <a:t>. Cuando se combina el anhídrido </a:t>
            </a:r>
            <a:r>
              <a:rPr lang="es-EC" sz="1600" b="1" dirty="0" err="1">
                <a:solidFill>
                  <a:srgbClr val="FFFF00"/>
                </a:solidFill>
                <a:latin typeface="Arial" panose="020B0604020202020204" pitchFamily="34" charset="0"/>
                <a:cs typeface="Arial" panose="020B0604020202020204" pitchFamily="34" charset="0"/>
              </a:rPr>
              <a:t>hipobromoso</a:t>
            </a:r>
            <a:r>
              <a:rPr lang="es-EC" sz="1600" b="1" dirty="0">
                <a:solidFill>
                  <a:srgbClr val="FFFF00"/>
                </a:solidFill>
                <a:latin typeface="Arial" panose="020B0604020202020204" pitchFamily="34" charset="0"/>
                <a:cs typeface="Arial" panose="020B0604020202020204" pitchFamily="34" charset="0"/>
              </a:rPr>
              <a:t> con el agua se forma el ácido </a:t>
            </a:r>
            <a:r>
              <a:rPr lang="es-EC" sz="1600" b="1" dirty="0" err="1">
                <a:solidFill>
                  <a:srgbClr val="FFFF00"/>
                </a:solidFill>
                <a:latin typeface="Arial" panose="020B0604020202020204" pitchFamily="34" charset="0"/>
                <a:cs typeface="Arial" panose="020B0604020202020204" pitchFamily="34" charset="0"/>
              </a:rPr>
              <a:t>hipobromoso</a:t>
            </a:r>
            <a:r>
              <a:rPr lang="es-EC" sz="1600" b="1" dirty="0">
                <a:solidFill>
                  <a:srgbClr val="FFFF00"/>
                </a:solidFill>
                <a:latin typeface="Arial" panose="020B0604020202020204" pitchFamily="34" charset="0"/>
                <a:cs typeface="Arial" panose="020B0604020202020204" pitchFamily="34" charset="0"/>
              </a:rPr>
              <a:t>.</a:t>
            </a:r>
            <a:r>
              <a:rPr lang="es-EC" sz="1600" dirty="0"/>
              <a:t> </a:t>
            </a:r>
            <a:endParaRPr lang="es-EC" dirty="0"/>
          </a:p>
          <a:p>
            <a:pPr algn="just"/>
            <a:r>
              <a:rPr lang="es-EC" sz="1600" b="1" dirty="0">
                <a:solidFill>
                  <a:srgbClr val="FFFF00"/>
                </a:solidFill>
                <a:latin typeface="Arial" panose="020B0604020202020204" pitchFamily="34" charset="0"/>
                <a:cs typeface="Arial" panose="020B0604020202020204" pitchFamily="34" charset="0"/>
              </a:rPr>
              <a:t>                                                                  </a:t>
            </a:r>
            <a:r>
              <a:rPr lang="es-EC" dirty="0">
                <a:latin typeface="Arial" panose="020B0604020202020204" pitchFamily="34" charset="0"/>
                <a:cs typeface="Arial" panose="020B0604020202020204" pitchFamily="34" charset="0"/>
              </a:rPr>
              <a:t>+</a:t>
            </a:r>
            <a:endParaRPr lang="es-EC" sz="1600" b="1" dirty="0">
              <a:solidFill>
                <a:srgbClr val="FFFF00"/>
              </a:solidFill>
              <a:latin typeface="Arial" panose="020B0604020202020204" pitchFamily="34" charset="0"/>
              <a:cs typeface="Arial" panose="020B0604020202020204" pitchFamily="34" charset="0"/>
            </a:endParaRPr>
          </a:p>
        </p:txBody>
      </p:sp>
      <p:sp>
        <p:nvSpPr>
          <p:cNvPr id="6" name="21 Rectángulo"/>
          <p:cNvSpPr/>
          <p:nvPr/>
        </p:nvSpPr>
        <p:spPr>
          <a:xfrm>
            <a:off x="3925454" y="4955433"/>
            <a:ext cx="774700" cy="597040"/>
          </a:xfrm>
          <a:prstGeom prst="rect">
            <a:avLst/>
          </a:prstGeom>
          <a:ln/>
          <a:effectLst>
            <a:glow rad="63500">
              <a:schemeClr val="accent5">
                <a:satMod val="175000"/>
                <a:alpha val="40000"/>
              </a:schemeClr>
            </a:glow>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s-EC" b="1" dirty="0">
                <a:solidFill>
                  <a:srgbClr val="FFFF00"/>
                </a:solidFill>
                <a:effectLst/>
                <a:ea typeface="Times New Roman" panose="02020603050405020304" pitchFamily="18" charset="0"/>
                <a:cs typeface="Times New Roman" panose="02020603050405020304" pitchFamily="18" charset="0"/>
              </a:rPr>
              <a:t>Br</a:t>
            </a:r>
            <a:r>
              <a:rPr lang="es-EC" b="1" baseline="-25000" dirty="0">
                <a:solidFill>
                  <a:srgbClr val="FFFF00"/>
                </a:solidFill>
                <a:effectLst/>
                <a:ea typeface="Times New Roman" panose="02020603050405020304" pitchFamily="18" charset="0"/>
                <a:cs typeface="Times New Roman" panose="02020603050405020304" pitchFamily="18" charset="0"/>
              </a:rPr>
              <a:t>2</a:t>
            </a:r>
            <a:r>
              <a:rPr lang="es-EC" b="1" dirty="0">
                <a:solidFill>
                  <a:srgbClr val="FFFF00"/>
                </a:solidFill>
                <a:effectLst/>
                <a:ea typeface="Times New Roman" panose="02020603050405020304" pitchFamily="18" charset="0"/>
                <a:cs typeface="Times New Roman" panose="02020603050405020304" pitchFamily="18" charset="0"/>
              </a:rPr>
              <a:t>O</a:t>
            </a:r>
            <a:endParaRPr lang="en-US" b="1" dirty="0">
              <a:solidFill>
                <a:srgbClr val="FFFF00"/>
              </a:solidFill>
              <a:effectLst/>
              <a:ea typeface="Times New Roman" panose="02020603050405020304" pitchFamily="18" charset="0"/>
              <a:cs typeface="Times New Roman" panose="02020603050405020304" pitchFamily="18" charset="0"/>
            </a:endParaRPr>
          </a:p>
        </p:txBody>
      </p:sp>
      <p:sp>
        <p:nvSpPr>
          <p:cNvPr id="7" name="20 Rectángulo"/>
          <p:cNvSpPr/>
          <p:nvPr/>
        </p:nvSpPr>
        <p:spPr>
          <a:xfrm>
            <a:off x="5477319" y="5001359"/>
            <a:ext cx="968375" cy="505188"/>
          </a:xfrm>
          <a:prstGeom prst="rect">
            <a:avLst/>
          </a:prstGeom>
          <a:ln/>
          <a:effectLst>
            <a:glow rad="63500">
              <a:schemeClr val="accent5">
                <a:satMod val="175000"/>
                <a:alpha val="40000"/>
              </a:schemeClr>
            </a:glow>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b="1" dirty="0">
                <a:solidFill>
                  <a:srgbClr val="FFFF00"/>
                </a:solidFill>
                <a:effectLst/>
                <a:ea typeface="Times New Roman" panose="02020603050405020304" pitchFamily="18" charset="0"/>
                <a:cs typeface="Times New Roman" panose="02020603050405020304" pitchFamily="18" charset="0"/>
              </a:rPr>
              <a:t>H</a:t>
            </a:r>
            <a:r>
              <a:rPr lang="es-EC" b="1" baseline="-25000" dirty="0">
                <a:solidFill>
                  <a:srgbClr val="FFFF00"/>
                </a:solidFill>
                <a:effectLst/>
                <a:ea typeface="Times New Roman" panose="02020603050405020304" pitchFamily="18" charset="0"/>
                <a:cs typeface="Times New Roman" panose="02020603050405020304" pitchFamily="18" charset="0"/>
              </a:rPr>
              <a:t>2</a:t>
            </a:r>
            <a:r>
              <a:rPr lang="es-EC" b="1" dirty="0">
                <a:solidFill>
                  <a:srgbClr val="FFFF00"/>
                </a:solidFill>
                <a:effectLst/>
                <a:ea typeface="Times New Roman" panose="02020603050405020304" pitchFamily="18" charset="0"/>
                <a:cs typeface="Times New Roman" panose="02020603050405020304" pitchFamily="18" charset="0"/>
              </a:rPr>
              <a:t>O</a:t>
            </a:r>
            <a:endParaRPr lang="en-US" b="1" dirty="0">
              <a:solidFill>
                <a:srgbClr val="FFFF00"/>
              </a:solidFill>
              <a:effectLst/>
              <a:ea typeface="Times New Roman" panose="02020603050405020304" pitchFamily="18" charset="0"/>
              <a:cs typeface="Times New Roman" panose="02020603050405020304" pitchFamily="18" charset="0"/>
            </a:endParaRPr>
          </a:p>
        </p:txBody>
      </p:sp>
      <p:sp>
        <p:nvSpPr>
          <p:cNvPr id="8" name="19 Rectángulo"/>
          <p:cNvSpPr/>
          <p:nvPr/>
        </p:nvSpPr>
        <p:spPr>
          <a:xfrm>
            <a:off x="7135957" y="4955432"/>
            <a:ext cx="1200607" cy="1094385"/>
          </a:xfrm>
          <a:prstGeom prst="rect">
            <a:avLst/>
          </a:prstGeom>
          <a:ln/>
          <a:effectLst>
            <a:glow rad="63500">
              <a:schemeClr val="accent5">
                <a:satMod val="175000"/>
                <a:alpha val="40000"/>
              </a:schemeClr>
            </a:glow>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b="1" dirty="0">
                <a:solidFill>
                  <a:srgbClr val="FFFF00"/>
                </a:solidFill>
                <a:effectLst/>
                <a:ea typeface="Times New Roman" panose="02020603050405020304" pitchFamily="18" charset="0"/>
                <a:cs typeface="Times New Roman" panose="02020603050405020304" pitchFamily="18" charset="0"/>
              </a:rPr>
              <a:t>H</a:t>
            </a:r>
            <a:r>
              <a:rPr lang="es-EC" b="1" baseline="-25000" dirty="0">
                <a:solidFill>
                  <a:srgbClr val="FFFF00"/>
                </a:solidFill>
                <a:effectLst/>
                <a:ea typeface="Times New Roman" panose="02020603050405020304" pitchFamily="18" charset="0"/>
                <a:cs typeface="Times New Roman" panose="02020603050405020304" pitchFamily="18" charset="0"/>
              </a:rPr>
              <a:t>2</a:t>
            </a:r>
            <a:r>
              <a:rPr lang="es-EC" b="1" dirty="0">
                <a:solidFill>
                  <a:srgbClr val="FFFF00"/>
                </a:solidFill>
                <a:effectLst/>
                <a:ea typeface="Times New Roman" panose="02020603050405020304" pitchFamily="18" charset="0"/>
                <a:cs typeface="Times New Roman" panose="02020603050405020304" pitchFamily="18" charset="0"/>
              </a:rPr>
              <a:t>Br</a:t>
            </a:r>
            <a:r>
              <a:rPr lang="es-EC" b="1" baseline="-25000" dirty="0">
                <a:solidFill>
                  <a:srgbClr val="FFFF00"/>
                </a:solidFill>
                <a:effectLst/>
                <a:ea typeface="Times New Roman" panose="02020603050405020304" pitchFamily="18" charset="0"/>
                <a:cs typeface="Times New Roman" panose="02020603050405020304" pitchFamily="18" charset="0"/>
              </a:rPr>
              <a:t>2</a:t>
            </a:r>
            <a:r>
              <a:rPr lang="es-EC" b="1" dirty="0">
                <a:solidFill>
                  <a:srgbClr val="FFFF00"/>
                </a:solidFill>
                <a:effectLst/>
                <a:ea typeface="Times New Roman" panose="02020603050405020304" pitchFamily="18" charset="0"/>
                <a:cs typeface="Times New Roman" panose="02020603050405020304" pitchFamily="18" charset="0"/>
              </a:rPr>
              <a:t>O</a:t>
            </a:r>
            <a:r>
              <a:rPr lang="es-EC" b="1" baseline="-25000" dirty="0">
                <a:solidFill>
                  <a:srgbClr val="FFFF00"/>
                </a:solidFill>
                <a:effectLst/>
                <a:ea typeface="Times New Roman" panose="02020603050405020304" pitchFamily="18" charset="0"/>
                <a:cs typeface="Times New Roman" panose="02020603050405020304" pitchFamily="18" charset="0"/>
              </a:rPr>
              <a:t>2</a:t>
            </a:r>
            <a:endParaRPr lang="en-US" b="1" dirty="0">
              <a:solidFill>
                <a:srgbClr val="FFFF00"/>
              </a:solidFill>
              <a:effectLst/>
              <a:ea typeface="Times New Roman" panose="02020603050405020304" pitchFamily="18" charset="0"/>
              <a:cs typeface="Times New Roman" panose="02020603050405020304" pitchFamily="18" charset="0"/>
            </a:endParaRPr>
          </a:p>
          <a:p>
            <a:pPr algn="ctr">
              <a:lnSpc>
                <a:spcPct val="115000"/>
              </a:lnSpc>
              <a:spcAft>
                <a:spcPts val="1000"/>
              </a:spcAft>
            </a:pPr>
            <a:r>
              <a:rPr lang="es-EC" b="1" dirty="0" err="1">
                <a:solidFill>
                  <a:srgbClr val="FFFF00"/>
                </a:solidFill>
                <a:effectLst/>
                <a:ea typeface="Times New Roman" panose="02020603050405020304" pitchFamily="18" charset="0"/>
                <a:cs typeface="Times New Roman" panose="02020603050405020304" pitchFamily="18" charset="0"/>
              </a:rPr>
              <a:t>HBrO</a:t>
            </a:r>
            <a:endParaRPr lang="en-US" b="1" dirty="0">
              <a:solidFill>
                <a:srgbClr val="FFFF00"/>
              </a:solidFill>
              <a:effectLst/>
              <a:ea typeface="Times New Roman" panose="02020603050405020304" pitchFamily="18" charset="0"/>
              <a:cs typeface="Times New Roman" panose="02020603050405020304" pitchFamily="18" charset="0"/>
            </a:endParaRPr>
          </a:p>
          <a:p>
            <a:pPr algn="ctr">
              <a:lnSpc>
                <a:spcPct val="115000"/>
              </a:lnSpc>
              <a:spcAft>
                <a:spcPts val="1000"/>
              </a:spcAft>
            </a:pPr>
            <a:r>
              <a:rPr lang="es-EC" sz="1100" baseline="-25000" dirty="0">
                <a:effectLst/>
                <a:ea typeface="Times New Roman" panose="02020603050405020304" pitchFamily="18" charset="0"/>
                <a:cs typeface="Times New Roman" panose="02020603050405020304" pitchFamily="18" charset="0"/>
              </a:rPr>
              <a:t> </a:t>
            </a:r>
            <a:endParaRPr lang="en-US" sz="1100" dirty="0">
              <a:effectLst/>
              <a:ea typeface="Times New Roman" panose="02020603050405020304" pitchFamily="18" charset="0"/>
              <a:cs typeface="Times New Roman" panose="02020603050405020304" pitchFamily="18" charset="0"/>
            </a:endParaRPr>
          </a:p>
        </p:txBody>
      </p:sp>
      <p:cxnSp>
        <p:nvCxnSpPr>
          <p:cNvPr id="9" name="22 Conector recto de flecha"/>
          <p:cNvCxnSpPr/>
          <p:nvPr/>
        </p:nvCxnSpPr>
        <p:spPr>
          <a:xfrm>
            <a:off x="6707332" y="5253953"/>
            <a:ext cx="428625"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815949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5318" y="591127"/>
            <a:ext cx="8825658" cy="482471"/>
          </a:xfrm>
        </p:spPr>
        <p:txBody>
          <a:bodyPr/>
          <a:lstStyle/>
          <a:p>
            <a:pPr lvl="0" defTabSz="914400" eaLnBrk="0" fontAlgn="base" hangingPunct="0">
              <a:spcAft>
                <a:spcPct val="0"/>
              </a:spcAft>
            </a:pPr>
            <a:r>
              <a:rPr lang="es-EC" altLang="en-US" sz="1800" dirty="0">
                <a:solidFill>
                  <a:srgbClr val="FFFF00"/>
                </a:solidFill>
                <a:latin typeface="Arial" panose="020B0604020202020204" pitchFamily="34" charset="0"/>
                <a:ea typeface="TimesNewRomanPSMT" charset="-128"/>
                <a:cs typeface="Arial" panose="020B0604020202020204" pitchFamily="34" charset="0"/>
              </a:rPr>
              <a:t>Ejemplo.  Para el caso de los anhídridos del cloro.</a:t>
            </a:r>
            <a:endParaRPr lang="es-EC" altLang="en-US" sz="1800" dirty="0">
              <a:solidFill>
                <a:srgbClr val="FFFF00"/>
              </a:solidFill>
              <a:latin typeface="Arial" panose="020B0604020202020204" pitchFamily="34" charset="0"/>
              <a:cs typeface="Arial" panose="020B060402020202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2632557336"/>
              </p:ext>
            </p:extLst>
          </p:nvPr>
        </p:nvGraphicFramePr>
        <p:xfrm>
          <a:off x="2530764" y="1145925"/>
          <a:ext cx="6797964" cy="2293785"/>
        </p:xfrm>
        <a:graphic>
          <a:graphicData uri="http://schemas.openxmlformats.org/drawingml/2006/table">
            <a:tbl>
              <a:tblPr firstRow="1" firstCol="1" bandRow="1">
                <a:tableStyleId>{5C22544A-7EE6-4342-B048-85BDC9FD1C3A}</a:tableStyleId>
              </a:tblPr>
              <a:tblGrid>
                <a:gridCol w="1461245">
                  <a:extLst>
                    <a:ext uri="{9D8B030D-6E8A-4147-A177-3AD203B41FA5}">
                      <a16:colId xmlns:a16="http://schemas.microsoft.com/office/drawing/2014/main" val="2300001645"/>
                    </a:ext>
                  </a:extLst>
                </a:gridCol>
                <a:gridCol w="2078921">
                  <a:extLst>
                    <a:ext uri="{9D8B030D-6E8A-4147-A177-3AD203B41FA5}">
                      <a16:colId xmlns:a16="http://schemas.microsoft.com/office/drawing/2014/main" val="1794875717"/>
                    </a:ext>
                  </a:extLst>
                </a:gridCol>
                <a:gridCol w="3257798">
                  <a:extLst>
                    <a:ext uri="{9D8B030D-6E8A-4147-A177-3AD203B41FA5}">
                      <a16:colId xmlns:a16="http://schemas.microsoft.com/office/drawing/2014/main" val="197219403"/>
                    </a:ext>
                  </a:extLst>
                </a:gridCol>
              </a:tblGrid>
              <a:tr h="764595">
                <a:tc>
                  <a:txBody>
                    <a:bodyPr/>
                    <a:lstStyle/>
                    <a:p>
                      <a:pPr algn="ctr">
                        <a:spcAft>
                          <a:spcPts val="0"/>
                        </a:spcAft>
                      </a:pPr>
                      <a:r>
                        <a:rPr lang="es-EC" sz="1600" dirty="0">
                          <a:effectLst/>
                        </a:rPr>
                        <a:t>COMB.</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600" dirty="0">
                          <a:effectLst/>
                        </a:rPr>
                        <a:t>ANHIDRIDO + AGUA</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600">
                          <a:effectLst/>
                        </a:rPr>
                        <a:t>NOMENC. TRADICIONAL</a:t>
                      </a:r>
                      <a:endParaRPr lang="en-US" sz="1600">
                        <a:effectLst/>
                      </a:endParaRPr>
                    </a:p>
                    <a:p>
                      <a:pPr algn="ctr">
                        <a:spcAft>
                          <a:spcPts val="0"/>
                        </a:spcAft>
                      </a:pPr>
                      <a:r>
                        <a:rPr lang="es-EC" sz="1600">
                          <a:effectLst/>
                        </a:rPr>
                        <a:t>ÁCIDO OXÁCIDO</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8748604"/>
                  </a:ext>
                </a:extLst>
              </a:tr>
              <a:tr h="509730">
                <a:tc>
                  <a:txBody>
                    <a:bodyPr/>
                    <a:lstStyle/>
                    <a:p>
                      <a:pPr>
                        <a:spcAft>
                          <a:spcPts val="0"/>
                        </a:spcAft>
                      </a:pPr>
                      <a:r>
                        <a:rPr lang="es-EC" sz="1600">
                          <a:effectLst/>
                        </a:rPr>
                        <a:t>Cl</a:t>
                      </a:r>
                      <a:r>
                        <a:rPr lang="es-EC" sz="1600" baseline="30000">
                          <a:effectLst/>
                        </a:rPr>
                        <a:t>1+ </a:t>
                      </a:r>
                      <a:r>
                        <a:rPr lang="es-EC" sz="1600">
                          <a:effectLst/>
                        </a:rPr>
                        <a:t>+O</a:t>
                      </a:r>
                      <a:r>
                        <a:rPr lang="es-EC" sz="1600" baseline="30000">
                          <a:effectLst/>
                        </a:rPr>
                        <a:t>-2</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600" dirty="0">
                          <a:effectLst/>
                        </a:rPr>
                        <a:t>Cl</a:t>
                      </a:r>
                      <a:r>
                        <a:rPr lang="es-EC" sz="1600" baseline="-25000" dirty="0">
                          <a:effectLst/>
                        </a:rPr>
                        <a:t>2</a:t>
                      </a:r>
                      <a:r>
                        <a:rPr lang="es-EC" sz="1600" dirty="0">
                          <a:effectLst/>
                        </a:rPr>
                        <a:t>O   + H</a:t>
                      </a:r>
                      <a:r>
                        <a:rPr lang="es-EC" sz="1600" baseline="-25000" dirty="0">
                          <a:effectLst/>
                        </a:rPr>
                        <a:t>2</a:t>
                      </a:r>
                      <a:r>
                        <a:rPr lang="es-EC" sz="1600" dirty="0">
                          <a:effectLst/>
                        </a:rPr>
                        <a:t>O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600" dirty="0">
                          <a:effectLst/>
                        </a:rPr>
                        <a:t>Ácido  Hipocloroso (</a:t>
                      </a:r>
                      <a:r>
                        <a:rPr lang="es-EC" sz="1600" dirty="0" err="1">
                          <a:effectLst/>
                        </a:rPr>
                        <a:t>HClO</a:t>
                      </a:r>
                      <a:r>
                        <a:rPr lang="es-EC" sz="1600" dirty="0">
                          <a:effectLst/>
                        </a:rPr>
                        <a:t>)</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32713360"/>
                  </a:ext>
                </a:extLst>
              </a:tr>
              <a:tr h="254865">
                <a:tc>
                  <a:txBody>
                    <a:bodyPr/>
                    <a:lstStyle/>
                    <a:p>
                      <a:pPr>
                        <a:spcAft>
                          <a:spcPts val="0"/>
                        </a:spcAft>
                      </a:pPr>
                      <a:r>
                        <a:rPr lang="es-EC" sz="1600">
                          <a:effectLst/>
                        </a:rPr>
                        <a:t>Cl</a:t>
                      </a:r>
                      <a:r>
                        <a:rPr lang="es-EC" sz="1600" baseline="30000">
                          <a:effectLst/>
                        </a:rPr>
                        <a:t>3+ </a:t>
                      </a:r>
                      <a:r>
                        <a:rPr lang="es-EC" sz="1600">
                          <a:effectLst/>
                        </a:rPr>
                        <a:t>+O</a:t>
                      </a:r>
                      <a:r>
                        <a:rPr lang="es-EC" sz="1600" baseline="30000">
                          <a:effectLst/>
                        </a:rPr>
                        <a:t>-2</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600" dirty="0">
                          <a:effectLst/>
                        </a:rPr>
                        <a:t>Cl</a:t>
                      </a:r>
                      <a:r>
                        <a:rPr lang="es-EC" sz="1600" baseline="-25000" dirty="0">
                          <a:effectLst/>
                        </a:rPr>
                        <a:t>2</a:t>
                      </a:r>
                      <a:r>
                        <a:rPr lang="es-EC" sz="1600" dirty="0">
                          <a:effectLst/>
                        </a:rPr>
                        <a:t>O</a:t>
                      </a:r>
                      <a:r>
                        <a:rPr lang="es-EC" sz="1600" baseline="-25000" dirty="0">
                          <a:effectLst/>
                        </a:rPr>
                        <a:t>3</a:t>
                      </a:r>
                      <a:r>
                        <a:rPr lang="es-EC" sz="1600" dirty="0">
                          <a:effectLst/>
                        </a:rPr>
                        <a:t>  + H</a:t>
                      </a:r>
                      <a:r>
                        <a:rPr lang="es-EC" sz="1600" baseline="-25000" dirty="0">
                          <a:effectLst/>
                        </a:rPr>
                        <a:t>2</a:t>
                      </a:r>
                      <a:r>
                        <a:rPr lang="es-EC" sz="1600" dirty="0">
                          <a:effectLst/>
                        </a:rPr>
                        <a:t>O</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600">
                          <a:effectLst/>
                        </a:rPr>
                        <a:t>Ácido  cloroso (HClO</a:t>
                      </a:r>
                      <a:r>
                        <a:rPr lang="es-EC" sz="1600" baseline="-25000">
                          <a:effectLst/>
                        </a:rPr>
                        <a:t>2</a:t>
                      </a:r>
                      <a:r>
                        <a:rPr lang="es-EC" sz="1600">
                          <a:effectLst/>
                        </a:rPr>
                        <a:t>)</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64120286"/>
                  </a:ext>
                </a:extLst>
              </a:tr>
              <a:tr h="254865">
                <a:tc>
                  <a:txBody>
                    <a:bodyPr/>
                    <a:lstStyle/>
                    <a:p>
                      <a:pPr>
                        <a:spcAft>
                          <a:spcPts val="0"/>
                        </a:spcAft>
                      </a:pPr>
                      <a:r>
                        <a:rPr lang="es-EC" sz="1600">
                          <a:effectLst/>
                        </a:rPr>
                        <a:t>Cl</a:t>
                      </a:r>
                      <a:r>
                        <a:rPr lang="es-EC" sz="1600" baseline="30000">
                          <a:effectLst/>
                        </a:rPr>
                        <a:t>5+ </a:t>
                      </a:r>
                      <a:r>
                        <a:rPr lang="es-EC" sz="1600">
                          <a:effectLst/>
                        </a:rPr>
                        <a:t>+O</a:t>
                      </a:r>
                      <a:r>
                        <a:rPr lang="es-EC" sz="1600" baseline="30000">
                          <a:effectLst/>
                        </a:rPr>
                        <a:t>-2</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600">
                          <a:effectLst/>
                        </a:rPr>
                        <a:t>Cl</a:t>
                      </a:r>
                      <a:r>
                        <a:rPr lang="es-EC" sz="1600" baseline="-25000">
                          <a:effectLst/>
                        </a:rPr>
                        <a:t>2</a:t>
                      </a:r>
                      <a:r>
                        <a:rPr lang="es-EC" sz="1600">
                          <a:effectLst/>
                        </a:rPr>
                        <a:t>O</a:t>
                      </a:r>
                      <a:r>
                        <a:rPr lang="es-EC" sz="1600" baseline="-25000">
                          <a:effectLst/>
                        </a:rPr>
                        <a:t>5   </a:t>
                      </a:r>
                      <a:r>
                        <a:rPr lang="es-EC" sz="1600">
                          <a:effectLst/>
                        </a:rPr>
                        <a:t>+H</a:t>
                      </a:r>
                      <a:r>
                        <a:rPr lang="es-EC" sz="1600" baseline="-25000">
                          <a:effectLst/>
                        </a:rPr>
                        <a:t>2</a:t>
                      </a:r>
                      <a:r>
                        <a:rPr lang="es-EC" sz="1600">
                          <a:effectLst/>
                        </a:rPr>
                        <a:t>O</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600" dirty="0">
                          <a:effectLst/>
                        </a:rPr>
                        <a:t>Ácido  clórico (HClO</a:t>
                      </a:r>
                      <a:r>
                        <a:rPr lang="es-EC" sz="1600" baseline="-25000" dirty="0">
                          <a:effectLst/>
                        </a:rPr>
                        <a:t>3</a:t>
                      </a:r>
                      <a:r>
                        <a:rPr lang="es-EC" sz="1600" dirty="0">
                          <a:effectLst/>
                        </a:rPr>
                        <a:t>)</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02705381"/>
                  </a:ext>
                </a:extLst>
              </a:tr>
              <a:tr h="509730">
                <a:tc>
                  <a:txBody>
                    <a:bodyPr/>
                    <a:lstStyle/>
                    <a:p>
                      <a:pPr>
                        <a:spcAft>
                          <a:spcPts val="0"/>
                        </a:spcAft>
                      </a:pPr>
                      <a:r>
                        <a:rPr lang="es-EC" sz="1600">
                          <a:effectLst/>
                        </a:rPr>
                        <a:t>Cl</a:t>
                      </a:r>
                      <a:r>
                        <a:rPr lang="es-EC" sz="1600" baseline="30000">
                          <a:effectLst/>
                        </a:rPr>
                        <a:t>7+ </a:t>
                      </a:r>
                      <a:r>
                        <a:rPr lang="es-EC" sz="1600">
                          <a:effectLst/>
                        </a:rPr>
                        <a:t>+O</a:t>
                      </a:r>
                      <a:r>
                        <a:rPr lang="es-EC" sz="1600" baseline="30000">
                          <a:effectLst/>
                        </a:rPr>
                        <a:t>-2</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600" dirty="0">
                          <a:effectLst/>
                        </a:rPr>
                        <a:t>Cl</a:t>
                      </a:r>
                      <a:r>
                        <a:rPr lang="es-EC" sz="1600" baseline="-25000" dirty="0">
                          <a:effectLst/>
                        </a:rPr>
                        <a:t>2</a:t>
                      </a:r>
                      <a:r>
                        <a:rPr lang="es-EC" sz="1600" dirty="0">
                          <a:effectLst/>
                        </a:rPr>
                        <a:t>O</a:t>
                      </a:r>
                      <a:r>
                        <a:rPr lang="es-EC" sz="1600" baseline="-25000" dirty="0">
                          <a:effectLst/>
                        </a:rPr>
                        <a:t>7  </a:t>
                      </a:r>
                      <a:r>
                        <a:rPr lang="es-EC" sz="1600" dirty="0">
                          <a:effectLst/>
                        </a:rPr>
                        <a:t>+H</a:t>
                      </a:r>
                      <a:r>
                        <a:rPr lang="es-EC" sz="1600" baseline="-25000" dirty="0">
                          <a:effectLst/>
                        </a:rPr>
                        <a:t>2</a:t>
                      </a:r>
                      <a:r>
                        <a:rPr lang="es-EC" sz="1600" dirty="0">
                          <a:effectLst/>
                        </a:rPr>
                        <a:t>O</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600" dirty="0">
                          <a:effectLst/>
                        </a:rPr>
                        <a:t>Ácido  Perclórico(HClO</a:t>
                      </a:r>
                      <a:r>
                        <a:rPr lang="es-EC" sz="1600" baseline="-25000" dirty="0">
                          <a:effectLst/>
                        </a:rPr>
                        <a:t>4</a:t>
                      </a:r>
                      <a:r>
                        <a:rPr lang="es-EC" sz="1600" dirty="0">
                          <a:effectLst/>
                        </a:rPr>
                        <a:t>)</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31129280"/>
                  </a:ext>
                </a:extLst>
              </a:tr>
            </a:tbl>
          </a:graphicData>
        </a:graphic>
      </p:graphicFrame>
      <p:sp>
        <p:nvSpPr>
          <p:cNvPr id="7" name="Rectangle 2"/>
          <p:cNvSpPr>
            <a:spLocks noGrp="1" noChangeArrowheads="1"/>
          </p:cNvSpPr>
          <p:nvPr>
            <p:ph type="subTitle" idx="1"/>
          </p:nvPr>
        </p:nvSpPr>
        <p:spPr bwMode="auto">
          <a:xfrm>
            <a:off x="1413573" y="1956013"/>
            <a:ext cx="9947154" cy="2821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endParaRPr lang="es-EC" b="1" dirty="0">
              <a:solidFill>
                <a:srgbClr val="FFFF00"/>
              </a:solidFill>
            </a:endParaRPr>
          </a:p>
          <a:p>
            <a:pPr algn="just"/>
            <a:endParaRPr lang="es-EC" b="1" dirty="0">
              <a:solidFill>
                <a:srgbClr val="FFFF00"/>
              </a:solidFill>
            </a:endParaRPr>
          </a:p>
          <a:p>
            <a:pPr algn="just"/>
            <a:endParaRPr lang="es-EC" b="1" dirty="0">
              <a:solidFill>
                <a:srgbClr val="FFFF00"/>
              </a:solidFill>
            </a:endParaRPr>
          </a:p>
          <a:p>
            <a:pPr algn="just"/>
            <a:endParaRPr lang="es-EC" b="1" dirty="0">
              <a:solidFill>
                <a:srgbClr val="FFFF00"/>
              </a:solidFill>
            </a:endParaRPr>
          </a:p>
          <a:p>
            <a:pPr algn="just"/>
            <a:r>
              <a:rPr lang="es-EC" b="1" dirty="0">
                <a:solidFill>
                  <a:srgbClr val="FFFF00"/>
                </a:solidFill>
              </a:rPr>
              <a:t>SEGUNDO CASO: Los anhídridos de los anfígenos (S, Se, Te) (+4 oso, +6 </a:t>
            </a:r>
            <a:r>
              <a:rPr lang="es-EC" b="1" dirty="0" err="1">
                <a:solidFill>
                  <a:srgbClr val="FFFF00"/>
                </a:solidFill>
              </a:rPr>
              <a:t>ico</a:t>
            </a:r>
            <a:r>
              <a:rPr lang="es-EC" b="1" dirty="0">
                <a:solidFill>
                  <a:srgbClr val="FFFF00"/>
                </a:solidFill>
              </a:rPr>
              <a:t>), se hidratan con una molécula de agua (1H</a:t>
            </a:r>
            <a:r>
              <a:rPr lang="es-EC" b="1" baseline="-25000" dirty="0">
                <a:solidFill>
                  <a:srgbClr val="FFFF00"/>
                </a:solidFill>
              </a:rPr>
              <a:t>2</a:t>
            </a:r>
            <a:r>
              <a:rPr lang="es-EC" b="1" dirty="0">
                <a:solidFill>
                  <a:srgbClr val="FFFF00"/>
                </a:solidFill>
              </a:rPr>
              <a:t>O), en la formación del ácido oxácido. </a:t>
            </a:r>
            <a:r>
              <a:rPr lang="es-EC" b="1" dirty="0" err="1">
                <a:solidFill>
                  <a:srgbClr val="FFFF00"/>
                </a:solidFill>
              </a:rPr>
              <a:t>Ejm</a:t>
            </a:r>
            <a:r>
              <a:rPr lang="es-EC" b="1" dirty="0">
                <a:solidFill>
                  <a:srgbClr val="FFFF00"/>
                </a:solidFill>
              </a:rPr>
              <a:t>. Cuando se combina el anhídrido sulfuroso con el agua se forma el ácido sulfuroso</a:t>
            </a:r>
            <a:endParaRPr lang="en-US" b="1" dirty="0">
              <a:solidFill>
                <a:srgbClr val="FFFF00"/>
              </a:solidFill>
            </a:endParaRPr>
          </a:p>
        </p:txBody>
      </p:sp>
      <p:sp>
        <p:nvSpPr>
          <p:cNvPr id="8" name="24 Rectángulo"/>
          <p:cNvSpPr/>
          <p:nvPr/>
        </p:nvSpPr>
        <p:spPr>
          <a:xfrm>
            <a:off x="4293497" y="4971960"/>
            <a:ext cx="793374" cy="687751"/>
          </a:xfrm>
          <a:prstGeom prst="rect">
            <a:avLst/>
          </a:prstGeom>
          <a:ln/>
          <a:effectLst>
            <a:glow rad="63500">
              <a:schemeClr val="accent5">
                <a:satMod val="175000"/>
                <a:alpha val="40000"/>
              </a:schemeClr>
            </a:glow>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s-EC" b="1" dirty="0">
                <a:solidFill>
                  <a:srgbClr val="FFFF00"/>
                </a:solidFill>
                <a:effectLst/>
                <a:ea typeface="Times New Roman" panose="02020603050405020304" pitchFamily="18" charset="0"/>
                <a:cs typeface="Times New Roman" panose="02020603050405020304" pitchFamily="18" charset="0"/>
              </a:rPr>
              <a:t>So</a:t>
            </a:r>
            <a:r>
              <a:rPr lang="es-EC" b="1" baseline="-25000" dirty="0">
                <a:solidFill>
                  <a:srgbClr val="FFFF00"/>
                </a:solidFill>
                <a:effectLst/>
                <a:ea typeface="Times New Roman" panose="02020603050405020304" pitchFamily="18" charset="0"/>
                <a:cs typeface="Times New Roman" panose="02020603050405020304" pitchFamily="18" charset="0"/>
              </a:rPr>
              <a:t>2</a:t>
            </a:r>
            <a:endParaRPr lang="en-US" b="1" dirty="0">
              <a:solidFill>
                <a:srgbClr val="FFFF00"/>
              </a:solidFill>
              <a:effectLst/>
              <a:ea typeface="Times New Roman" panose="02020603050405020304" pitchFamily="18" charset="0"/>
              <a:cs typeface="Times New Roman" panose="02020603050405020304" pitchFamily="18" charset="0"/>
            </a:endParaRPr>
          </a:p>
        </p:txBody>
      </p:sp>
      <p:sp>
        <p:nvSpPr>
          <p:cNvPr id="9" name="23 Rectángulo"/>
          <p:cNvSpPr/>
          <p:nvPr/>
        </p:nvSpPr>
        <p:spPr>
          <a:xfrm>
            <a:off x="5617738" y="4971961"/>
            <a:ext cx="901561" cy="687751"/>
          </a:xfrm>
          <a:prstGeom prst="rect">
            <a:avLst/>
          </a:prstGeom>
          <a:ln/>
          <a:effectLst>
            <a:glow rad="63500">
              <a:schemeClr val="accent5">
                <a:satMod val="175000"/>
                <a:alpha val="40000"/>
              </a:schemeClr>
            </a:glow>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b="1" dirty="0">
                <a:solidFill>
                  <a:srgbClr val="FFFF00"/>
                </a:solidFill>
                <a:effectLst/>
                <a:ea typeface="Times New Roman" panose="02020603050405020304" pitchFamily="18" charset="0"/>
                <a:cs typeface="Times New Roman" panose="02020603050405020304" pitchFamily="18" charset="0"/>
              </a:rPr>
              <a:t>H</a:t>
            </a:r>
            <a:r>
              <a:rPr lang="es-EC" b="1" baseline="-25000" dirty="0">
                <a:solidFill>
                  <a:srgbClr val="FFFF00"/>
                </a:solidFill>
                <a:effectLst/>
                <a:ea typeface="Times New Roman" panose="02020603050405020304" pitchFamily="18" charset="0"/>
                <a:cs typeface="Times New Roman" panose="02020603050405020304" pitchFamily="18" charset="0"/>
              </a:rPr>
              <a:t>2</a:t>
            </a:r>
            <a:r>
              <a:rPr lang="es-EC" b="1" dirty="0">
                <a:solidFill>
                  <a:srgbClr val="FFFF00"/>
                </a:solidFill>
                <a:effectLst/>
                <a:ea typeface="Times New Roman" panose="02020603050405020304" pitchFamily="18" charset="0"/>
                <a:cs typeface="Times New Roman" panose="02020603050405020304" pitchFamily="18" charset="0"/>
              </a:rPr>
              <a:t>O</a:t>
            </a:r>
            <a:endParaRPr lang="en-US" b="1" dirty="0">
              <a:solidFill>
                <a:srgbClr val="FFFF00"/>
              </a:solidFill>
              <a:effectLst/>
              <a:ea typeface="Times New Roman" panose="02020603050405020304" pitchFamily="18" charset="0"/>
              <a:cs typeface="Times New Roman" panose="02020603050405020304" pitchFamily="18" charset="0"/>
            </a:endParaRPr>
          </a:p>
        </p:txBody>
      </p:sp>
      <p:sp>
        <p:nvSpPr>
          <p:cNvPr id="10" name="7 Rectángulo"/>
          <p:cNvSpPr/>
          <p:nvPr/>
        </p:nvSpPr>
        <p:spPr>
          <a:xfrm>
            <a:off x="7393292" y="4930197"/>
            <a:ext cx="989127" cy="655782"/>
          </a:xfrm>
          <a:prstGeom prst="rect">
            <a:avLst/>
          </a:prstGeom>
          <a:ln/>
          <a:effectLst>
            <a:glow rad="63500">
              <a:schemeClr val="accent5">
                <a:satMod val="175000"/>
                <a:alpha val="40000"/>
              </a:schemeClr>
            </a:glow>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b="1" dirty="0">
                <a:solidFill>
                  <a:srgbClr val="FFFF00"/>
                </a:solidFill>
                <a:effectLst/>
                <a:ea typeface="Times New Roman" panose="02020603050405020304" pitchFamily="18" charset="0"/>
                <a:cs typeface="Times New Roman" panose="02020603050405020304" pitchFamily="18" charset="0"/>
              </a:rPr>
              <a:t>H</a:t>
            </a:r>
            <a:r>
              <a:rPr lang="es-EC" b="1" baseline="-25000" dirty="0">
                <a:solidFill>
                  <a:srgbClr val="FFFF00"/>
                </a:solidFill>
                <a:effectLst/>
                <a:ea typeface="Times New Roman" panose="02020603050405020304" pitchFamily="18" charset="0"/>
                <a:cs typeface="Times New Roman" panose="02020603050405020304" pitchFamily="18" charset="0"/>
              </a:rPr>
              <a:t>2</a:t>
            </a:r>
            <a:r>
              <a:rPr lang="es-EC" b="1" dirty="0">
                <a:solidFill>
                  <a:srgbClr val="FFFF00"/>
                </a:solidFill>
                <a:effectLst/>
                <a:ea typeface="Times New Roman" panose="02020603050405020304" pitchFamily="18" charset="0"/>
                <a:cs typeface="Times New Roman" panose="02020603050405020304" pitchFamily="18" charset="0"/>
              </a:rPr>
              <a:t>SO</a:t>
            </a:r>
            <a:r>
              <a:rPr lang="es-EC" b="1" baseline="-25000" dirty="0">
                <a:solidFill>
                  <a:srgbClr val="FFFF00"/>
                </a:solidFill>
                <a:effectLst/>
                <a:ea typeface="Times New Roman" panose="02020603050405020304" pitchFamily="18" charset="0"/>
                <a:cs typeface="Times New Roman" panose="02020603050405020304" pitchFamily="18" charset="0"/>
              </a:rPr>
              <a:t>3</a:t>
            </a:r>
            <a:endParaRPr lang="en-US" b="1" dirty="0">
              <a:solidFill>
                <a:srgbClr val="FFFF00"/>
              </a:solidFill>
              <a:effectLst/>
              <a:ea typeface="Times New Roman" panose="02020603050405020304" pitchFamily="18" charset="0"/>
              <a:cs typeface="Times New Roman" panose="02020603050405020304" pitchFamily="18" charset="0"/>
            </a:endParaRPr>
          </a:p>
          <a:p>
            <a:pPr algn="ctr">
              <a:lnSpc>
                <a:spcPct val="115000"/>
              </a:lnSpc>
              <a:spcAft>
                <a:spcPts val="1000"/>
              </a:spcAft>
            </a:pPr>
            <a:r>
              <a:rPr lang="es-EC" sz="1100" baseline="-25000" dirty="0">
                <a:effectLst/>
                <a:ea typeface="Times New Roman" panose="02020603050405020304" pitchFamily="18" charset="0"/>
                <a:cs typeface="Times New Roman" panose="02020603050405020304" pitchFamily="18" charset="0"/>
              </a:rPr>
              <a:t> </a:t>
            </a:r>
            <a:endParaRPr lang="en-US" sz="1100" dirty="0">
              <a:effectLst/>
              <a:ea typeface="Times New Roman" panose="02020603050405020304" pitchFamily="18" charset="0"/>
              <a:cs typeface="Times New Roman" panose="02020603050405020304" pitchFamily="18" charset="0"/>
            </a:endParaRPr>
          </a:p>
        </p:txBody>
      </p:sp>
      <p:cxnSp>
        <p:nvCxnSpPr>
          <p:cNvPr id="11" name="8 Conector recto de flecha"/>
          <p:cNvCxnSpPr/>
          <p:nvPr/>
        </p:nvCxnSpPr>
        <p:spPr>
          <a:xfrm>
            <a:off x="6840696" y="5258088"/>
            <a:ext cx="428625"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3" name="Rectángulo 12"/>
          <p:cNvSpPr/>
          <p:nvPr/>
        </p:nvSpPr>
        <p:spPr>
          <a:xfrm>
            <a:off x="4783245" y="4110043"/>
            <a:ext cx="312906" cy="400110"/>
          </a:xfrm>
          <a:prstGeom prst="rect">
            <a:avLst/>
          </a:prstGeom>
        </p:spPr>
        <p:txBody>
          <a:bodyPr wrap="none">
            <a:spAutoFit/>
          </a:bodyPr>
          <a:lstStyle/>
          <a:p>
            <a:r>
              <a:rPr lang="es-EC" sz="2000" dirty="0">
                <a:solidFill>
                  <a:srgbClr val="FFFF00"/>
                </a:solidFill>
                <a:latin typeface="Calibri" panose="020F0502020204030204" pitchFamily="34" charset="0"/>
                <a:ea typeface="TimesNewRomanPSMT"/>
              </a:rPr>
              <a:t>+</a:t>
            </a:r>
            <a:endParaRPr lang="en-US" sz="2000" dirty="0">
              <a:solidFill>
                <a:srgbClr val="FFFF00"/>
              </a:solidFill>
            </a:endParaRPr>
          </a:p>
        </p:txBody>
      </p:sp>
    </p:spTree>
    <p:extLst>
      <p:ext uri="{BB962C8B-B14F-4D97-AF65-F5344CB8AC3E}">
        <p14:creationId xmlns:p14="http://schemas.microsoft.com/office/powerpoint/2010/main" val="1091674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234584214"/>
              </p:ext>
            </p:extLst>
          </p:nvPr>
        </p:nvGraphicFramePr>
        <p:xfrm>
          <a:off x="3011054" y="3281225"/>
          <a:ext cx="5938981" cy="2463792"/>
        </p:xfrm>
        <a:graphic>
          <a:graphicData uri="http://schemas.openxmlformats.org/drawingml/2006/table">
            <a:tbl>
              <a:tblPr firstRow="1" firstCol="1" bandRow="1">
                <a:tableStyleId>{5C22544A-7EE6-4342-B048-85BDC9FD1C3A}</a:tableStyleId>
              </a:tblPr>
              <a:tblGrid>
                <a:gridCol w="1284133">
                  <a:extLst>
                    <a:ext uri="{9D8B030D-6E8A-4147-A177-3AD203B41FA5}">
                      <a16:colId xmlns:a16="http://schemas.microsoft.com/office/drawing/2014/main" val="3126956748"/>
                    </a:ext>
                  </a:extLst>
                </a:gridCol>
                <a:gridCol w="1834019">
                  <a:extLst>
                    <a:ext uri="{9D8B030D-6E8A-4147-A177-3AD203B41FA5}">
                      <a16:colId xmlns:a16="http://schemas.microsoft.com/office/drawing/2014/main" val="4055392177"/>
                    </a:ext>
                  </a:extLst>
                </a:gridCol>
                <a:gridCol w="2820829">
                  <a:extLst>
                    <a:ext uri="{9D8B030D-6E8A-4147-A177-3AD203B41FA5}">
                      <a16:colId xmlns:a16="http://schemas.microsoft.com/office/drawing/2014/main" val="1195317601"/>
                    </a:ext>
                  </a:extLst>
                </a:gridCol>
              </a:tblGrid>
              <a:tr h="671944">
                <a:tc>
                  <a:txBody>
                    <a:bodyPr/>
                    <a:lstStyle/>
                    <a:p>
                      <a:pPr algn="ctr">
                        <a:spcAft>
                          <a:spcPts val="0"/>
                        </a:spcAft>
                      </a:pPr>
                      <a:r>
                        <a:rPr lang="es-EC" sz="1400">
                          <a:effectLst/>
                        </a:rPr>
                        <a:t>COMB.</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400" dirty="0">
                          <a:effectLst/>
                        </a:rPr>
                        <a:t>ANHIDRIDO + AGUA</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400">
                          <a:effectLst/>
                        </a:rPr>
                        <a:t>NOMENC. TRADICIONAL</a:t>
                      </a:r>
                      <a:endParaRPr lang="en-US" sz="1400">
                        <a:effectLst/>
                      </a:endParaRPr>
                    </a:p>
                    <a:p>
                      <a:pPr algn="ctr">
                        <a:spcAft>
                          <a:spcPts val="0"/>
                        </a:spcAft>
                      </a:pPr>
                      <a:r>
                        <a:rPr lang="es-EC" sz="1400">
                          <a:effectLst/>
                        </a:rPr>
                        <a:t>ÁCIDO OXÁCIDO</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53531587"/>
                  </a:ext>
                </a:extLst>
              </a:tr>
              <a:tr h="447962">
                <a:tc>
                  <a:txBody>
                    <a:bodyPr/>
                    <a:lstStyle/>
                    <a:p>
                      <a:pPr algn="l">
                        <a:spcAft>
                          <a:spcPts val="0"/>
                        </a:spcAft>
                      </a:pPr>
                      <a:r>
                        <a:rPr lang="es-EC" sz="1400">
                          <a:effectLst/>
                        </a:rPr>
                        <a:t>S</a:t>
                      </a:r>
                      <a:r>
                        <a:rPr lang="es-EC" sz="1400" baseline="30000">
                          <a:effectLst/>
                        </a:rPr>
                        <a:t>4+ </a:t>
                      </a:r>
                      <a:r>
                        <a:rPr lang="es-EC" sz="1400">
                          <a:effectLst/>
                        </a:rPr>
                        <a:t>+O</a:t>
                      </a:r>
                      <a:r>
                        <a:rPr lang="es-EC" sz="1400" baseline="30000">
                          <a:effectLst/>
                        </a:rPr>
                        <a:t>-2</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s-EC" sz="1400">
                          <a:effectLst/>
                        </a:rPr>
                        <a:t>SO</a:t>
                      </a:r>
                      <a:r>
                        <a:rPr lang="es-EC" sz="1400" baseline="-25000">
                          <a:effectLst/>
                        </a:rPr>
                        <a:t>2</a:t>
                      </a:r>
                      <a:r>
                        <a:rPr lang="es-EC" sz="1400">
                          <a:effectLst/>
                        </a:rPr>
                        <a:t>   + H</a:t>
                      </a:r>
                      <a:r>
                        <a:rPr lang="es-EC" sz="1400" baseline="-25000">
                          <a:effectLst/>
                        </a:rPr>
                        <a:t>2</a:t>
                      </a:r>
                      <a:r>
                        <a:rPr lang="es-EC" sz="1400">
                          <a:effectLst/>
                        </a:rPr>
                        <a:t>O</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s-EC" sz="1400">
                          <a:effectLst/>
                        </a:rPr>
                        <a:t>Ácido sulfuroso (H</a:t>
                      </a:r>
                      <a:r>
                        <a:rPr lang="es-EC" sz="1400" baseline="-25000">
                          <a:effectLst/>
                        </a:rPr>
                        <a:t>2</a:t>
                      </a:r>
                      <a:r>
                        <a:rPr lang="es-EC" sz="1400">
                          <a:effectLst/>
                        </a:rPr>
                        <a:t>SO</a:t>
                      </a:r>
                      <a:r>
                        <a:rPr lang="es-EC" sz="1400" baseline="-25000">
                          <a:effectLst/>
                        </a:rPr>
                        <a:t>3</a:t>
                      </a:r>
                      <a:r>
                        <a:rPr lang="es-EC" sz="1400">
                          <a:effectLst/>
                        </a:rPr>
                        <a:t>)</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71090976"/>
                  </a:ext>
                </a:extLst>
              </a:tr>
              <a:tr h="447962">
                <a:tc>
                  <a:txBody>
                    <a:bodyPr/>
                    <a:lstStyle/>
                    <a:p>
                      <a:pPr algn="l">
                        <a:spcAft>
                          <a:spcPts val="0"/>
                        </a:spcAft>
                      </a:pPr>
                      <a:r>
                        <a:rPr lang="es-EC" sz="1400">
                          <a:effectLst/>
                        </a:rPr>
                        <a:t>S</a:t>
                      </a:r>
                      <a:r>
                        <a:rPr lang="es-EC" sz="1400" baseline="30000">
                          <a:effectLst/>
                        </a:rPr>
                        <a:t>6+ </a:t>
                      </a:r>
                      <a:r>
                        <a:rPr lang="es-EC" sz="1400">
                          <a:effectLst/>
                        </a:rPr>
                        <a:t>+O</a:t>
                      </a:r>
                      <a:r>
                        <a:rPr lang="es-EC" sz="1400" baseline="30000">
                          <a:effectLst/>
                        </a:rPr>
                        <a:t>-2</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s-EC" sz="1400">
                          <a:effectLst/>
                        </a:rPr>
                        <a:t>SO</a:t>
                      </a:r>
                      <a:r>
                        <a:rPr lang="es-EC" sz="1400" baseline="-25000">
                          <a:effectLst/>
                        </a:rPr>
                        <a:t>3</a:t>
                      </a:r>
                      <a:r>
                        <a:rPr lang="es-EC" sz="1400">
                          <a:effectLst/>
                        </a:rPr>
                        <a:t>  + H</a:t>
                      </a:r>
                      <a:r>
                        <a:rPr lang="es-EC" sz="1400" baseline="-25000">
                          <a:effectLst/>
                        </a:rPr>
                        <a:t>2</a:t>
                      </a:r>
                      <a:r>
                        <a:rPr lang="es-EC" sz="1400">
                          <a:effectLst/>
                        </a:rPr>
                        <a:t>O</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s-EC" sz="1400">
                          <a:effectLst/>
                        </a:rPr>
                        <a:t>Ácido  sulfúrico  (H</a:t>
                      </a:r>
                      <a:r>
                        <a:rPr lang="es-EC" sz="1400" baseline="-25000">
                          <a:effectLst/>
                        </a:rPr>
                        <a:t>2</a:t>
                      </a:r>
                      <a:r>
                        <a:rPr lang="es-EC" sz="1400">
                          <a:effectLst/>
                        </a:rPr>
                        <a:t>SO</a:t>
                      </a:r>
                      <a:r>
                        <a:rPr lang="es-EC" sz="1400" baseline="-25000">
                          <a:effectLst/>
                        </a:rPr>
                        <a:t>4</a:t>
                      </a:r>
                      <a:r>
                        <a:rPr lang="es-EC" sz="1400">
                          <a:effectLst/>
                        </a:rPr>
                        <a:t>)</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93993759"/>
                  </a:ext>
                </a:extLst>
              </a:tr>
              <a:tr h="447962">
                <a:tc>
                  <a:txBody>
                    <a:bodyPr/>
                    <a:lstStyle/>
                    <a:p>
                      <a:pPr algn="l">
                        <a:spcAft>
                          <a:spcPts val="0"/>
                        </a:spcAft>
                      </a:pPr>
                      <a:r>
                        <a:rPr lang="es-EC" sz="1400">
                          <a:effectLst/>
                        </a:rPr>
                        <a:t>Te</a:t>
                      </a:r>
                      <a:r>
                        <a:rPr lang="es-EC" sz="1400" baseline="30000">
                          <a:effectLst/>
                        </a:rPr>
                        <a:t>4+ </a:t>
                      </a:r>
                      <a:r>
                        <a:rPr lang="es-EC" sz="1400">
                          <a:effectLst/>
                        </a:rPr>
                        <a:t>+O</a:t>
                      </a:r>
                      <a:r>
                        <a:rPr lang="es-EC" sz="1400" baseline="30000">
                          <a:effectLst/>
                        </a:rPr>
                        <a:t>-2</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s-EC" sz="1400">
                          <a:effectLst/>
                        </a:rPr>
                        <a:t>TeO</a:t>
                      </a:r>
                      <a:r>
                        <a:rPr lang="es-EC" sz="1400" baseline="-25000">
                          <a:effectLst/>
                        </a:rPr>
                        <a:t>2   </a:t>
                      </a:r>
                      <a:r>
                        <a:rPr lang="es-EC" sz="1400">
                          <a:effectLst/>
                        </a:rPr>
                        <a:t>+H</a:t>
                      </a:r>
                      <a:r>
                        <a:rPr lang="es-EC" sz="1400" baseline="-25000">
                          <a:effectLst/>
                        </a:rPr>
                        <a:t>2</a:t>
                      </a:r>
                      <a:r>
                        <a:rPr lang="es-EC" sz="1400">
                          <a:effectLst/>
                        </a:rPr>
                        <a:t>O</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s-EC" sz="1400">
                          <a:effectLst/>
                        </a:rPr>
                        <a:t>Ácido  teluroso  (H</a:t>
                      </a:r>
                      <a:r>
                        <a:rPr lang="es-EC" sz="1400" baseline="-25000">
                          <a:effectLst/>
                        </a:rPr>
                        <a:t>2</a:t>
                      </a:r>
                      <a:r>
                        <a:rPr lang="es-EC" sz="1400">
                          <a:effectLst/>
                        </a:rPr>
                        <a:t>TeO</a:t>
                      </a:r>
                      <a:r>
                        <a:rPr lang="es-EC" sz="1400" baseline="-25000">
                          <a:effectLst/>
                        </a:rPr>
                        <a:t>3</a:t>
                      </a:r>
                      <a:r>
                        <a:rPr lang="es-EC" sz="1400">
                          <a:effectLst/>
                        </a:rPr>
                        <a:t>)</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70480564"/>
                  </a:ext>
                </a:extLst>
              </a:tr>
              <a:tr h="447962">
                <a:tc>
                  <a:txBody>
                    <a:bodyPr/>
                    <a:lstStyle/>
                    <a:p>
                      <a:pPr algn="l">
                        <a:spcAft>
                          <a:spcPts val="0"/>
                        </a:spcAft>
                      </a:pPr>
                      <a:r>
                        <a:rPr lang="es-EC" sz="1400">
                          <a:effectLst/>
                        </a:rPr>
                        <a:t>Te</a:t>
                      </a:r>
                      <a:r>
                        <a:rPr lang="es-EC" sz="1400" baseline="30000">
                          <a:effectLst/>
                        </a:rPr>
                        <a:t>6+ </a:t>
                      </a:r>
                      <a:r>
                        <a:rPr lang="es-EC" sz="1400">
                          <a:effectLst/>
                        </a:rPr>
                        <a:t>+O</a:t>
                      </a:r>
                      <a:r>
                        <a:rPr lang="es-EC" sz="1400" baseline="30000">
                          <a:effectLst/>
                        </a:rPr>
                        <a:t>-2</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s-EC" sz="1400">
                          <a:effectLst/>
                        </a:rPr>
                        <a:t>TeO</a:t>
                      </a:r>
                      <a:r>
                        <a:rPr lang="es-EC" sz="1400" baseline="-25000">
                          <a:effectLst/>
                        </a:rPr>
                        <a:t>3  </a:t>
                      </a:r>
                      <a:r>
                        <a:rPr lang="es-EC" sz="1400">
                          <a:effectLst/>
                        </a:rPr>
                        <a:t>+H</a:t>
                      </a:r>
                      <a:r>
                        <a:rPr lang="es-EC" sz="1400" baseline="-25000">
                          <a:effectLst/>
                        </a:rPr>
                        <a:t>2</a:t>
                      </a:r>
                      <a:r>
                        <a:rPr lang="es-EC" sz="1400">
                          <a:effectLst/>
                        </a:rPr>
                        <a:t>O</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s-EC" sz="1400" dirty="0">
                          <a:effectLst/>
                        </a:rPr>
                        <a:t>Ácido  telúrico   (H</a:t>
                      </a:r>
                      <a:r>
                        <a:rPr lang="es-EC" sz="1400" baseline="-25000" dirty="0">
                          <a:effectLst/>
                        </a:rPr>
                        <a:t>2</a:t>
                      </a:r>
                      <a:r>
                        <a:rPr lang="es-EC" sz="1400" dirty="0">
                          <a:effectLst/>
                        </a:rPr>
                        <a:t>TeO</a:t>
                      </a:r>
                      <a:r>
                        <a:rPr lang="es-EC" sz="1400" baseline="-25000" dirty="0">
                          <a:effectLst/>
                        </a:rPr>
                        <a:t>4</a:t>
                      </a:r>
                      <a:r>
                        <a:rPr lang="es-EC"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39264914"/>
                  </a:ext>
                </a:extLst>
              </a:tr>
            </a:tbl>
          </a:graphicData>
        </a:graphic>
      </p:graphicFrame>
      <p:sp>
        <p:nvSpPr>
          <p:cNvPr id="5" name="Rectangle 1"/>
          <p:cNvSpPr>
            <a:spLocks noGrp="1" noChangeArrowheads="1"/>
          </p:cNvSpPr>
          <p:nvPr>
            <p:ph type="ctrTitle"/>
          </p:nvPr>
        </p:nvSpPr>
        <p:spPr bwMode="auto">
          <a:xfrm>
            <a:off x="1709136" y="892689"/>
            <a:ext cx="777728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C" altLang="en-US" sz="2400" b="1" i="0" u="none" strike="noStrike" cap="none" normalizeH="0" baseline="0" dirty="0">
                <a:ln>
                  <a:noFill/>
                </a:ln>
                <a:solidFill>
                  <a:srgbClr val="FFFF00"/>
                </a:solidFill>
                <a:effectLst/>
                <a:latin typeface="Arial" panose="020B0604020202020204" pitchFamily="34" charset="0"/>
                <a:ea typeface="TimesNewRomanPSMT"/>
                <a:cs typeface="Arial" panose="020B0604020202020204" pitchFamily="34" charset="0"/>
              </a:rPr>
              <a:t>Ejemplos.  Para el caso de los anhídridos del  azufre y  teluro</a:t>
            </a:r>
            <a:endParaRPr kumimoji="0" lang="en-US" altLang="en-US" sz="2400" b="1"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altLang="en-US" sz="2400" b="1" i="0" u="none" strike="noStrike" cap="none" normalizeH="0" baseline="0" dirty="0">
                <a:ln>
                  <a:noFill/>
                </a:ln>
                <a:solidFill>
                  <a:srgbClr val="FFFF00"/>
                </a:solidFill>
                <a:effectLst/>
                <a:latin typeface="Arial" panose="020B0604020202020204" pitchFamily="34" charset="0"/>
                <a:ea typeface="TimesNewRomanPSMT"/>
                <a:cs typeface="Arial" panose="020B0604020202020204" pitchFamily="34" charset="0"/>
              </a:rPr>
              <a:t>TERCER CASO: Los anhídridos de los </a:t>
            </a:r>
            <a:r>
              <a:rPr kumimoji="0" lang="es-EC" altLang="en-US" sz="2400" b="1" i="0" u="none" strike="noStrike" cap="none" normalizeH="0" baseline="0" dirty="0" err="1">
                <a:ln>
                  <a:noFill/>
                </a:ln>
                <a:solidFill>
                  <a:srgbClr val="FFFF00"/>
                </a:solidFill>
                <a:effectLst/>
                <a:latin typeface="Arial" panose="020B0604020202020204" pitchFamily="34" charset="0"/>
                <a:ea typeface="TimesNewRomanPSMT"/>
                <a:cs typeface="Arial" panose="020B0604020202020204" pitchFamily="34" charset="0"/>
              </a:rPr>
              <a:t>nitrogenoides</a:t>
            </a:r>
            <a:r>
              <a:rPr kumimoji="0" lang="es-EC" altLang="en-US" sz="2400" b="1" i="0" u="none" strike="noStrike" cap="none" normalizeH="0" baseline="0" dirty="0">
                <a:ln>
                  <a:noFill/>
                </a:ln>
                <a:solidFill>
                  <a:srgbClr val="FFFF00"/>
                </a:solidFill>
                <a:effectLst/>
                <a:latin typeface="Arial" panose="020B0604020202020204" pitchFamily="34" charset="0"/>
                <a:ea typeface="TimesNewRomanPSMT"/>
                <a:cs typeface="Arial" panose="020B0604020202020204" pitchFamily="34" charset="0"/>
              </a:rPr>
              <a:t> (N, P, As, Sb) (+3 oso, +5 </a:t>
            </a:r>
            <a:r>
              <a:rPr kumimoji="0" lang="es-EC" altLang="en-US" sz="2400" b="1" i="0" u="none" strike="noStrike" cap="none" normalizeH="0" baseline="0" dirty="0" err="1">
                <a:ln>
                  <a:noFill/>
                </a:ln>
                <a:solidFill>
                  <a:srgbClr val="FFFF00"/>
                </a:solidFill>
                <a:effectLst/>
                <a:latin typeface="Arial" panose="020B0604020202020204" pitchFamily="34" charset="0"/>
                <a:ea typeface="TimesNewRomanPSMT"/>
                <a:cs typeface="Arial" panose="020B0604020202020204" pitchFamily="34" charset="0"/>
              </a:rPr>
              <a:t>ico</a:t>
            </a:r>
            <a:r>
              <a:rPr kumimoji="0" lang="es-EC" altLang="en-US" sz="2400" b="1" i="0" u="none" strike="noStrike" cap="none" normalizeH="0" baseline="0" dirty="0">
                <a:ln>
                  <a:noFill/>
                </a:ln>
                <a:solidFill>
                  <a:srgbClr val="FFFF00"/>
                </a:solidFill>
                <a:effectLst/>
                <a:latin typeface="Arial" panose="020B0604020202020204" pitchFamily="34" charset="0"/>
                <a:ea typeface="TimesNewRomanPSMT"/>
                <a:cs typeface="Arial" panose="020B0604020202020204" pitchFamily="34" charset="0"/>
              </a:rPr>
              <a:t>), se hidratan con una, dos y tres moléculas de agua, en la formación del ácido oxácido. </a:t>
            </a:r>
            <a:endParaRPr kumimoji="0" lang="es-EC" altLang="en-US" sz="2400" b="1"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5211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65428" y="580350"/>
            <a:ext cx="4659755" cy="2393759"/>
          </a:xfrm>
        </p:spPr>
        <p:txBody>
          <a:bodyPr/>
          <a:lstStyle/>
          <a:p>
            <a:pPr algn="just"/>
            <a:r>
              <a:rPr lang="es-EC" sz="1600" b="1" dirty="0">
                <a:solidFill>
                  <a:srgbClr val="FFFF00"/>
                </a:solidFill>
                <a:latin typeface="Arial" panose="020B0604020202020204" pitchFamily="34" charset="0"/>
                <a:cs typeface="Arial" panose="020B0604020202020204" pitchFamily="34" charset="0"/>
              </a:rPr>
              <a:t>TERCER CASO: Los anhídridos de los </a:t>
            </a:r>
            <a:r>
              <a:rPr lang="es-EC" sz="1600" b="1" dirty="0" err="1">
                <a:solidFill>
                  <a:srgbClr val="FFFF00"/>
                </a:solidFill>
                <a:latin typeface="Arial" panose="020B0604020202020204" pitchFamily="34" charset="0"/>
                <a:cs typeface="Arial" panose="020B0604020202020204" pitchFamily="34" charset="0"/>
              </a:rPr>
              <a:t>nitrogenoides</a:t>
            </a:r>
            <a:r>
              <a:rPr lang="es-EC" sz="1600" b="1" dirty="0">
                <a:solidFill>
                  <a:srgbClr val="FFFF00"/>
                </a:solidFill>
                <a:latin typeface="Arial" panose="020B0604020202020204" pitchFamily="34" charset="0"/>
                <a:cs typeface="Arial" panose="020B0604020202020204" pitchFamily="34" charset="0"/>
              </a:rPr>
              <a:t> (N, P, As, Sb) (+3 oso, +5 </a:t>
            </a:r>
            <a:r>
              <a:rPr lang="es-EC" sz="1600" b="1" dirty="0" err="1">
                <a:solidFill>
                  <a:srgbClr val="FFFF00"/>
                </a:solidFill>
                <a:latin typeface="Arial" panose="020B0604020202020204" pitchFamily="34" charset="0"/>
                <a:cs typeface="Arial" panose="020B0604020202020204" pitchFamily="34" charset="0"/>
              </a:rPr>
              <a:t>ico</a:t>
            </a:r>
            <a:r>
              <a:rPr lang="es-EC" sz="1600" b="1" dirty="0">
                <a:solidFill>
                  <a:srgbClr val="FFFF00"/>
                </a:solidFill>
                <a:latin typeface="Arial" panose="020B0604020202020204" pitchFamily="34" charset="0"/>
                <a:cs typeface="Arial" panose="020B0604020202020204" pitchFamily="34" charset="0"/>
              </a:rPr>
              <a:t>), se hidratan con una, dos y tres moléculas de agua, en la formación del ácido oxácido. </a:t>
            </a:r>
            <a:br>
              <a:rPr lang="es-EC" sz="1600" b="1" dirty="0">
                <a:solidFill>
                  <a:srgbClr val="FFFF00"/>
                </a:solidFill>
                <a:latin typeface="Arial" panose="020B0604020202020204" pitchFamily="34" charset="0"/>
                <a:cs typeface="Arial" panose="020B0604020202020204" pitchFamily="34" charset="0"/>
              </a:rPr>
            </a:br>
            <a:r>
              <a:rPr lang="es-EC" sz="1600" b="1" dirty="0">
                <a:solidFill>
                  <a:srgbClr val="FFFF00"/>
                </a:solidFill>
                <a:latin typeface="Arial" panose="020B0604020202020204" pitchFamily="34" charset="0"/>
                <a:cs typeface="Arial" panose="020B0604020202020204" pitchFamily="34" charset="0"/>
              </a:rPr>
              <a:t>NOTAS IMPORTANTES: </a:t>
            </a:r>
            <a:br>
              <a:rPr lang="en-US" sz="1600" dirty="0"/>
            </a:br>
            <a:r>
              <a:rPr lang="es-EC" sz="1600" b="1" dirty="0">
                <a:solidFill>
                  <a:srgbClr val="FFFF00"/>
                </a:solidFill>
              </a:rPr>
              <a:t>A)	EL NITRÓGENO SOLO ACTÚA CON 1 H</a:t>
            </a:r>
            <a:r>
              <a:rPr lang="es-EC" sz="1600" b="1" baseline="-25000" dirty="0">
                <a:solidFill>
                  <a:srgbClr val="FFFF00"/>
                </a:solidFill>
              </a:rPr>
              <a:t>2</a:t>
            </a:r>
            <a:r>
              <a:rPr lang="es-EC" sz="1600" b="1" dirty="0">
                <a:solidFill>
                  <a:srgbClr val="FFFF00"/>
                </a:solidFill>
              </a:rPr>
              <a:t>O.</a:t>
            </a:r>
            <a:br>
              <a:rPr lang="en-US" dirty="0"/>
            </a:br>
            <a:endParaRPr lang="en-US" sz="2400" b="1" dirty="0">
              <a:solidFill>
                <a:srgbClr val="FFFF00"/>
              </a:solidFill>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591537" y="2678545"/>
            <a:ext cx="5005699" cy="2803236"/>
          </a:xfrm>
        </p:spPr>
        <p:txBody>
          <a:bodyPr>
            <a:normAutofit fontScale="85000" lnSpcReduction="20000"/>
          </a:bodyPr>
          <a:lstStyle/>
          <a:p>
            <a:pPr algn="just"/>
            <a:endParaRPr lang="es-EC" b="1" dirty="0">
              <a:solidFill>
                <a:srgbClr val="FFFF00"/>
              </a:solidFill>
            </a:endParaRPr>
          </a:p>
          <a:p>
            <a:pPr algn="just"/>
            <a:endParaRPr lang="es-EC" b="1" dirty="0">
              <a:solidFill>
                <a:srgbClr val="FFFF00"/>
              </a:solidFill>
            </a:endParaRPr>
          </a:p>
          <a:p>
            <a:pPr algn="just"/>
            <a:r>
              <a:rPr lang="es-EC" b="1" dirty="0">
                <a:solidFill>
                  <a:srgbClr val="FFFF00"/>
                </a:solidFill>
              </a:rPr>
              <a:t>Para el caso del fósforo, arsénico y antimonio, actúa con 1H</a:t>
            </a:r>
            <a:r>
              <a:rPr lang="es-EC" b="1" baseline="-25000" dirty="0">
                <a:solidFill>
                  <a:srgbClr val="FFFF00"/>
                </a:solidFill>
              </a:rPr>
              <a:t>2</a:t>
            </a:r>
            <a:r>
              <a:rPr lang="es-EC" b="1" dirty="0">
                <a:solidFill>
                  <a:srgbClr val="FFFF00"/>
                </a:solidFill>
              </a:rPr>
              <a:t>O, 2H</a:t>
            </a:r>
            <a:r>
              <a:rPr lang="es-EC" b="1" baseline="-25000" dirty="0">
                <a:solidFill>
                  <a:srgbClr val="FFFF00"/>
                </a:solidFill>
              </a:rPr>
              <a:t>2</a:t>
            </a:r>
            <a:r>
              <a:rPr lang="es-EC" b="1" dirty="0">
                <a:solidFill>
                  <a:srgbClr val="FFFF00"/>
                </a:solidFill>
              </a:rPr>
              <a:t>O y 3H</a:t>
            </a:r>
            <a:r>
              <a:rPr lang="es-EC" b="1" baseline="-25000" dirty="0">
                <a:solidFill>
                  <a:srgbClr val="FFFF00"/>
                </a:solidFill>
              </a:rPr>
              <a:t>2</a:t>
            </a:r>
            <a:r>
              <a:rPr lang="es-EC" b="1" dirty="0">
                <a:solidFill>
                  <a:srgbClr val="FFFF00"/>
                </a:solidFill>
              </a:rPr>
              <a:t>O  y se antepone  al nombre los prefijos:</a:t>
            </a:r>
            <a:endParaRPr lang="en-US" b="1" dirty="0">
              <a:solidFill>
                <a:srgbClr val="FFFF00"/>
              </a:solidFill>
            </a:endParaRPr>
          </a:p>
          <a:p>
            <a:pPr algn="just"/>
            <a:r>
              <a:rPr lang="es-EC" b="1" dirty="0">
                <a:solidFill>
                  <a:srgbClr val="FFFF00"/>
                </a:solidFill>
              </a:rPr>
              <a:t>1H</a:t>
            </a:r>
            <a:r>
              <a:rPr lang="es-EC" b="1" baseline="-25000" dirty="0">
                <a:solidFill>
                  <a:srgbClr val="FFFF00"/>
                </a:solidFill>
              </a:rPr>
              <a:t>2</a:t>
            </a:r>
            <a:r>
              <a:rPr lang="es-EC" b="1" dirty="0">
                <a:solidFill>
                  <a:srgbClr val="FFFF00"/>
                </a:solidFill>
              </a:rPr>
              <a:t>O  = META</a:t>
            </a:r>
            <a:endParaRPr lang="en-US" b="1" dirty="0">
              <a:solidFill>
                <a:srgbClr val="FFFF00"/>
              </a:solidFill>
            </a:endParaRPr>
          </a:p>
          <a:p>
            <a:pPr algn="just"/>
            <a:r>
              <a:rPr lang="es-EC" b="1" dirty="0">
                <a:solidFill>
                  <a:srgbClr val="FFFF00"/>
                </a:solidFill>
              </a:rPr>
              <a:t>2H</a:t>
            </a:r>
            <a:r>
              <a:rPr lang="es-EC" b="1" baseline="-25000" dirty="0">
                <a:solidFill>
                  <a:srgbClr val="FFFF00"/>
                </a:solidFill>
              </a:rPr>
              <a:t>2</a:t>
            </a:r>
            <a:r>
              <a:rPr lang="es-EC" b="1" dirty="0">
                <a:solidFill>
                  <a:srgbClr val="FFFF00"/>
                </a:solidFill>
              </a:rPr>
              <a:t>O  =  PIRO</a:t>
            </a:r>
            <a:endParaRPr lang="en-US" b="1" dirty="0">
              <a:solidFill>
                <a:srgbClr val="FFFF00"/>
              </a:solidFill>
            </a:endParaRPr>
          </a:p>
          <a:p>
            <a:pPr algn="just"/>
            <a:r>
              <a:rPr lang="es-EC" b="1" dirty="0">
                <a:solidFill>
                  <a:srgbClr val="FFFF00"/>
                </a:solidFill>
              </a:rPr>
              <a:t>3H</a:t>
            </a:r>
            <a:r>
              <a:rPr lang="es-EC" b="1" baseline="-25000" dirty="0">
                <a:solidFill>
                  <a:srgbClr val="FFFF00"/>
                </a:solidFill>
              </a:rPr>
              <a:t>2</a:t>
            </a:r>
            <a:r>
              <a:rPr lang="es-EC" b="1" dirty="0">
                <a:solidFill>
                  <a:srgbClr val="FFFF00"/>
                </a:solidFill>
              </a:rPr>
              <a:t>O=ORTO (GENERALMENTE  EL PREFIJO ORTO SE SUPRIME).                    </a:t>
            </a:r>
            <a:endParaRPr lang="en-US" b="1" dirty="0">
              <a:solidFill>
                <a:srgbClr val="FFFF00"/>
              </a:solidFill>
            </a:endParaRPr>
          </a:p>
          <a:p>
            <a:pPr algn="just"/>
            <a:r>
              <a:rPr lang="es-EC" b="1" dirty="0">
                <a:solidFill>
                  <a:srgbClr val="FFFF00"/>
                </a:solidFill>
              </a:rPr>
              <a:t>Ejemplos. </a:t>
            </a:r>
            <a:endParaRPr lang="en-US" b="1" dirty="0">
              <a:solidFill>
                <a:srgbClr val="FFFF00"/>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913146875"/>
              </p:ext>
            </p:extLst>
          </p:nvPr>
        </p:nvGraphicFramePr>
        <p:xfrm>
          <a:off x="5764061" y="580350"/>
          <a:ext cx="4683139" cy="2191444"/>
        </p:xfrm>
        <a:graphic>
          <a:graphicData uri="http://schemas.openxmlformats.org/drawingml/2006/table">
            <a:tbl>
              <a:tblPr firstRow="1" firstCol="1" bandRow="1">
                <a:tableStyleId>{5C22544A-7EE6-4342-B048-85BDC9FD1C3A}</a:tableStyleId>
              </a:tblPr>
              <a:tblGrid>
                <a:gridCol w="1006656">
                  <a:extLst>
                    <a:ext uri="{9D8B030D-6E8A-4147-A177-3AD203B41FA5}">
                      <a16:colId xmlns:a16="http://schemas.microsoft.com/office/drawing/2014/main" val="744493340"/>
                    </a:ext>
                  </a:extLst>
                </a:gridCol>
                <a:gridCol w="1432175">
                  <a:extLst>
                    <a:ext uri="{9D8B030D-6E8A-4147-A177-3AD203B41FA5}">
                      <a16:colId xmlns:a16="http://schemas.microsoft.com/office/drawing/2014/main" val="2987853486"/>
                    </a:ext>
                  </a:extLst>
                </a:gridCol>
                <a:gridCol w="2244308">
                  <a:extLst>
                    <a:ext uri="{9D8B030D-6E8A-4147-A177-3AD203B41FA5}">
                      <a16:colId xmlns:a16="http://schemas.microsoft.com/office/drawing/2014/main" val="270728101"/>
                    </a:ext>
                  </a:extLst>
                </a:gridCol>
              </a:tblGrid>
              <a:tr h="1314866">
                <a:tc>
                  <a:txBody>
                    <a:bodyPr/>
                    <a:lstStyle/>
                    <a:p>
                      <a:pPr algn="ctr">
                        <a:spcAft>
                          <a:spcPts val="0"/>
                        </a:spcAft>
                      </a:pPr>
                      <a:r>
                        <a:rPr lang="es-EC" sz="1600" b="1" dirty="0">
                          <a:effectLst/>
                        </a:rPr>
                        <a:t>COMB.</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600" b="1" dirty="0">
                          <a:effectLst/>
                        </a:rPr>
                        <a:t>ANHIDRIDO + AGUA</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600" b="1" dirty="0">
                          <a:effectLst/>
                        </a:rPr>
                        <a:t>NOMENC. TRADICIONAL</a:t>
                      </a:r>
                      <a:endParaRPr lang="en-US" sz="1600" b="1" dirty="0">
                        <a:effectLst/>
                      </a:endParaRPr>
                    </a:p>
                    <a:p>
                      <a:pPr algn="ctr">
                        <a:spcAft>
                          <a:spcPts val="0"/>
                        </a:spcAft>
                      </a:pPr>
                      <a:r>
                        <a:rPr lang="es-EC" sz="1600" b="1" dirty="0">
                          <a:effectLst/>
                        </a:rPr>
                        <a:t>ÁCIDO OXÁCIDO</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81884861"/>
                  </a:ext>
                </a:extLst>
              </a:tr>
              <a:tr h="438289">
                <a:tc>
                  <a:txBody>
                    <a:bodyPr/>
                    <a:lstStyle/>
                    <a:p>
                      <a:pPr>
                        <a:spcAft>
                          <a:spcPts val="0"/>
                        </a:spcAft>
                      </a:pPr>
                      <a:r>
                        <a:rPr lang="es-EC" sz="1600" b="1">
                          <a:effectLst/>
                        </a:rPr>
                        <a:t>N</a:t>
                      </a:r>
                      <a:r>
                        <a:rPr lang="es-EC" sz="1600" b="1" baseline="30000">
                          <a:effectLst/>
                        </a:rPr>
                        <a:t>3+ </a:t>
                      </a:r>
                      <a:r>
                        <a:rPr lang="es-EC" sz="1600" b="1">
                          <a:effectLst/>
                        </a:rPr>
                        <a:t>+O</a:t>
                      </a:r>
                      <a:r>
                        <a:rPr lang="es-EC" sz="1600" b="1" baseline="30000">
                          <a:effectLst/>
                        </a:rPr>
                        <a:t>-2</a:t>
                      </a:r>
                      <a:endParaRPr lang="en-US"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600" b="1">
                          <a:effectLst/>
                        </a:rPr>
                        <a:t>N</a:t>
                      </a:r>
                      <a:r>
                        <a:rPr lang="es-EC" sz="1600" b="1" baseline="-25000">
                          <a:effectLst/>
                        </a:rPr>
                        <a:t>2</a:t>
                      </a:r>
                      <a:r>
                        <a:rPr lang="es-EC" sz="1600" b="1">
                          <a:effectLst/>
                        </a:rPr>
                        <a:t>o</a:t>
                      </a:r>
                      <a:r>
                        <a:rPr lang="es-EC" sz="1600" b="1" baseline="-25000">
                          <a:effectLst/>
                        </a:rPr>
                        <a:t>3</a:t>
                      </a:r>
                      <a:r>
                        <a:rPr lang="es-EC" sz="1600" b="1">
                          <a:effectLst/>
                        </a:rPr>
                        <a:t>   + H</a:t>
                      </a:r>
                      <a:r>
                        <a:rPr lang="es-EC" sz="1600" b="1" baseline="-25000">
                          <a:effectLst/>
                        </a:rPr>
                        <a:t>2</a:t>
                      </a:r>
                      <a:r>
                        <a:rPr lang="es-EC" sz="1600" b="1">
                          <a:effectLst/>
                        </a:rPr>
                        <a:t>O</a:t>
                      </a:r>
                      <a:endParaRPr lang="en-US"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600" b="1" dirty="0">
                          <a:effectLst/>
                        </a:rPr>
                        <a:t>Ácido nitroso (HNO</a:t>
                      </a:r>
                      <a:r>
                        <a:rPr lang="es-EC" sz="1600" b="1" baseline="-25000" dirty="0">
                          <a:effectLst/>
                        </a:rPr>
                        <a:t>2</a:t>
                      </a:r>
                      <a:r>
                        <a:rPr lang="es-EC" sz="1600" b="1" dirty="0">
                          <a:effectLst/>
                        </a:rPr>
                        <a:t>)</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83265965"/>
                  </a:ext>
                </a:extLst>
              </a:tr>
              <a:tr h="438289">
                <a:tc>
                  <a:txBody>
                    <a:bodyPr/>
                    <a:lstStyle/>
                    <a:p>
                      <a:pPr>
                        <a:spcAft>
                          <a:spcPts val="0"/>
                        </a:spcAft>
                      </a:pPr>
                      <a:r>
                        <a:rPr lang="es-EC" sz="1600" b="1">
                          <a:effectLst/>
                        </a:rPr>
                        <a:t>N</a:t>
                      </a:r>
                      <a:r>
                        <a:rPr lang="es-EC" sz="1600" b="1" baseline="30000">
                          <a:effectLst/>
                        </a:rPr>
                        <a:t>5+ </a:t>
                      </a:r>
                      <a:r>
                        <a:rPr lang="es-EC" sz="1600" b="1">
                          <a:effectLst/>
                        </a:rPr>
                        <a:t>+O</a:t>
                      </a:r>
                      <a:r>
                        <a:rPr lang="es-EC" sz="1600" b="1" baseline="30000">
                          <a:effectLst/>
                        </a:rPr>
                        <a:t>-2</a:t>
                      </a:r>
                      <a:endParaRPr lang="en-US"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600" b="1">
                          <a:effectLst/>
                        </a:rPr>
                        <a:t>N</a:t>
                      </a:r>
                      <a:r>
                        <a:rPr lang="es-EC" sz="1600" b="1" baseline="-25000">
                          <a:effectLst/>
                        </a:rPr>
                        <a:t>2</a:t>
                      </a:r>
                      <a:r>
                        <a:rPr lang="es-EC" sz="1600" b="1">
                          <a:effectLst/>
                        </a:rPr>
                        <a:t>O</a:t>
                      </a:r>
                      <a:r>
                        <a:rPr lang="es-EC" sz="1600" b="1" baseline="-25000">
                          <a:effectLst/>
                        </a:rPr>
                        <a:t>5    </a:t>
                      </a:r>
                      <a:r>
                        <a:rPr lang="es-EC" sz="1600" b="1">
                          <a:effectLst/>
                        </a:rPr>
                        <a:t>+ H</a:t>
                      </a:r>
                      <a:r>
                        <a:rPr lang="es-EC" sz="1600" b="1" baseline="-25000">
                          <a:effectLst/>
                        </a:rPr>
                        <a:t>2</a:t>
                      </a:r>
                      <a:r>
                        <a:rPr lang="es-EC" sz="1600" b="1">
                          <a:effectLst/>
                        </a:rPr>
                        <a:t>O</a:t>
                      </a:r>
                      <a:endParaRPr lang="en-US"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600" b="1" dirty="0">
                          <a:effectLst/>
                        </a:rPr>
                        <a:t>Ácido  nítrico (HNO</a:t>
                      </a:r>
                      <a:r>
                        <a:rPr lang="es-EC" sz="1600" b="1" baseline="-25000" dirty="0">
                          <a:effectLst/>
                        </a:rPr>
                        <a:t>3</a:t>
                      </a:r>
                      <a:r>
                        <a:rPr lang="es-EC" sz="1600" b="1" dirty="0">
                          <a:effectLst/>
                        </a:rPr>
                        <a:t>)</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32606811"/>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078749249"/>
              </p:ext>
            </p:extLst>
          </p:nvPr>
        </p:nvGraphicFramePr>
        <p:xfrm>
          <a:off x="5773867" y="2883708"/>
          <a:ext cx="4764824" cy="3313891"/>
        </p:xfrm>
        <a:graphic>
          <a:graphicData uri="http://schemas.openxmlformats.org/drawingml/2006/table">
            <a:tbl>
              <a:tblPr firstRow="1" firstCol="1" bandRow="1">
                <a:tableStyleId>{5C22544A-7EE6-4342-B048-85BDC9FD1C3A}</a:tableStyleId>
              </a:tblPr>
              <a:tblGrid>
                <a:gridCol w="1024215">
                  <a:extLst>
                    <a:ext uri="{9D8B030D-6E8A-4147-A177-3AD203B41FA5}">
                      <a16:colId xmlns:a16="http://schemas.microsoft.com/office/drawing/2014/main" val="2402314959"/>
                    </a:ext>
                  </a:extLst>
                </a:gridCol>
                <a:gridCol w="1457155">
                  <a:extLst>
                    <a:ext uri="{9D8B030D-6E8A-4147-A177-3AD203B41FA5}">
                      <a16:colId xmlns:a16="http://schemas.microsoft.com/office/drawing/2014/main" val="1986800510"/>
                    </a:ext>
                  </a:extLst>
                </a:gridCol>
                <a:gridCol w="2283454">
                  <a:extLst>
                    <a:ext uri="{9D8B030D-6E8A-4147-A177-3AD203B41FA5}">
                      <a16:colId xmlns:a16="http://schemas.microsoft.com/office/drawing/2014/main" val="2454955263"/>
                    </a:ext>
                  </a:extLst>
                </a:gridCol>
              </a:tblGrid>
              <a:tr h="672975">
                <a:tc>
                  <a:txBody>
                    <a:bodyPr/>
                    <a:lstStyle/>
                    <a:p>
                      <a:pPr algn="ctr">
                        <a:spcAft>
                          <a:spcPts val="0"/>
                        </a:spcAft>
                      </a:pPr>
                      <a:r>
                        <a:rPr lang="es-EC" sz="1400" b="1">
                          <a:effectLst/>
                        </a:rPr>
                        <a:t>COMB.</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400" b="1">
                          <a:effectLst/>
                        </a:rPr>
                        <a:t>ANHIDRIDO + AGUA</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400" b="1">
                          <a:effectLst/>
                        </a:rPr>
                        <a:t>NOMENC. TRADICIONAL</a:t>
                      </a:r>
                      <a:endParaRPr lang="en-US" sz="1400" b="1">
                        <a:effectLst/>
                      </a:endParaRPr>
                    </a:p>
                    <a:p>
                      <a:pPr algn="ctr">
                        <a:spcAft>
                          <a:spcPts val="0"/>
                        </a:spcAft>
                      </a:pPr>
                      <a:r>
                        <a:rPr lang="es-EC" sz="1400" b="1">
                          <a:effectLst/>
                        </a:rPr>
                        <a:t>ÁCIDO OXÁCIDO</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22089429"/>
                  </a:ext>
                </a:extLst>
              </a:tr>
              <a:tr h="448650">
                <a:tc>
                  <a:txBody>
                    <a:bodyPr/>
                    <a:lstStyle/>
                    <a:p>
                      <a:pPr>
                        <a:spcAft>
                          <a:spcPts val="0"/>
                        </a:spcAft>
                      </a:pPr>
                      <a:r>
                        <a:rPr lang="es-EC" sz="1400" b="1">
                          <a:effectLst/>
                        </a:rPr>
                        <a:t>P</a:t>
                      </a:r>
                      <a:r>
                        <a:rPr lang="es-EC" sz="1400" b="1" baseline="30000">
                          <a:effectLst/>
                        </a:rPr>
                        <a:t>3+ </a:t>
                      </a:r>
                      <a:r>
                        <a:rPr lang="es-EC" sz="1400" b="1">
                          <a:effectLst/>
                        </a:rPr>
                        <a:t>+O</a:t>
                      </a:r>
                      <a:r>
                        <a:rPr lang="es-EC" sz="1400" b="1" baseline="30000">
                          <a:effectLst/>
                        </a:rPr>
                        <a:t>-2</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b="1">
                          <a:effectLst/>
                        </a:rPr>
                        <a:t>P</a:t>
                      </a:r>
                      <a:r>
                        <a:rPr lang="es-EC" sz="1400" b="1" baseline="-25000">
                          <a:effectLst/>
                        </a:rPr>
                        <a:t>2</a:t>
                      </a:r>
                      <a:r>
                        <a:rPr lang="es-EC" sz="1400" b="1">
                          <a:effectLst/>
                        </a:rPr>
                        <a:t>O</a:t>
                      </a:r>
                      <a:r>
                        <a:rPr lang="es-EC" sz="1400" b="1" baseline="-25000">
                          <a:effectLst/>
                        </a:rPr>
                        <a:t>3</a:t>
                      </a:r>
                      <a:r>
                        <a:rPr lang="es-EC" sz="1400" b="1">
                          <a:effectLst/>
                        </a:rPr>
                        <a:t>   + H</a:t>
                      </a:r>
                      <a:r>
                        <a:rPr lang="es-EC" sz="1400" b="1" baseline="-25000">
                          <a:effectLst/>
                        </a:rPr>
                        <a:t>2</a:t>
                      </a:r>
                      <a:r>
                        <a:rPr lang="es-EC" sz="1400" b="1">
                          <a:effectLst/>
                        </a:rPr>
                        <a:t>O</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b="1">
                          <a:effectLst/>
                        </a:rPr>
                        <a:t>Ácido metafosforoso (HPO</a:t>
                      </a:r>
                      <a:r>
                        <a:rPr lang="es-EC" sz="1400" b="1" baseline="-25000">
                          <a:effectLst/>
                        </a:rPr>
                        <a:t>2</a:t>
                      </a:r>
                      <a:r>
                        <a:rPr lang="es-EC" sz="1400" b="1">
                          <a:effectLst/>
                        </a:rPr>
                        <a:t>) </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66309267"/>
                  </a:ext>
                </a:extLst>
              </a:tr>
              <a:tr h="448650">
                <a:tc>
                  <a:txBody>
                    <a:bodyPr/>
                    <a:lstStyle/>
                    <a:p>
                      <a:pPr>
                        <a:spcAft>
                          <a:spcPts val="0"/>
                        </a:spcAft>
                      </a:pPr>
                      <a:r>
                        <a:rPr lang="es-EC" sz="1400" b="1">
                          <a:effectLst/>
                        </a:rPr>
                        <a:t>P</a:t>
                      </a:r>
                      <a:r>
                        <a:rPr lang="es-EC" sz="1400" b="1" baseline="30000">
                          <a:effectLst/>
                        </a:rPr>
                        <a:t>5+ </a:t>
                      </a:r>
                      <a:r>
                        <a:rPr lang="es-EC" sz="1400" b="1">
                          <a:effectLst/>
                        </a:rPr>
                        <a:t>+O</a:t>
                      </a:r>
                      <a:r>
                        <a:rPr lang="es-EC" sz="1400" b="1" baseline="30000">
                          <a:effectLst/>
                        </a:rPr>
                        <a:t>-2</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b="1">
                          <a:effectLst/>
                        </a:rPr>
                        <a:t>P</a:t>
                      </a:r>
                      <a:r>
                        <a:rPr lang="es-EC" sz="1400" b="1" baseline="-25000">
                          <a:effectLst/>
                        </a:rPr>
                        <a:t>2</a:t>
                      </a:r>
                      <a:r>
                        <a:rPr lang="es-EC" sz="1400" b="1">
                          <a:effectLst/>
                        </a:rPr>
                        <a:t>O</a:t>
                      </a:r>
                      <a:r>
                        <a:rPr lang="es-EC" sz="1400" b="1" baseline="-25000">
                          <a:effectLst/>
                        </a:rPr>
                        <a:t>5</a:t>
                      </a:r>
                      <a:r>
                        <a:rPr lang="es-EC" sz="1400" b="1">
                          <a:effectLst/>
                        </a:rPr>
                        <a:t>   + H</a:t>
                      </a:r>
                      <a:r>
                        <a:rPr lang="es-EC" sz="1400" b="1" baseline="-25000">
                          <a:effectLst/>
                        </a:rPr>
                        <a:t>2</a:t>
                      </a:r>
                      <a:r>
                        <a:rPr lang="es-EC" sz="1400" b="1">
                          <a:effectLst/>
                        </a:rPr>
                        <a:t>O</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b="1">
                          <a:effectLst/>
                        </a:rPr>
                        <a:t>Ácido metafosfórico  (HPO</a:t>
                      </a:r>
                      <a:r>
                        <a:rPr lang="es-EC" sz="1400" b="1" baseline="-25000">
                          <a:effectLst/>
                        </a:rPr>
                        <a:t>3</a:t>
                      </a:r>
                      <a:r>
                        <a:rPr lang="es-EC" sz="1400" b="1">
                          <a:effectLst/>
                        </a:rPr>
                        <a:t>)</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80060892"/>
                  </a:ext>
                </a:extLst>
              </a:tr>
              <a:tr h="428257">
                <a:tc>
                  <a:txBody>
                    <a:bodyPr/>
                    <a:lstStyle/>
                    <a:p>
                      <a:pPr>
                        <a:spcAft>
                          <a:spcPts val="0"/>
                        </a:spcAft>
                      </a:pPr>
                      <a:r>
                        <a:rPr lang="es-EC" sz="1400" b="1">
                          <a:effectLst/>
                        </a:rPr>
                        <a:t>P</a:t>
                      </a:r>
                      <a:r>
                        <a:rPr lang="es-EC" sz="1400" b="1" baseline="30000">
                          <a:effectLst/>
                        </a:rPr>
                        <a:t>3+ </a:t>
                      </a:r>
                      <a:r>
                        <a:rPr lang="es-EC" sz="1400" b="1">
                          <a:effectLst/>
                        </a:rPr>
                        <a:t>+O</a:t>
                      </a:r>
                      <a:r>
                        <a:rPr lang="es-EC" sz="1400" b="1" baseline="30000">
                          <a:effectLst/>
                        </a:rPr>
                        <a:t>-2</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b="1">
                          <a:effectLst/>
                        </a:rPr>
                        <a:t>P</a:t>
                      </a:r>
                      <a:r>
                        <a:rPr lang="es-EC" sz="1400" b="1" baseline="-25000">
                          <a:effectLst/>
                        </a:rPr>
                        <a:t>2</a:t>
                      </a:r>
                      <a:r>
                        <a:rPr lang="es-EC" sz="1400" b="1">
                          <a:effectLst/>
                        </a:rPr>
                        <a:t>O</a:t>
                      </a:r>
                      <a:r>
                        <a:rPr lang="es-EC" sz="1400" b="1" baseline="-25000">
                          <a:effectLst/>
                        </a:rPr>
                        <a:t>3</a:t>
                      </a:r>
                      <a:r>
                        <a:rPr lang="es-EC" sz="1400" b="1">
                          <a:effectLst/>
                        </a:rPr>
                        <a:t>   + 2H</a:t>
                      </a:r>
                      <a:r>
                        <a:rPr lang="es-EC" sz="1400" b="1" baseline="-25000">
                          <a:effectLst/>
                        </a:rPr>
                        <a:t>2</a:t>
                      </a:r>
                      <a:r>
                        <a:rPr lang="es-EC" sz="1400" b="1">
                          <a:effectLst/>
                        </a:rPr>
                        <a:t>O</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b="1">
                          <a:effectLst/>
                        </a:rPr>
                        <a:t>Ácido pirofosforoso (H</a:t>
                      </a:r>
                      <a:r>
                        <a:rPr lang="es-EC" sz="1400" b="1" baseline="-25000">
                          <a:effectLst/>
                        </a:rPr>
                        <a:t>4</a:t>
                      </a:r>
                      <a:r>
                        <a:rPr lang="es-EC" sz="1400" b="1">
                          <a:effectLst/>
                        </a:rPr>
                        <a:t> P</a:t>
                      </a:r>
                      <a:r>
                        <a:rPr lang="es-EC" sz="1400" b="1" baseline="-25000">
                          <a:effectLst/>
                        </a:rPr>
                        <a:t>2</a:t>
                      </a:r>
                      <a:r>
                        <a:rPr lang="es-EC" sz="1400" b="1">
                          <a:effectLst/>
                        </a:rPr>
                        <a:t>O</a:t>
                      </a:r>
                      <a:r>
                        <a:rPr lang="es-EC" sz="1400" b="1" baseline="-25000">
                          <a:effectLst/>
                        </a:rPr>
                        <a:t>5</a:t>
                      </a:r>
                      <a:r>
                        <a:rPr lang="es-EC" sz="1400" b="1">
                          <a:effectLst/>
                        </a:rPr>
                        <a:t>)</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27845995"/>
                  </a:ext>
                </a:extLst>
              </a:tr>
              <a:tr h="438453">
                <a:tc>
                  <a:txBody>
                    <a:bodyPr/>
                    <a:lstStyle/>
                    <a:p>
                      <a:pPr>
                        <a:spcAft>
                          <a:spcPts val="0"/>
                        </a:spcAft>
                      </a:pPr>
                      <a:r>
                        <a:rPr lang="es-EC" sz="1400" b="1">
                          <a:effectLst/>
                        </a:rPr>
                        <a:t>P</a:t>
                      </a:r>
                      <a:r>
                        <a:rPr lang="es-EC" sz="1400" b="1" baseline="30000">
                          <a:effectLst/>
                        </a:rPr>
                        <a:t>5+ </a:t>
                      </a:r>
                      <a:r>
                        <a:rPr lang="es-EC" sz="1400" b="1">
                          <a:effectLst/>
                        </a:rPr>
                        <a:t>+O</a:t>
                      </a:r>
                      <a:r>
                        <a:rPr lang="es-EC" sz="1400" b="1" baseline="30000">
                          <a:effectLst/>
                        </a:rPr>
                        <a:t>-2</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b="1">
                          <a:effectLst/>
                        </a:rPr>
                        <a:t>P</a:t>
                      </a:r>
                      <a:r>
                        <a:rPr lang="es-EC" sz="1400" b="1" baseline="-25000">
                          <a:effectLst/>
                        </a:rPr>
                        <a:t>2</a:t>
                      </a:r>
                      <a:r>
                        <a:rPr lang="es-EC" sz="1400" b="1">
                          <a:effectLst/>
                        </a:rPr>
                        <a:t>O</a:t>
                      </a:r>
                      <a:r>
                        <a:rPr lang="es-EC" sz="1400" b="1" baseline="-25000">
                          <a:effectLst/>
                        </a:rPr>
                        <a:t>5</a:t>
                      </a:r>
                      <a:r>
                        <a:rPr lang="es-EC" sz="1400" b="1">
                          <a:effectLst/>
                        </a:rPr>
                        <a:t>   +2 H</a:t>
                      </a:r>
                      <a:r>
                        <a:rPr lang="es-EC" sz="1400" b="1" baseline="-25000">
                          <a:effectLst/>
                        </a:rPr>
                        <a:t>2</a:t>
                      </a:r>
                      <a:r>
                        <a:rPr lang="es-EC" sz="1400" b="1">
                          <a:effectLst/>
                        </a:rPr>
                        <a:t>O</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b="1">
                          <a:effectLst/>
                        </a:rPr>
                        <a:t>Ácido pirofosfórico (H</a:t>
                      </a:r>
                      <a:r>
                        <a:rPr lang="es-EC" sz="1400" b="1" baseline="-25000">
                          <a:effectLst/>
                        </a:rPr>
                        <a:t>4</a:t>
                      </a:r>
                      <a:r>
                        <a:rPr lang="es-EC" sz="1400" b="1">
                          <a:effectLst/>
                        </a:rPr>
                        <a:t> P</a:t>
                      </a:r>
                      <a:r>
                        <a:rPr lang="es-EC" sz="1400" b="1" baseline="-25000">
                          <a:effectLst/>
                        </a:rPr>
                        <a:t>2</a:t>
                      </a:r>
                      <a:r>
                        <a:rPr lang="es-EC" sz="1400" b="1">
                          <a:effectLst/>
                        </a:rPr>
                        <a:t>O</a:t>
                      </a:r>
                      <a:r>
                        <a:rPr lang="es-EC" sz="1400" b="1" baseline="-25000">
                          <a:effectLst/>
                        </a:rPr>
                        <a:t>7</a:t>
                      </a:r>
                      <a:r>
                        <a:rPr lang="es-EC" sz="1400" b="1">
                          <a:effectLst/>
                        </a:rPr>
                        <a:t>)</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21675247"/>
                  </a:ext>
                </a:extLst>
              </a:tr>
              <a:tr h="438453">
                <a:tc>
                  <a:txBody>
                    <a:bodyPr/>
                    <a:lstStyle/>
                    <a:p>
                      <a:pPr>
                        <a:spcAft>
                          <a:spcPts val="0"/>
                        </a:spcAft>
                      </a:pPr>
                      <a:r>
                        <a:rPr lang="es-EC" sz="1400" b="1">
                          <a:effectLst/>
                        </a:rPr>
                        <a:t>P</a:t>
                      </a:r>
                      <a:r>
                        <a:rPr lang="es-EC" sz="1400" b="1" baseline="30000">
                          <a:effectLst/>
                        </a:rPr>
                        <a:t>3+ </a:t>
                      </a:r>
                      <a:r>
                        <a:rPr lang="es-EC" sz="1400" b="1">
                          <a:effectLst/>
                        </a:rPr>
                        <a:t>+O</a:t>
                      </a:r>
                      <a:r>
                        <a:rPr lang="es-EC" sz="1400" b="1" baseline="30000">
                          <a:effectLst/>
                        </a:rPr>
                        <a:t>-2</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b="1">
                          <a:effectLst/>
                        </a:rPr>
                        <a:t>P</a:t>
                      </a:r>
                      <a:r>
                        <a:rPr lang="es-EC" sz="1400" b="1" baseline="-25000">
                          <a:effectLst/>
                        </a:rPr>
                        <a:t>2</a:t>
                      </a:r>
                      <a:r>
                        <a:rPr lang="es-EC" sz="1400" b="1">
                          <a:effectLst/>
                        </a:rPr>
                        <a:t>O</a:t>
                      </a:r>
                      <a:r>
                        <a:rPr lang="es-EC" sz="1400" b="1" baseline="-25000">
                          <a:effectLst/>
                        </a:rPr>
                        <a:t>3</a:t>
                      </a:r>
                      <a:r>
                        <a:rPr lang="es-EC" sz="1400" b="1">
                          <a:effectLst/>
                        </a:rPr>
                        <a:t>   +3 H</a:t>
                      </a:r>
                      <a:r>
                        <a:rPr lang="es-EC" sz="1400" b="1" baseline="-25000">
                          <a:effectLst/>
                        </a:rPr>
                        <a:t>2</a:t>
                      </a:r>
                      <a:r>
                        <a:rPr lang="es-EC" sz="1400" b="1">
                          <a:effectLst/>
                        </a:rPr>
                        <a:t>O</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b="1">
                          <a:effectLst/>
                        </a:rPr>
                        <a:t>Ácido fosforoso  (H</a:t>
                      </a:r>
                      <a:r>
                        <a:rPr lang="es-EC" sz="1400" b="1" baseline="-25000">
                          <a:effectLst/>
                        </a:rPr>
                        <a:t>3</a:t>
                      </a:r>
                      <a:r>
                        <a:rPr lang="es-EC" sz="1400" b="1">
                          <a:effectLst/>
                        </a:rPr>
                        <a:t> PO</a:t>
                      </a:r>
                      <a:r>
                        <a:rPr lang="es-EC" sz="1400" b="1" baseline="-25000">
                          <a:effectLst/>
                        </a:rPr>
                        <a:t>3</a:t>
                      </a:r>
                      <a:r>
                        <a:rPr lang="es-EC" sz="1400" b="1">
                          <a:effectLst/>
                        </a:rPr>
                        <a:t>)</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85766111"/>
                  </a:ext>
                </a:extLst>
              </a:tr>
              <a:tr h="438453">
                <a:tc>
                  <a:txBody>
                    <a:bodyPr/>
                    <a:lstStyle/>
                    <a:p>
                      <a:pPr>
                        <a:spcAft>
                          <a:spcPts val="0"/>
                        </a:spcAft>
                      </a:pPr>
                      <a:r>
                        <a:rPr lang="es-EC" sz="1400" b="1">
                          <a:effectLst/>
                        </a:rPr>
                        <a:t>P</a:t>
                      </a:r>
                      <a:r>
                        <a:rPr lang="es-EC" sz="1400" b="1" baseline="30000">
                          <a:effectLst/>
                        </a:rPr>
                        <a:t>5+ </a:t>
                      </a:r>
                      <a:r>
                        <a:rPr lang="es-EC" sz="1400" b="1">
                          <a:effectLst/>
                        </a:rPr>
                        <a:t>+O</a:t>
                      </a:r>
                      <a:r>
                        <a:rPr lang="es-EC" sz="1400" b="1" baseline="30000">
                          <a:effectLst/>
                        </a:rPr>
                        <a:t>-2</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b="1">
                          <a:effectLst/>
                        </a:rPr>
                        <a:t>P</a:t>
                      </a:r>
                      <a:r>
                        <a:rPr lang="es-EC" sz="1400" b="1" baseline="-25000">
                          <a:effectLst/>
                        </a:rPr>
                        <a:t>2</a:t>
                      </a:r>
                      <a:r>
                        <a:rPr lang="es-EC" sz="1400" b="1">
                          <a:effectLst/>
                        </a:rPr>
                        <a:t>O</a:t>
                      </a:r>
                      <a:r>
                        <a:rPr lang="es-EC" sz="1400" b="1" baseline="-25000">
                          <a:effectLst/>
                        </a:rPr>
                        <a:t>5</a:t>
                      </a:r>
                      <a:r>
                        <a:rPr lang="es-EC" sz="1400" b="1">
                          <a:effectLst/>
                        </a:rPr>
                        <a:t>   +3 H</a:t>
                      </a:r>
                      <a:r>
                        <a:rPr lang="es-EC" sz="1400" b="1" baseline="-25000">
                          <a:effectLst/>
                        </a:rPr>
                        <a:t>2</a:t>
                      </a:r>
                      <a:r>
                        <a:rPr lang="es-EC" sz="1400" b="1">
                          <a:effectLst/>
                        </a:rPr>
                        <a:t>O</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b="1" dirty="0">
                          <a:effectLst/>
                        </a:rPr>
                        <a:t>Ácido fosfórico   (H</a:t>
                      </a:r>
                      <a:r>
                        <a:rPr lang="es-EC" sz="1400" b="1" baseline="-25000" dirty="0">
                          <a:effectLst/>
                        </a:rPr>
                        <a:t>3</a:t>
                      </a:r>
                      <a:r>
                        <a:rPr lang="es-EC" sz="1400" b="1" dirty="0">
                          <a:effectLst/>
                        </a:rPr>
                        <a:t> PO</a:t>
                      </a:r>
                      <a:r>
                        <a:rPr lang="es-EC" sz="1400" b="1" baseline="-25000" dirty="0">
                          <a:effectLst/>
                        </a:rPr>
                        <a:t>4</a:t>
                      </a:r>
                      <a:r>
                        <a:rPr lang="es-EC" sz="1400" b="1" dirty="0">
                          <a:effectLst/>
                        </a:rPr>
                        <a:t>)</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02750001"/>
                  </a:ext>
                </a:extLst>
              </a:tr>
            </a:tbl>
          </a:graphicData>
        </a:graphic>
      </p:graphicFrame>
    </p:spTree>
    <p:extLst>
      <p:ext uri="{BB962C8B-B14F-4D97-AF65-F5344CB8AC3E}">
        <p14:creationId xmlns:p14="http://schemas.microsoft.com/office/powerpoint/2010/main" val="2910213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54955" y="1459345"/>
            <a:ext cx="8825658" cy="2327564"/>
          </a:xfrm>
        </p:spPr>
        <p:txBody>
          <a:bodyPr/>
          <a:lstStyle/>
          <a:p>
            <a:r>
              <a:rPr lang="es-EC" sz="2400" b="1" dirty="0">
                <a:solidFill>
                  <a:srgbClr val="FFFF00"/>
                </a:solidFill>
              </a:rPr>
              <a:t>CUARTO CASO: Los anhídridos de los </a:t>
            </a:r>
            <a:r>
              <a:rPr lang="es-EC" sz="2400" b="1" dirty="0" err="1">
                <a:solidFill>
                  <a:srgbClr val="FFFF00"/>
                </a:solidFill>
              </a:rPr>
              <a:t>carbonoides</a:t>
            </a:r>
            <a:r>
              <a:rPr lang="es-EC" sz="2400" b="1" dirty="0">
                <a:solidFill>
                  <a:srgbClr val="FFFF00"/>
                </a:solidFill>
              </a:rPr>
              <a:t>, (C, Si, Ge +4 ICO), actúan con 1H</a:t>
            </a:r>
            <a:r>
              <a:rPr lang="es-EC" sz="2400" b="1" baseline="-25000" dirty="0">
                <a:solidFill>
                  <a:srgbClr val="FFFF00"/>
                </a:solidFill>
              </a:rPr>
              <a:t>2</a:t>
            </a:r>
            <a:r>
              <a:rPr lang="es-EC" sz="2400" b="1" dirty="0">
                <a:solidFill>
                  <a:srgbClr val="FFFF00"/>
                </a:solidFill>
              </a:rPr>
              <a:t>O, y 2H</a:t>
            </a:r>
            <a:r>
              <a:rPr lang="es-EC" sz="2400" b="1" baseline="-25000" dirty="0">
                <a:solidFill>
                  <a:srgbClr val="FFFF00"/>
                </a:solidFill>
              </a:rPr>
              <a:t>2</a:t>
            </a:r>
            <a:r>
              <a:rPr lang="es-EC" sz="2400" b="1" dirty="0">
                <a:solidFill>
                  <a:srgbClr val="FFFF00"/>
                </a:solidFill>
              </a:rPr>
              <a:t>O y se antepone al nombre los prefijos:</a:t>
            </a:r>
            <a:br>
              <a:rPr lang="en-US" sz="2400" b="1" dirty="0">
                <a:solidFill>
                  <a:srgbClr val="FFFF00"/>
                </a:solidFill>
              </a:rPr>
            </a:br>
            <a:r>
              <a:rPr lang="es-EC" sz="2400" b="1" dirty="0">
                <a:solidFill>
                  <a:srgbClr val="FFFF00"/>
                </a:solidFill>
              </a:rPr>
              <a:t>1H</a:t>
            </a:r>
            <a:r>
              <a:rPr lang="es-EC" sz="2400" b="1" baseline="-25000" dirty="0">
                <a:solidFill>
                  <a:srgbClr val="FFFF00"/>
                </a:solidFill>
              </a:rPr>
              <a:t>2</a:t>
            </a:r>
            <a:r>
              <a:rPr lang="es-EC" sz="2400" b="1" dirty="0">
                <a:solidFill>
                  <a:srgbClr val="FFFF00"/>
                </a:solidFill>
              </a:rPr>
              <a:t>O = META (GENERALMENTE  EL PREFIJO META SE SUPRIME).                    </a:t>
            </a:r>
            <a:br>
              <a:rPr lang="en-US" sz="2400" b="1" dirty="0">
                <a:solidFill>
                  <a:srgbClr val="FFFF00"/>
                </a:solidFill>
              </a:rPr>
            </a:br>
            <a:r>
              <a:rPr lang="es-EC" sz="2400" b="1" dirty="0">
                <a:solidFill>
                  <a:srgbClr val="FFFF00"/>
                </a:solidFill>
              </a:rPr>
              <a:t>2H</a:t>
            </a:r>
            <a:r>
              <a:rPr lang="es-EC" sz="2400" b="1" baseline="-25000" dirty="0">
                <a:solidFill>
                  <a:srgbClr val="FFFF00"/>
                </a:solidFill>
              </a:rPr>
              <a:t>2</a:t>
            </a:r>
            <a:r>
              <a:rPr lang="es-EC" sz="2400" b="1" dirty="0">
                <a:solidFill>
                  <a:srgbClr val="FFFF00"/>
                </a:solidFill>
              </a:rPr>
              <a:t>O  =  ORTO</a:t>
            </a:r>
            <a:br>
              <a:rPr lang="en-US" dirty="0"/>
            </a:br>
            <a:endParaRPr lang="en-US" dirty="0"/>
          </a:p>
        </p:txBody>
      </p:sp>
      <p:graphicFrame>
        <p:nvGraphicFramePr>
          <p:cNvPr id="4" name="Tabla 3"/>
          <p:cNvGraphicFramePr>
            <a:graphicFrameLocks noGrp="1"/>
          </p:cNvGraphicFramePr>
          <p:nvPr>
            <p:extLst>
              <p:ext uri="{D42A27DB-BD31-4B8C-83A1-F6EECF244321}">
                <p14:modId xmlns:p14="http://schemas.microsoft.com/office/powerpoint/2010/main" val="4213729543"/>
              </p:ext>
            </p:extLst>
          </p:nvPr>
        </p:nvGraphicFramePr>
        <p:xfrm>
          <a:off x="3951272" y="2336798"/>
          <a:ext cx="6134836" cy="3591216"/>
        </p:xfrm>
        <a:graphic>
          <a:graphicData uri="http://schemas.openxmlformats.org/drawingml/2006/table">
            <a:tbl>
              <a:tblPr firstRow="1" firstCol="1" bandRow="1">
                <a:tableStyleId>{5C22544A-7EE6-4342-B048-85BDC9FD1C3A}</a:tableStyleId>
              </a:tblPr>
              <a:tblGrid>
                <a:gridCol w="1318703">
                  <a:extLst>
                    <a:ext uri="{9D8B030D-6E8A-4147-A177-3AD203B41FA5}">
                      <a16:colId xmlns:a16="http://schemas.microsoft.com/office/drawing/2014/main" val="1682045261"/>
                    </a:ext>
                  </a:extLst>
                </a:gridCol>
                <a:gridCol w="1876126">
                  <a:extLst>
                    <a:ext uri="{9D8B030D-6E8A-4147-A177-3AD203B41FA5}">
                      <a16:colId xmlns:a16="http://schemas.microsoft.com/office/drawing/2014/main" val="2550679171"/>
                    </a:ext>
                  </a:extLst>
                </a:gridCol>
                <a:gridCol w="2940007">
                  <a:extLst>
                    <a:ext uri="{9D8B030D-6E8A-4147-A177-3AD203B41FA5}">
                      <a16:colId xmlns:a16="http://schemas.microsoft.com/office/drawing/2014/main" val="508620957"/>
                    </a:ext>
                  </a:extLst>
                </a:gridCol>
              </a:tblGrid>
              <a:tr h="822987">
                <a:tc>
                  <a:txBody>
                    <a:bodyPr/>
                    <a:lstStyle/>
                    <a:p>
                      <a:pPr algn="ctr">
                        <a:spcAft>
                          <a:spcPts val="0"/>
                        </a:spcAft>
                      </a:pPr>
                      <a:r>
                        <a:rPr lang="es-EC" sz="1400" b="1" dirty="0">
                          <a:effectLst/>
                        </a:rPr>
                        <a:t>COMB.</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400" b="1">
                          <a:effectLst/>
                        </a:rPr>
                        <a:t>ANHIDRIDO + AGUA</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400" b="1">
                          <a:effectLst/>
                        </a:rPr>
                        <a:t>NOMENC. TRADICIONAL</a:t>
                      </a:r>
                      <a:endParaRPr lang="en-US" sz="1400" b="1">
                        <a:effectLst/>
                      </a:endParaRPr>
                    </a:p>
                    <a:p>
                      <a:pPr algn="ctr">
                        <a:spcAft>
                          <a:spcPts val="0"/>
                        </a:spcAft>
                      </a:pPr>
                      <a:r>
                        <a:rPr lang="es-EC" sz="1400" b="1">
                          <a:effectLst/>
                        </a:rPr>
                        <a:t>ÁCIDO OXÁCIDO</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55233445"/>
                  </a:ext>
                </a:extLst>
              </a:tr>
              <a:tr h="498780">
                <a:tc>
                  <a:txBody>
                    <a:bodyPr/>
                    <a:lstStyle/>
                    <a:p>
                      <a:pPr>
                        <a:spcAft>
                          <a:spcPts val="0"/>
                        </a:spcAft>
                      </a:pPr>
                      <a:r>
                        <a:rPr lang="es-EC" sz="1400" b="1">
                          <a:effectLst/>
                        </a:rPr>
                        <a:t>C</a:t>
                      </a:r>
                      <a:r>
                        <a:rPr lang="es-EC" sz="1400" b="1" baseline="30000">
                          <a:effectLst/>
                        </a:rPr>
                        <a:t>4+ </a:t>
                      </a:r>
                      <a:r>
                        <a:rPr lang="es-EC" sz="1400" b="1">
                          <a:effectLst/>
                        </a:rPr>
                        <a:t>+O</a:t>
                      </a:r>
                      <a:r>
                        <a:rPr lang="es-EC" sz="1400" b="1" baseline="30000">
                          <a:effectLst/>
                        </a:rPr>
                        <a:t>-2</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b="1">
                          <a:effectLst/>
                        </a:rPr>
                        <a:t>CO</a:t>
                      </a:r>
                      <a:r>
                        <a:rPr lang="es-EC" sz="1400" b="1" baseline="-25000">
                          <a:effectLst/>
                        </a:rPr>
                        <a:t>2</a:t>
                      </a:r>
                      <a:r>
                        <a:rPr lang="es-EC" sz="1400" b="1">
                          <a:effectLst/>
                        </a:rPr>
                        <a:t>  + H</a:t>
                      </a:r>
                      <a:r>
                        <a:rPr lang="es-EC" sz="1400" b="1" baseline="-25000">
                          <a:effectLst/>
                        </a:rPr>
                        <a:t>2</a:t>
                      </a:r>
                      <a:r>
                        <a:rPr lang="es-EC" sz="1400" b="1">
                          <a:effectLst/>
                        </a:rPr>
                        <a:t>O</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b="1">
                          <a:effectLst/>
                        </a:rPr>
                        <a:t>H</a:t>
                      </a:r>
                      <a:r>
                        <a:rPr lang="es-EC" sz="1400" b="1" baseline="-25000">
                          <a:effectLst/>
                        </a:rPr>
                        <a:t>2</a:t>
                      </a:r>
                      <a:r>
                        <a:rPr lang="es-EC" sz="1400" b="1">
                          <a:effectLst/>
                        </a:rPr>
                        <a:t>CO</a:t>
                      </a:r>
                      <a:r>
                        <a:rPr lang="es-EC" sz="1400" b="1" baseline="-25000">
                          <a:effectLst/>
                        </a:rPr>
                        <a:t>3      </a:t>
                      </a:r>
                      <a:r>
                        <a:rPr lang="es-EC" sz="1400" b="1">
                          <a:effectLst/>
                        </a:rPr>
                        <a:t>(Ácido carbónico)</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5228663"/>
                  </a:ext>
                </a:extLst>
              </a:tr>
              <a:tr h="274329">
                <a:tc>
                  <a:txBody>
                    <a:bodyPr/>
                    <a:lstStyle/>
                    <a:p>
                      <a:pPr>
                        <a:spcAft>
                          <a:spcPts val="0"/>
                        </a:spcAft>
                      </a:pPr>
                      <a:r>
                        <a:rPr lang="es-EC" sz="1400" b="1">
                          <a:effectLst/>
                        </a:rPr>
                        <a:t>Si</a:t>
                      </a:r>
                      <a:r>
                        <a:rPr lang="es-EC" sz="1400" b="1" baseline="30000">
                          <a:effectLst/>
                        </a:rPr>
                        <a:t>4+ </a:t>
                      </a:r>
                      <a:r>
                        <a:rPr lang="es-EC" sz="1400" b="1">
                          <a:effectLst/>
                        </a:rPr>
                        <a:t>+O</a:t>
                      </a:r>
                      <a:r>
                        <a:rPr lang="es-EC" sz="1400" b="1" baseline="30000">
                          <a:effectLst/>
                        </a:rPr>
                        <a:t>-2</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b="1">
                          <a:effectLst/>
                        </a:rPr>
                        <a:t>SiO</a:t>
                      </a:r>
                      <a:r>
                        <a:rPr lang="es-EC" sz="1400" b="1" baseline="-25000">
                          <a:effectLst/>
                        </a:rPr>
                        <a:t>2</a:t>
                      </a:r>
                      <a:r>
                        <a:rPr lang="es-EC" sz="1400" b="1">
                          <a:effectLst/>
                        </a:rPr>
                        <a:t>   + H</a:t>
                      </a:r>
                      <a:r>
                        <a:rPr lang="es-EC" sz="1400" b="1" baseline="-25000">
                          <a:effectLst/>
                        </a:rPr>
                        <a:t>2</a:t>
                      </a:r>
                      <a:r>
                        <a:rPr lang="es-EC" sz="1400" b="1">
                          <a:effectLst/>
                        </a:rPr>
                        <a:t>O</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b="1">
                          <a:effectLst/>
                        </a:rPr>
                        <a:t>H</a:t>
                      </a:r>
                      <a:r>
                        <a:rPr lang="es-EC" sz="1400" b="1" baseline="-25000">
                          <a:effectLst/>
                        </a:rPr>
                        <a:t>2</a:t>
                      </a:r>
                      <a:r>
                        <a:rPr lang="es-EC" sz="1400" b="1">
                          <a:effectLst/>
                        </a:rPr>
                        <a:t>SiO</a:t>
                      </a:r>
                      <a:r>
                        <a:rPr lang="es-EC" sz="1400" b="1" baseline="-25000">
                          <a:effectLst/>
                        </a:rPr>
                        <a:t>3     </a:t>
                      </a:r>
                      <a:r>
                        <a:rPr lang="es-EC" sz="1400" b="1">
                          <a:effectLst/>
                        </a:rPr>
                        <a:t>(Ácido silícico)</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76117374"/>
                  </a:ext>
                </a:extLst>
              </a:tr>
              <a:tr h="498780">
                <a:tc>
                  <a:txBody>
                    <a:bodyPr/>
                    <a:lstStyle/>
                    <a:p>
                      <a:pPr>
                        <a:spcAft>
                          <a:spcPts val="0"/>
                        </a:spcAft>
                      </a:pPr>
                      <a:r>
                        <a:rPr lang="es-EC" sz="1400" b="1">
                          <a:effectLst/>
                        </a:rPr>
                        <a:t>Ge</a:t>
                      </a:r>
                      <a:r>
                        <a:rPr lang="es-EC" sz="1400" b="1" baseline="30000">
                          <a:effectLst/>
                        </a:rPr>
                        <a:t>4+ </a:t>
                      </a:r>
                      <a:r>
                        <a:rPr lang="es-EC" sz="1400" b="1">
                          <a:effectLst/>
                        </a:rPr>
                        <a:t>+O</a:t>
                      </a:r>
                      <a:r>
                        <a:rPr lang="es-EC" sz="1400" b="1" baseline="30000">
                          <a:effectLst/>
                        </a:rPr>
                        <a:t>-2</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b="1">
                          <a:effectLst/>
                        </a:rPr>
                        <a:t>GeO</a:t>
                      </a:r>
                      <a:r>
                        <a:rPr lang="es-EC" sz="1400" b="1" baseline="-25000">
                          <a:effectLst/>
                        </a:rPr>
                        <a:t>2</a:t>
                      </a:r>
                      <a:r>
                        <a:rPr lang="es-EC" sz="1400" b="1">
                          <a:effectLst/>
                        </a:rPr>
                        <a:t> + H</a:t>
                      </a:r>
                      <a:r>
                        <a:rPr lang="es-EC" sz="1400" b="1" baseline="-25000">
                          <a:effectLst/>
                        </a:rPr>
                        <a:t>2</a:t>
                      </a:r>
                      <a:r>
                        <a:rPr lang="es-EC" sz="1400" b="1">
                          <a:effectLst/>
                        </a:rPr>
                        <a:t>O</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b="1">
                          <a:effectLst/>
                        </a:rPr>
                        <a:t>H</a:t>
                      </a:r>
                      <a:r>
                        <a:rPr lang="es-EC" sz="1400" b="1" baseline="-25000">
                          <a:effectLst/>
                        </a:rPr>
                        <a:t>2</a:t>
                      </a:r>
                      <a:r>
                        <a:rPr lang="es-EC" sz="1400" b="1">
                          <a:effectLst/>
                        </a:rPr>
                        <a:t>GeO</a:t>
                      </a:r>
                      <a:r>
                        <a:rPr lang="es-EC" sz="1400" b="1" baseline="-25000">
                          <a:effectLst/>
                        </a:rPr>
                        <a:t>3 </a:t>
                      </a:r>
                      <a:r>
                        <a:rPr lang="es-EC" sz="1400" b="1">
                          <a:effectLst/>
                        </a:rPr>
                        <a:t>(Ácido germánico)</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76647562"/>
                  </a:ext>
                </a:extLst>
              </a:tr>
              <a:tr h="498780">
                <a:tc>
                  <a:txBody>
                    <a:bodyPr/>
                    <a:lstStyle/>
                    <a:p>
                      <a:pPr>
                        <a:spcAft>
                          <a:spcPts val="0"/>
                        </a:spcAft>
                      </a:pPr>
                      <a:r>
                        <a:rPr lang="es-EC" sz="1400" b="1">
                          <a:effectLst/>
                        </a:rPr>
                        <a:t>C</a:t>
                      </a:r>
                      <a:r>
                        <a:rPr lang="es-EC" sz="1400" b="1" baseline="30000">
                          <a:effectLst/>
                        </a:rPr>
                        <a:t>4+ </a:t>
                      </a:r>
                      <a:r>
                        <a:rPr lang="es-EC" sz="1400" b="1">
                          <a:effectLst/>
                        </a:rPr>
                        <a:t>+O</a:t>
                      </a:r>
                      <a:r>
                        <a:rPr lang="es-EC" sz="1400" b="1" baseline="30000">
                          <a:effectLst/>
                        </a:rPr>
                        <a:t>-2</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b="1">
                          <a:effectLst/>
                        </a:rPr>
                        <a:t>CO</a:t>
                      </a:r>
                      <a:r>
                        <a:rPr lang="es-EC" sz="1400" b="1" baseline="-25000">
                          <a:effectLst/>
                        </a:rPr>
                        <a:t>2</a:t>
                      </a:r>
                      <a:r>
                        <a:rPr lang="es-EC" sz="1400" b="1">
                          <a:effectLst/>
                        </a:rPr>
                        <a:t>  +  2 H</a:t>
                      </a:r>
                      <a:r>
                        <a:rPr lang="es-EC" sz="1400" b="1" baseline="-25000">
                          <a:effectLst/>
                        </a:rPr>
                        <a:t>2</a:t>
                      </a:r>
                      <a:r>
                        <a:rPr lang="es-EC" sz="1400" b="1">
                          <a:effectLst/>
                        </a:rPr>
                        <a:t>O</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b="1">
                          <a:effectLst/>
                        </a:rPr>
                        <a:t>H</a:t>
                      </a:r>
                      <a:r>
                        <a:rPr lang="es-EC" sz="1400" b="1" baseline="-25000">
                          <a:effectLst/>
                        </a:rPr>
                        <a:t>4 </a:t>
                      </a:r>
                      <a:r>
                        <a:rPr lang="es-EC" sz="1400" b="1">
                          <a:effectLst/>
                        </a:rPr>
                        <a:t>CO</a:t>
                      </a:r>
                      <a:r>
                        <a:rPr lang="es-EC" sz="1400" b="1" baseline="-25000">
                          <a:effectLst/>
                        </a:rPr>
                        <a:t>4     </a:t>
                      </a:r>
                      <a:r>
                        <a:rPr lang="es-EC" sz="1400" b="1">
                          <a:effectLst/>
                        </a:rPr>
                        <a:t>(Ácido  ortocarbónico)</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88304687"/>
                  </a:ext>
                </a:extLst>
              </a:tr>
              <a:tr h="498780">
                <a:tc>
                  <a:txBody>
                    <a:bodyPr/>
                    <a:lstStyle/>
                    <a:p>
                      <a:pPr>
                        <a:spcAft>
                          <a:spcPts val="0"/>
                        </a:spcAft>
                      </a:pPr>
                      <a:r>
                        <a:rPr lang="es-EC" sz="1400" b="1">
                          <a:effectLst/>
                        </a:rPr>
                        <a:t>Si</a:t>
                      </a:r>
                      <a:r>
                        <a:rPr lang="es-EC" sz="1400" b="1" baseline="30000">
                          <a:effectLst/>
                        </a:rPr>
                        <a:t>4+ </a:t>
                      </a:r>
                      <a:r>
                        <a:rPr lang="es-EC" sz="1400" b="1">
                          <a:effectLst/>
                        </a:rPr>
                        <a:t>+O</a:t>
                      </a:r>
                      <a:r>
                        <a:rPr lang="es-EC" sz="1400" b="1" baseline="30000">
                          <a:effectLst/>
                        </a:rPr>
                        <a:t>-2</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b="1">
                          <a:effectLst/>
                        </a:rPr>
                        <a:t>SiO</a:t>
                      </a:r>
                      <a:r>
                        <a:rPr lang="es-EC" sz="1400" b="1" baseline="-25000">
                          <a:effectLst/>
                        </a:rPr>
                        <a:t>2</a:t>
                      </a:r>
                      <a:r>
                        <a:rPr lang="es-EC" sz="1400" b="1">
                          <a:effectLst/>
                        </a:rPr>
                        <a:t>  + 2 H</a:t>
                      </a:r>
                      <a:r>
                        <a:rPr lang="es-EC" sz="1400" b="1" baseline="-25000">
                          <a:effectLst/>
                        </a:rPr>
                        <a:t>2</a:t>
                      </a:r>
                      <a:r>
                        <a:rPr lang="es-EC" sz="1400" b="1">
                          <a:effectLst/>
                        </a:rPr>
                        <a:t>O</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b="1">
                          <a:effectLst/>
                        </a:rPr>
                        <a:t>H</a:t>
                      </a:r>
                      <a:r>
                        <a:rPr lang="es-EC" sz="1400" b="1" baseline="-25000">
                          <a:effectLst/>
                        </a:rPr>
                        <a:t>4</a:t>
                      </a:r>
                      <a:r>
                        <a:rPr lang="es-EC" sz="1400" b="1">
                          <a:effectLst/>
                        </a:rPr>
                        <a:t>SiO</a:t>
                      </a:r>
                      <a:r>
                        <a:rPr lang="es-EC" sz="1400" b="1" baseline="-25000">
                          <a:effectLst/>
                        </a:rPr>
                        <a:t>4     </a:t>
                      </a:r>
                      <a:r>
                        <a:rPr lang="es-EC" sz="1400" b="1">
                          <a:effectLst/>
                        </a:rPr>
                        <a:t>(Ácido  ortosilícico)</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91590958"/>
                  </a:ext>
                </a:extLst>
              </a:tr>
              <a:tr h="498780">
                <a:tc>
                  <a:txBody>
                    <a:bodyPr/>
                    <a:lstStyle/>
                    <a:p>
                      <a:pPr>
                        <a:spcAft>
                          <a:spcPts val="0"/>
                        </a:spcAft>
                      </a:pPr>
                      <a:r>
                        <a:rPr lang="es-EC" sz="1400" b="1">
                          <a:effectLst/>
                        </a:rPr>
                        <a:t>Ge</a:t>
                      </a:r>
                      <a:r>
                        <a:rPr lang="es-EC" sz="1400" b="1" baseline="30000">
                          <a:effectLst/>
                        </a:rPr>
                        <a:t>4+ </a:t>
                      </a:r>
                      <a:r>
                        <a:rPr lang="es-EC" sz="1400" b="1">
                          <a:effectLst/>
                        </a:rPr>
                        <a:t>+O</a:t>
                      </a:r>
                      <a:r>
                        <a:rPr lang="es-EC" sz="1400" b="1" baseline="30000">
                          <a:effectLst/>
                        </a:rPr>
                        <a:t>-2</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b="1">
                          <a:effectLst/>
                        </a:rPr>
                        <a:t>GeO</a:t>
                      </a:r>
                      <a:r>
                        <a:rPr lang="es-EC" sz="1400" b="1" baseline="-25000">
                          <a:effectLst/>
                        </a:rPr>
                        <a:t>2</a:t>
                      </a:r>
                      <a:r>
                        <a:rPr lang="es-EC" sz="1400" b="1">
                          <a:effectLst/>
                        </a:rPr>
                        <a:t> +2 H</a:t>
                      </a:r>
                      <a:r>
                        <a:rPr lang="es-EC" sz="1400" b="1" baseline="-25000">
                          <a:effectLst/>
                        </a:rPr>
                        <a:t>2</a:t>
                      </a:r>
                      <a:r>
                        <a:rPr lang="es-EC" sz="1400" b="1">
                          <a:effectLst/>
                        </a:rPr>
                        <a:t>O</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b="1" dirty="0">
                          <a:effectLst/>
                        </a:rPr>
                        <a:t>H</a:t>
                      </a:r>
                      <a:r>
                        <a:rPr lang="es-EC" sz="1400" b="1" baseline="-25000" dirty="0">
                          <a:effectLst/>
                        </a:rPr>
                        <a:t>4</a:t>
                      </a:r>
                      <a:r>
                        <a:rPr lang="es-EC" sz="1400" b="1" dirty="0">
                          <a:effectLst/>
                        </a:rPr>
                        <a:t>GeO</a:t>
                      </a:r>
                      <a:r>
                        <a:rPr lang="es-EC" sz="1400" b="1" baseline="-25000" dirty="0">
                          <a:effectLst/>
                        </a:rPr>
                        <a:t>4 </a:t>
                      </a:r>
                      <a:r>
                        <a:rPr lang="es-EC" sz="1400" b="1" dirty="0">
                          <a:effectLst/>
                        </a:rPr>
                        <a:t>(Ácido </a:t>
                      </a:r>
                      <a:r>
                        <a:rPr lang="es-EC" sz="1400" b="1" dirty="0" err="1">
                          <a:effectLst/>
                        </a:rPr>
                        <a:t>ortogermánico</a:t>
                      </a:r>
                      <a:r>
                        <a:rPr lang="es-EC" sz="1400" b="1" dirty="0">
                          <a:effectLst/>
                        </a:rPr>
                        <a:t>)</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74358426"/>
                  </a:ext>
                </a:extLst>
              </a:tr>
            </a:tbl>
          </a:graphicData>
        </a:graphic>
      </p:graphicFrame>
    </p:spTree>
    <p:extLst>
      <p:ext uri="{BB962C8B-B14F-4D97-AF65-F5344CB8AC3E}">
        <p14:creationId xmlns:p14="http://schemas.microsoft.com/office/powerpoint/2010/main" val="1303188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11973" y="0"/>
            <a:ext cx="8825658" cy="2329745"/>
          </a:xfrm>
        </p:spPr>
        <p:txBody>
          <a:bodyPr/>
          <a:lstStyle/>
          <a:p>
            <a:pPr algn="just"/>
            <a:r>
              <a:rPr lang="es-EC" sz="2000" b="1" dirty="0">
                <a:solidFill>
                  <a:srgbClr val="FFFF00"/>
                </a:solidFill>
                <a:latin typeface="Arial" panose="020B0604020202020204" pitchFamily="34" charset="0"/>
                <a:cs typeface="Arial" panose="020B0604020202020204" pitchFamily="34" charset="0"/>
              </a:rPr>
              <a:t>RADICALES DE LOS ÁCIDOS OXÁCIDOS.</a:t>
            </a:r>
            <a:br>
              <a:rPr lang="en-US" sz="2000" b="1" dirty="0">
                <a:solidFill>
                  <a:srgbClr val="FFFF00"/>
                </a:solidFill>
                <a:latin typeface="Arial" panose="020B0604020202020204" pitchFamily="34" charset="0"/>
                <a:cs typeface="Arial" panose="020B0604020202020204" pitchFamily="34" charset="0"/>
              </a:rPr>
            </a:br>
            <a:r>
              <a:rPr lang="es-EC" sz="2000" b="1" dirty="0">
                <a:solidFill>
                  <a:srgbClr val="FFFF00"/>
                </a:solidFill>
                <a:latin typeface="Arial" panose="020B0604020202020204" pitchFamily="34" charset="0"/>
                <a:cs typeface="Arial" panose="020B0604020202020204" pitchFamily="34" charset="0"/>
              </a:rPr>
              <a:t>Resultan de la eliminación de los átomos de hidrógeno del ácido oxácido, adquiriendo la carga o valencia igual al número de hidrógenos eliminados. Para nombrarlos se cambia la terminación OSO por ITO, e ICO por ATO.</a:t>
            </a:r>
            <a:endParaRPr lang="en-US" sz="2000" b="1" dirty="0">
              <a:solidFill>
                <a:srgbClr val="FFFF00"/>
              </a:solidFill>
              <a:latin typeface="Arial" panose="020B0604020202020204" pitchFamily="34" charset="0"/>
              <a:cs typeface="Arial" panose="020B060402020202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3198133116"/>
              </p:ext>
            </p:extLst>
          </p:nvPr>
        </p:nvGraphicFramePr>
        <p:xfrm>
          <a:off x="4969164" y="2024945"/>
          <a:ext cx="4996872" cy="4366622"/>
        </p:xfrm>
        <a:graphic>
          <a:graphicData uri="http://schemas.openxmlformats.org/drawingml/2006/table">
            <a:tbl>
              <a:tblPr firstRow="1" firstCol="1" bandRow="1">
                <a:tableStyleId>{5C22544A-7EE6-4342-B048-85BDC9FD1C3A}</a:tableStyleId>
              </a:tblPr>
              <a:tblGrid>
                <a:gridCol w="2301988">
                  <a:extLst>
                    <a:ext uri="{9D8B030D-6E8A-4147-A177-3AD203B41FA5}">
                      <a16:colId xmlns:a16="http://schemas.microsoft.com/office/drawing/2014/main" val="201525186"/>
                    </a:ext>
                  </a:extLst>
                </a:gridCol>
                <a:gridCol w="977912">
                  <a:extLst>
                    <a:ext uri="{9D8B030D-6E8A-4147-A177-3AD203B41FA5}">
                      <a16:colId xmlns:a16="http://schemas.microsoft.com/office/drawing/2014/main" val="294164985"/>
                    </a:ext>
                  </a:extLst>
                </a:gridCol>
                <a:gridCol w="1716972">
                  <a:extLst>
                    <a:ext uri="{9D8B030D-6E8A-4147-A177-3AD203B41FA5}">
                      <a16:colId xmlns:a16="http://schemas.microsoft.com/office/drawing/2014/main" val="975726655"/>
                    </a:ext>
                  </a:extLst>
                </a:gridCol>
              </a:tblGrid>
              <a:tr h="501340">
                <a:tc>
                  <a:txBody>
                    <a:bodyPr/>
                    <a:lstStyle/>
                    <a:p>
                      <a:pPr algn="ctr">
                        <a:spcAft>
                          <a:spcPts val="0"/>
                        </a:spcAft>
                      </a:pPr>
                      <a:r>
                        <a:rPr lang="es-EC" sz="1400" b="1">
                          <a:effectLst/>
                        </a:rPr>
                        <a:t>ÁCIDO OXÁCIDO</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400" b="1">
                          <a:effectLst/>
                        </a:rPr>
                        <a:t>RADICAL </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400" b="1">
                          <a:effectLst/>
                        </a:rPr>
                        <a:t>NOMBRE</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9545615"/>
                  </a:ext>
                </a:extLst>
              </a:tr>
              <a:tr h="228029">
                <a:tc>
                  <a:txBody>
                    <a:bodyPr/>
                    <a:lstStyle/>
                    <a:p>
                      <a:pPr>
                        <a:spcAft>
                          <a:spcPts val="0"/>
                        </a:spcAft>
                      </a:pPr>
                      <a:r>
                        <a:rPr lang="en-US" sz="1400" b="1">
                          <a:effectLst/>
                        </a:rPr>
                        <a:t> (H</a:t>
                      </a:r>
                      <a:r>
                        <a:rPr lang="en-US" sz="1400" b="1" baseline="-25000">
                          <a:effectLst/>
                        </a:rPr>
                        <a:t>2</a:t>
                      </a:r>
                      <a:r>
                        <a:rPr lang="en-US" sz="1400" b="1">
                          <a:effectLst/>
                        </a:rPr>
                        <a:t>SO</a:t>
                      </a:r>
                      <a:r>
                        <a:rPr lang="en-US" sz="1400" b="1" baseline="-25000">
                          <a:effectLst/>
                        </a:rPr>
                        <a:t>3</a:t>
                      </a:r>
                      <a:r>
                        <a:rPr lang="en-US" sz="1400" b="1">
                          <a:effectLst/>
                        </a:rPr>
                        <a:t>) ac. Sulfuroso</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400" b="1">
                          <a:effectLst/>
                        </a:rPr>
                        <a:t> (SO</a:t>
                      </a:r>
                      <a:r>
                        <a:rPr lang="en-US" sz="1400" b="1" baseline="-25000">
                          <a:effectLst/>
                        </a:rPr>
                        <a:t>3</a:t>
                      </a:r>
                      <a:r>
                        <a:rPr lang="en-US" sz="1400" b="1">
                          <a:effectLst/>
                        </a:rPr>
                        <a:t>)</a:t>
                      </a:r>
                      <a:r>
                        <a:rPr lang="en-US" sz="1400" b="1" baseline="30000">
                          <a:effectLst/>
                        </a:rPr>
                        <a:t>2-</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400" b="1">
                          <a:effectLst/>
                        </a:rPr>
                        <a:t>IÓN SULFITO</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19728003"/>
                  </a:ext>
                </a:extLst>
              </a:tr>
              <a:tr h="228029">
                <a:tc>
                  <a:txBody>
                    <a:bodyPr/>
                    <a:lstStyle/>
                    <a:p>
                      <a:pPr>
                        <a:spcAft>
                          <a:spcPts val="0"/>
                        </a:spcAft>
                      </a:pPr>
                      <a:r>
                        <a:rPr lang="en-US" sz="1400" b="1">
                          <a:effectLst/>
                        </a:rPr>
                        <a:t> (H</a:t>
                      </a:r>
                      <a:r>
                        <a:rPr lang="en-US" sz="1400" b="1" baseline="-25000">
                          <a:effectLst/>
                        </a:rPr>
                        <a:t>2</a:t>
                      </a:r>
                      <a:r>
                        <a:rPr lang="en-US" sz="1400" b="1">
                          <a:effectLst/>
                        </a:rPr>
                        <a:t>SO</a:t>
                      </a:r>
                      <a:r>
                        <a:rPr lang="en-US" sz="1400" b="1" baseline="-25000">
                          <a:effectLst/>
                        </a:rPr>
                        <a:t>4</a:t>
                      </a:r>
                      <a:r>
                        <a:rPr lang="en-US" sz="1400" b="1">
                          <a:effectLst/>
                        </a:rPr>
                        <a:t>) ac. Sulfúrico</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400" b="1" dirty="0">
                          <a:effectLst/>
                        </a:rPr>
                        <a:t> (SO</a:t>
                      </a:r>
                      <a:r>
                        <a:rPr lang="en-US" sz="1400" b="1" baseline="-25000" dirty="0">
                          <a:effectLst/>
                        </a:rPr>
                        <a:t>4</a:t>
                      </a:r>
                      <a:r>
                        <a:rPr lang="en-US" sz="1400" b="1" dirty="0">
                          <a:effectLst/>
                        </a:rPr>
                        <a:t>)</a:t>
                      </a:r>
                      <a:r>
                        <a:rPr lang="en-US" sz="1400" b="1" baseline="30000" dirty="0">
                          <a:effectLst/>
                        </a:rPr>
                        <a:t>-2</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400" b="1">
                          <a:effectLst/>
                        </a:rPr>
                        <a:t>IÓN SULFATO</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71369917"/>
                  </a:ext>
                </a:extLst>
              </a:tr>
              <a:tr h="456058">
                <a:tc>
                  <a:txBody>
                    <a:bodyPr/>
                    <a:lstStyle/>
                    <a:p>
                      <a:pPr>
                        <a:spcAft>
                          <a:spcPts val="0"/>
                        </a:spcAft>
                      </a:pPr>
                      <a:r>
                        <a:rPr lang="en-US" sz="1400" b="1">
                          <a:effectLst/>
                        </a:rPr>
                        <a:t> (H</a:t>
                      </a:r>
                      <a:r>
                        <a:rPr lang="en-US" sz="1400" b="1" baseline="-25000">
                          <a:effectLst/>
                        </a:rPr>
                        <a:t>2</a:t>
                      </a:r>
                      <a:r>
                        <a:rPr lang="en-US" sz="1400" b="1">
                          <a:effectLst/>
                        </a:rPr>
                        <a:t>TeO</a:t>
                      </a:r>
                      <a:r>
                        <a:rPr lang="en-US" sz="1400" b="1" baseline="-25000">
                          <a:effectLst/>
                        </a:rPr>
                        <a:t>3</a:t>
                      </a:r>
                      <a:r>
                        <a:rPr lang="en-US" sz="1400" b="1">
                          <a:effectLst/>
                        </a:rPr>
                        <a:t>) ac. Teluroso</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400" b="1">
                          <a:effectLst/>
                        </a:rPr>
                        <a:t> (H</a:t>
                      </a:r>
                      <a:r>
                        <a:rPr lang="en-US" sz="1400" b="1" baseline="-25000">
                          <a:effectLst/>
                        </a:rPr>
                        <a:t>2</a:t>
                      </a:r>
                      <a:r>
                        <a:rPr lang="en-US" sz="1400" b="1">
                          <a:effectLst/>
                        </a:rPr>
                        <a:t>TeO</a:t>
                      </a:r>
                      <a:r>
                        <a:rPr lang="en-US" sz="1400" b="1" baseline="-25000">
                          <a:effectLst/>
                        </a:rPr>
                        <a:t>3</a:t>
                      </a:r>
                      <a:r>
                        <a:rPr lang="en-US" sz="1400" b="1">
                          <a:effectLst/>
                        </a:rPr>
                        <a:t>)</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400" b="1">
                          <a:effectLst/>
                        </a:rPr>
                        <a:t>IÓN TELURITO</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34169249"/>
                  </a:ext>
                </a:extLst>
              </a:tr>
              <a:tr h="456058">
                <a:tc>
                  <a:txBody>
                    <a:bodyPr/>
                    <a:lstStyle/>
                    <a:p>
                      <a:pPr>
                        <a:spcAft>
                          <a:spcPts val="0"/>
                        </a:spcAft>
                      </a:pPr>
                      <a:r>
                        <a:rPr lang="en-US" sz="1400" b="1">
                          <a:effectLst/>
                        </a:rPr>
                        <a:t> (HPO</a:t>
                      </a:r>
                      <a:r>
                        <a:rPr lang="en-US" sz="1400" b="1" baseline="-25000">
                          <a:effectLst/>
                        </a:rPr>
                        <a:t>2</a:t>
                      </a:r>
                      <a:r>
                        <a:rPr lang="en-US" sz="1400" b="1">
                          <a:effectLst/>
                        </a:rPr>
                        <a:t>)  ac. metafosforoso</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400" b="1">
                          <a:effectLst/>
                        </a:rPr>
                        <a:t> (HPO</a:t>
                      </a:r>
                      <a:r>
                        <a:rPr lang="en-US" sz="1400" b="1" baseline="-25000">
                          <a:effectLst/>
                        </a:rPr>
                        <a:t>2</a:t>
                      </a:r>
                      <a:r>
                        <a:rPr lang="en-US" sz="1400" b="1">
                          <a:effectLst/>
                        </a:rPr>
                        <a:t>) </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400" b="1">
                          <a:effectLst/>
                        </a:rPr>
                        <a:t>IÓN METAFOSFORITO</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57406651"/>
                  </a:ext>
                </a:extLst>
              </a:tr>
              <a:tr h="679282">
                <a:tc>
                  <a:txBody>
                    <a:bodyPr/>
                    <a:lstStyle/>
                    <a:p>
                      <a:pPr>
                        <a:spcAft>
                          <a:spcPts val="0"/>
                        </a:spcAft>
                      </a:pPr>
                      <a:r>
                        <a:rPr lang="es-EC" sz="1400" b="1">
                          <a:effectLst/>
                        </a:rPr>
                        <a:t> (HPO</a:t>
                      </a:r>
                      <a:r>
                        <a:rPr lang="es-EC" sz="1400" b="1" baseline="-25000">
                          <a:effectLst/>
                        </a:rPr>
                        <a:t>3</a:t>
                      </a:r>
                      <a:r>
                        <a:rPr lang="es-EC" sz="1400" b="1">
                          <a:effectLst/>
                        </a:rPr>
                        <a:t>) ac. Metafosfórico</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b="1">
                          <a:effectLst/>
                        </a:rPr>
                        <a:t> (HPO</a:t>
                      </a:r>
                      <a:r>
                        <a:rPr lang="es-EC" sz="1400" b="1" baseline="-25000">
                          <a:effectLst/>
                        </a:rPr>
                        <a:t>3</a:t>
                      </a:r>
                      <a:r>
                        <a:rPr lang="es-EC" sz="1400" b="1">
                          <a:effectLst/>
                        </a:rPr>
                        <a:t>)</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b="1">
                          <a:effectLst/>
                        </a:rPr>
                        <a:t>IÓN METAFOSFORATO</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17251455"/>
                  </a:ext>
                </a:extLst>
              </a:tr>
              <a:tr h="452855">
                <a:tc>
                  <a:txBody>
                    <a:bodyPr/>
                    <a:lstStyle/>
                    <a:p>
                      <a:pPr>
                        <a:spcAft>
                          <a:spcPts val="0"/>
                        </a:spcAft>
                      </a:pPr>
                      <a:r>
                        <a:rPr lang="es-EC" sz="1400" b="1">
                          <a:effectLst/>
                        </a:rPr>
                        <a:t> (H</a:t>
                      </a:r>
                      <a:r>
                        <a:rPr lang="es-EC" sz="1400" b="1" baseline="-25000">
                          <a:effectLst/>
                        </a:rPr>
                        <a:t>4</a:t>
                      </a:r>
                      <a:r>
                        <a:rPr lang="es-EC" sz="1400" b="1">
                          <a:effectLst/>
                        </a:rPr>
                        <a:t> P</a:t>
                      </a:r>
                      <a:r>
                        <a:rPr lang="es-EC" sz="1400" b="1" baseline="-25000">
                          <a:effectLst/>
                        </a:rPr>
                        <a:t>2</a:t>
                      </a:r>
                      <a:r>
                        <a:rPr lang="es-EC" sz="1400" b="1">
                          <a:effectLst/>
                        </a:rPr>
                        <a:t>O</a:t>
                      </a:r>
                      <a:r>
                        <a:rPr lang="es-EC" sz="1400" b="1" baseline="-25000">
                          <a:effectLst/>
                        </a:rPr>
                        <a:t>5</a:t>
                      </a:r>
                      <a:r>
                        <a:rPr lang="es-EC" sz="1400" b="1">
                          <a:effectLst/>
                        </a:rPr>
                        <a:t>) ac. Pirofosforoso</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b="1">
                          <a:effectLst/>
                        </a:rPr>
                        <a:t> (H</a:t>
                      </a:r>
                      <a:r>
                        <a:rPr lang="es-EC" sz="1400" b="1" baseline="-25000">
                          <a:effectLst/>
                        </a:rPr>
                        <a:t>4</a:t>
                      </a:r>
                      <a:r>
                        <a:rPr lang="es-EC" sz="1400" b="1">
                          <a:effectLst/>
                        </a:rPr>
                        <a:t> P</a:t>
                      </a:r>
                      <a:r>
                        <a:rPr lang="es-EC" sz="1400" b="1" baseline="-25000">
                          <a:effectLst/>
                        </a:rPr>
                        <a:t>2</a:t>
                      </a:r>
                      <a:r>
                        <a:rPr lang="es-EC" sz="1400" b="1">
                          <a:effectLst/>
                        </a:rPr>
                        <a:t>O</a:t>
                      </a:r>
                      <a:r>
                        <a:rPr lang="es-EC" sz="1400" b="1" baseline="-25000">
                          <a:effectLst/>
                        </a:rPr>
                        <a:t>5</a:t>
                      </a:r>
                      <a:r>
                        <a:rPr lang="es-EC" sz="1400" b="1">
                          <a:effectLst/>
                        </a:rPr>
                        <a:t>)</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b="1">
                          <a:effectLst/>
                        </a:rPr>
                        <a:t>IÓN PIROFOSFORITO</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79955683"/>
                  </a:ext>
                </a:extLst>
              </a:tr>
              <a:tr h="228029">
                <a:tc>
                  <a:txBody>
                    <a:bodyPr/>
                    <a:lstStyle/>
                    <a:p>
                      <a:pPr>
                        <a:spcAft>
                          <a:spcPts val="0"/>
                        </a:spcAft>
                      </a:pPr>
                      <a:r>
                        <a:rPr lang="es-EC" sz="1400" b="1">
                          <a:effectLst/>
                        </a:rPr>
                        <a:t> (HClO</a:t>
                      </a:r>
                      <a:r>
                        <a:rPr lang="es-EC" sz="1400" b="1" baseline="-25000">
                          <a:effectLst/>
                        </a:rPr>
                        <a:t>2</a:t>
                      </a:r>
                      <a:r>
                        <a:rPr lang="es-EC" sz="1400" b="1">
                          <a:effectLst/>
                        </a:rPr>
                        <a:t>)   ac. Cloroso</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b="1">
                          <a:effectLst/>
                        </a:rPr>
                        <a:t> (HClO</a:t>
                      </a:r>
                      <a:r>
                        <a:rPr lang="es-EC" sz="1400" b="1" baseline="-25000">
                          <a:effectLst/>
                        </a:rPr>
                        <a:t>2</a:t>
                      </a:r>
                      <a:r>
                        <a:rPr lang="es-EC" sz="1400" b="1">
                          <a:effectLst/>
                        </a:rPr>
                        <a:t>)</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b="1">
                          <a:effectLst/>
                        </a:rPr>
                        <a:t>IÓN CLORITO</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81939753"/>
                  </a:ext>
                </a:extLst>
              </a:tr>
              <a:tr h="228029">
                <a:tc>
                  <a:txBody>
                    <a:bodyPr/>
                    <a:lstStyle/>
                    <a:p>
                      <a:pPr>
                        <a:spcAft>
                          <a:spcPts val="0"/>
                        </a:spcAft>
                      </a:pPr>
                      <a:r>
                        <a:rPr lang="es-EC" sz="1400" b="1">
                          <a:effectLst/>
                        </a:rPr>
                        <a:t> (HClO</a:t>
                      </a:r>
                      <a:r>
                        <a:rPr lang="es-EC" sz="1400" b="1" baseline="-25000">
                          <a:effectLst/>
                        </a:rPr>
                        <a:t>3</a:t>
                      </a:r>
                      <a:r>
                        <a:rPr lang="es-EC" sz="1400" b="1">
                          <a:effectLst/>
                        </a:rPr>
                        <a:t>)   ac. Clórico</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b="1">
                          <a:effectLst/>
                        </a:rPr>
                        <a:t> (HClO</a:t>
                      </a:r>
                      <a:r>
                        <a:rPr lang="es-EC" sz="1400" b="1" baseline="-25000">
                          <a:effectLst/>
                        </a:rPr>
                        <a:t>3</a:t>
                      </a:r>
                      <a:r>
                        <a:rPr lang="es-EC" sz="1400" b="1">
                          <a:effectLst/>
                        </a:rPr>
                        <a:t>)</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b="1">
                          <a:effectLst/>
                        </a:rPr>
                        <a:t>IÓN CLORATO</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24401905"/>
                  </a:ext>
                </a:extLst>
              </a:tr>
              <a:tr h="456058">
                <a:tc>
                  <a:txBody>
                    <a:bodyPr/>
                    <a:lstStyle/>
                    <a:p>
                      <a:pPr>
                        <a:spcAft>
                          <a:spcPts val="0"/>
                        </a:spcAft>
                      </a:pPr>
                      <a:r>
                        <a:rPr lang="es-EC" sz="1400" b="1">
                          <a:effectLst/>
                        </a:rPr>
                        <a:t> (HClO</a:t>
                      </a:r>
                      <a:r>
                        <a:rPr lang="es-EC" sz="1400" b="1" baseline="-25000">
                          <a:effectLst/>
                        </a:rPr>
                        <a:t>4</a:t>
                      </a:r>
                      <a:r>
                        <a:rPr lang="es-EC" sz="1400" b="1">
                          <a:effectLst/>
                        </a:rPr>
                        <a:t>)   ac. Perclórico</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b="1">
                          <a:effectLst/>
                        </a:rPr>
                        <a:t> (HClO</a:t>
                      </a:r>
                      <a:r>
                        <a:rPr lang="es-EC" sz="1400" b="1" baseline="-25000">
                          <a:effectLst/>
                        </a:rPr>
                        <a:t>4</a:t>
                      </a:r>
                      <a:r>
                        <a:rPr lang="es-EC" sz="1400" b="1">
                          <a:effectLst/>
                        </a:rPr>
                        <a:t>)</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b="1">
                          <a:effectLst/>
                        </a:rPr>
                        <a:t>IÓN PERCLORATO</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7474844"/>
                  </a:ext>
                </a:extLst>
              </a:tr>
              <a:tr h="452855">
                <a:tc>
                  <a:txBody>
                    <a:bodyPr/>
                    <a:lstStyle/>
                    <a:p>
                      <a:pPr>
                        <a:spcAft>
                          <a:spcPts val="0"/>
                        </a:spcAft>
                      </a:pPr>
                      <a:r>
                        <a:rPr lang="es-EC" sz="1400" b="1">
                          <a:effectLst/>
                        </a:rPr>
                        <a:t> (H</a:t>
                      </a:r>
                      <a:r>
                        <a:rPr lang="es-EC" sz="1400" b="1" baseline="-25000">
                          <a:effectLst/>
                        </a:rPr>
                        <a:t>4</a:t>
                      </a:r>
                      <a:r>
                        <a:rPr lang="es-EC" sz="1400" b="1">
                          <a:effectLst/>
                        </a:rPr>
                        <a:t> P</a:t>
                      </a:r>
                      <a:r>
                        <a:rPr lang="es-EC" sz="1400" b="1" baseline="-25000">
                          <a:effectLst/>
                        </a:rPr>
                        <a:t>2</a:t>
                      </a:r>
                      <a:r>
                        <a:rPr lang="es-EC" sz="1400" b="1">
                          <a:effectLst/>
                        </a:rPr>
                        <a:t>O</a:t>
                      </a:r>
                      <a:r>
                        <a:rPr lang="es-EC" sz="1400" b="1" baseline="-25000">
                          <a:effectLst/>
                        </a:rPr>
                        <a:t>7</a:t>
                      </a:r>
                      <a:r>
                        <a:rPr lang="es-EC" sz="1400" b="1">
                          <a:effectLst/>
                        </a:rPr>
                        <a:t>) ac. Pirofosfórico</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b="1">
                          <a:effectLst/>
                        </a:rPr>
                        <a:t> (H</a:t>
                      </a:r>
                      <a:r>
                        <a:rPr lang="es-EC" sz="1400" b="1" baseline="-25000">
                          <a:effectLst/>
                        </a:rPr>
                        <a:t>4</a:t>
                      </a:r>
                      <a:r>
                        <a:rPr lang="es-EC" sz="1400" b="1">
                          <a:effectLst/>
                        </a:rPr>
                        <a:t> P</a:t>
                      </a:r>
                      <a:r>
                        <a:rPr lang="es-EC" sz="1400" b="1" baseline="-25000">
                          <a:effectLst/>
                        </a:rPr>
                        <a:t>2</a:t>
                      </a:r>
                      <a:r>
                        <a:rPr lang="es-EC" sz="1400" b="1">
                          <a:effectLst/>
                        </a:rPr>
                        <a:t>O</a:t>
                      </a:r>
                      <a:r>
                        <a:rPr lang="es-EC" sz="1400" b="1" baseline="-25000">
                          <a:effectLst/>
                        </a:rPr>
                        <a:t>7</a:t>
                      </a:r>
                      <a:r>
                        <a:rPr lang="es-EC" sz="1400" b="1">
                          <a:effectLst/>
                        </a:rPr>
                        <a:t>)</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b="1" dirty="0">
                          <a:effectLst/>
                        </a:rPr>
                        <a:t>IÓN PIROFOSFATO</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13481091"/>
                  </a:ext>
                </a:extLst>
              </a:tr>
            </a:tbl>
          </a:graphicData>
        </a:graphic>
      </p:graphicFrame>
    </p:spTree>
    <p:extLst>
      <p:ext uri="{BB962C8B-B14F-4D97-AF65-F5344CB8AC3E}">
        <p14:creationId xmlns:p14="http://schemas.microsoft.com/office/powerpoint/2010/main" val="298913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35246" y="899760"/>
            <a:ext cx="8825658" cy="1856509"/>
          </a:xfrm>
        </p:spPr>
        <p:txBody>
          <a:bodyPr/>
          <a:lstStyle/>
          <a:p>
            <a:pPr algn="just"/>
            <a:r>
              <a:rPr lang="es-EC" sz="2400" b="1" dirty="0">
                <a:solidFill>
                  <a:srgbClr val="FFFF00"/>
                </a:solidFill>
              </a:rPr>
              <a:t>SALES OXISALES NEUTRAS </a:t>
            </a:r>
            <a:r>
              <a:rPr lang="es-EC" sz="2000" b="1" i="1" dirty="0">
                <a:solidFill>
                  <a:srgbClr val="FFFF00"/>
                </a:solidFill>
              </a:rPr>
              <a:t>ÁCIDO</a:t>
            </a:r>
            <a:r>
              <a:rPr lang="es-EC" b="1" dirty="0"/>
              <a:t> </a:t>
            </a:r>
            <a:r>
              <a:rPr lang="es-EC" sz="2000" b="1" dirty="0">
                <a:solidFill>
                  <a:srgbClr val="FFFF00"/>
                </a:solidFill>
              </a:rPr>
              <a:t>OXÁCIDO + HIDRÓXIDO</a:t>
            </a:r>
            <a:br>
              <a:rPr lang="en-US" sz="2000" dirty="0">
                <a:solidFill>
                  <a:srgbClr val="FFFF00"/>
                </a:solidFill>
              </a:rPr>
            </a:br>
            <a:r>
              <a:rPr lang="es-EC" sz="2000" b="1" dirty="0">
                <a:solidFill>
                  <a:srgbClr val="FFFF00"/>
                </a:solidFill>
                <a:latin typeface="Arial" panose="020B0604020202020204" pitchFamily="34" charset="0"/>
                <a:cs typeface="Arial" panose="020B0604020202020204" pitchFamily="34" charset="0"/>
              </a:rPr>
              <a:t>Son compuestos que resultan de la formación de un ácido oxácido y un hidróxido. De acuerdo a la NOMENCLATURA TRADICIONAL, se nombra el radical terminado en ITO o ATO, seguido del nombre del metal que forma el hidróxido</a:t>
            </a:r>
            <a:br>
              <a:rPr lang="en-US" dirty="0"/>
            </a:br>
            <a:endParaRPr lang="en-US" sz="2400" b="1" dirty="0">
              <a:solidFill>
                <a:srgbClr val="FFFF00"/>
              </a:solidFill>
            </a:endParaRPr>
          </a:p>
        </p:txBody>
      </p:sp>
      <p:sp>
        <p:nvSpPr>
          <p:cNvPr id="3" name="Subtítulo 2"/>
          <p:cNvSpPr>
            <a:spLocks noGrp="1"/>
          </p:cNvSpPr>
          <p:nvPr>
            <p:ph type="subTitle" idx="1"/>
          </p:nvPr>
        </p:nvSpPr>
        <p:spPr>
          <a:xfrm>
            <a:off x="1635246" y="3689255"/>
            <a:ext cx="8825658" cy="1732639"/>
          </a:xfrm>
        </p:spPr>
        <p:txBody>
          <a:bodyPr>
            <a:noAutofit/>
          </a:bodyPr>
          <a:lstStyle/>
          <a:p>
            <a:pPr algn="just"/>
            <a:r>
              <a:rPr lang="es-EC" b="1" dirty="0">
                <a:solidFill>
                  <a:srgbClr val="FFFF00"/>
                </a:solidFill>
              </a:rPr>
              <a:t>En el ejemplo se puede observar que reacciona el ácido nítrico con el hidróxido de sodio, formando el nitrato de sodio (es decir se nombra primero el RADICAL NITRATO, seguido del nombre del metal sodio.</a:t>
            </a:r>
            <a:endParaRPr lang="en-US" b="1" dirty="0">
              <a:solidFill>
                <a:srgbClr val="FFFF00"/>
              </a:solidFill>
            </a:endParaRPr>
          </a:p>
          <a:p>
            <a:pPr algn="just"/>
            <a:r>
              <a:rPr lang="es-EC" b="1" dirty="0">
                <a:solidFill>
                  <a:srgbClr val="FFFF00"/>
                </a:solidFill>
              </a:rPr>
              <a:t>Para una mejor comprensión  se tiene:</a:t>
            </a:r>
            <a:endParaRPr lang="en-US" b="1" dirty="0">
              <a:solidFill>
                <a:srgbClr val="FFFF00"/>
              </a:solidFill>
            </a:endParaRPr>
          </a:p>
          <a:p>
            <a:pPr algn="just"/>
            <a:r>
              <a:rPr lang="es-EC" b="1" dirty="0">
                <a:solidFill>
                  <a:srgbClr val="FFFF00"/>
                </a:solidFill>
              </a:rPr>
              <a:t>El ácido sulfúrico con el hidróxido de calcio produce el sulfato de calcio y 2 moléculas de agua.</a:t>
            </a:r>
            <a:endParaRPr lang="en-US" b="1" dirty="0">
              <a:solidFill>
                <a:srgbClr val="FFFF00"/>
              </a:solidFill>
            </a:endParaRPr>
          </a:p>
        </p:txBody>
      </p:sp>
      <p:sp>
        <p:nvSpPr>
          <p:cNvPr id="4" name="27 Rectángulo"/>
          <p:cNvSpPr/>
          <p:nvPr/>
        </p:nvSpPr>
        <p:spPr>
          <a:xfrm>
            <a:off x="3337896" y="2904614"/>
            <a:ext cx="1030547" cy="76532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s-EC" b="1" dirty="0">
                <a:solidFill>
                  <a:srgbClr val="FFFF00"/>
                </a:solidFill>
                <a:effectLst/>
                <a:ea typeface="Times New Roman" panose="02020603050405020304" pitchFamily="18" charset="0"/>
                <a:cs typeface="Times New Roman" panose="02020603050405020304" pitchFamily="18" charset="0"/>
              </a:rPr>
              <a:t>HNO</a:t>
            </a:r>
            <a:r>
              <a:rPr lang="es-EC" b="1" baseline="-25000" dirty="0">
                <a:solidFill>
                  <a:srgbClr val="FFFF00"/>
                </a:solidFill>
                <a:effectLst/>
                <a:ea typeface="Times New Roman" panose="02020603050405020304" pitchFamily="18" charset="0"/>
                <a:cs typeface="Times New Roman" panose="02020603050405020304" pitchFamily="18" charset="0"/>
              </a:rPr>
              <a:t>3</a:t>
            </a:r>
            <a:endParaRPr lang="en-US" b="1" dirty="0">
              <a:solidFill>
                <a:srgbClr val="FFFF00"/>
              </a:solidFill>
              <a:effectLst/>
              <a:ea typeface="Times New Roman" panose="02020603050405020304" pitchFamily="18" charset="0"/>
              <a:cs typeface="Times New Roman" panose="02020603050405020304" pitchFamily="18" charset="0"/>
            </a:endParaRPr>
          </a:p>
        </p:txBody>
      </p:sp>
      <p:sp>
        <p:nvSpPr>
          <p:cNvPr id="5" name="29 Rectángulo"/>
          <p:cNvSpPr/>
          <p:nvPr/>
        </p:nvSpPr>
        <p:spPr>
          <a:xfrm>
            <a:off x="5164239" y="2893332"/>
            <a:ext cx="1098124" cy="64757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b="1" dirty="0" err="1">
                <a:solidFill>
                  <a:srgbClr val="FFFF00"/>
                </a:solidFill>
                <a:effectLst/>
                <a:ea typeface="Times New Roman" panose="02020603050405020304" pitchFamily="18" charset="0"/>
                <a:cs typeface="Times New Roman" panose="02020603050405020304" pitchFamily="18" charset="0"/>
              </a:rPr>
              <a:t>Na</a:t>
            </a:r>
            <a:r>
              <a:rPr lang="es-EC" b="1" dirty="0">
                <a:solidFill>
                  <a:srgbClr val="FFFF00"/>
                </a:solidFill>
                <a:effectLst/>
                <a:ea typeface="Times New Roman" panose="02020603050405020304" pitchFamily="18" charset="0"/>
                <a:cs typeface="Times New Roman" panose="02020603050405020304" pitchFamily="18" charset="0"/>
              </a:rPr>
              <a:t>(OH)</a:t>
            </a:r>
            <a:endParaRPr lang="en-US" b="1" dirty="0">
              <a:solidFill>
                <a:srgbClr val="FFFF00"/>
              </a:solidFill>
              <a:effectLst/>
              <a:ea typeface="Times New Roman" panose="02020603050405020304" pitchFamily="18" charset="0"/>
              <a:cs typeface="Times New Roman" panose="02020603050405020304" pitchFamily="18" charset="0"/>
            </a:endParaRPr>
          </a:p>
        </p:txBody>
      </p:sp>
      <p:sp>
        <p:nvSpPr>
          <p:cNvPr id="6" name="31 Rectángulo"/>
          <p:cNvSpPr/>
          <p:nvPr/>
        </p:nvSpPr>
        <p:spPr>
          <a:xfrm>
            <a:off x="6985877" y="2826119"/>
            <a:ext cx="1233278" cy="92230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b="1" dirty="0">
                <a:solidFill>
                  <a:srgbClr val="FFFF00"/>
                </a:solidFill>
                <a:effectLst/>
                <a:ea typeface="Times New Roman" panose="02020603050405020304" pitchFamily="18" charset="0"/>
                <a:cs typeface="Times New Roman" panose="02020603050405020304" pitchFamily="18" charset="0"/>
              </a:rPr>
              <a:t>NaNO</a:t>
            </a:r>
            <a:r>
              <a:rPr lang="es-EC" b="1" baseline="-25000" dirty="0">
                <a:solidFill>
                  <a:srgbClr val="FFFF00"/>
                </a:solidFill>
                <a:effectLst/>
                <a:ea typeface="Times New Roman" panose="02020603050405020304" pitchFamily="18" charset="0"/>
                <a:cs typeface="Times New Roman" panose="02020603050405020304" pitchFamily="18" charset="0"/>
              </a:rPr>
              <a:t>3</a:t>
            </a:r>
            <a:endParaRPr lang="en-US" b="1" dirty="0">
              <a:solidFill>
                <a:srgbClr val="FFFF00"/>
              </a:solidFill>
              <a:effectLst/>
              <a:ea typeface="Times New Roman" panose="02020603050405020304" pitchFamily="18" charset="0"/>
              <a:cs typeface="Times New Roman" panose="02020603050405020304" pitchFamily="18" charset="0"/>
            </a:endParaRPr>
          </a:p>
          <a:p>
            <a:pPr algn="ctr">
              <a:lnSpc>
                <a:spcPct val="115000"/>
              </a:lnSpc>
              <a:spcAft>
                <a:spcPts val="1000"/>
              </a:spcAft>
            </a:pPr>
            <a:r>
              <a:rPr lang="es-EC" sz="1100" baseline="-25000" dirty="0">
                <a:effectLst/>
                <a:ea typeface="Times New Roman" panose="02020603050405020304" pitchFamily="18" charset="0"/>
                <a:cs typeface="Times New Roman" panose="02020603050405020304" pitchFamily="18" charset="0"/>
              </a:rPr>
              <a:t> </a:t>
            </a:r>
            <a:endParaRPr lang="en-US" sz="1100" dirty="0">
              <a:effectLst/>
              <a:ea typeface="Times New Roman" panose="02020603050405020304" pitchFamily="18" charset="0"/>
              <a:cs typeface="Times New Roman" panose="02020603050405020304" pitchFamily="18" charset="0"/>
            </a:endParaRPr>
          </a:p>
        </p:txBody>
      </p:sp>
      <p:cxnSp>
        <p:nvCxnSpPr>
          <p:cNvPr id="7" name="30 Conector recto de flecha"/>
          <p:cNvCxnSpPr/>
          <p:nvPr/>
        </p:nvCxnSpPr>
        <p:spPr>
          <a:xfrm>
            <a:off x="6373199" y="3217121"/>
            <a:ext cx="428625"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8" name="Rectángulo 7"/>
          <p:cNvSpPr/>
          <p:nvPr/>
        </p:nvSpPr>
        <p:spPr>
          <a:xfrm>
            <a:off x="4558730" y="3025663"/>
            <a:ext cx="364202" cy="523220"/>
          </a:xfrm>
          <a:prstGeom prst="rect">
            <a:avLst/>
          </a:prstGeom>
        </p:spPr>
        <p:txBody>
          <a:bodyPr wrap="none">
            <a:spAutoFit/>
          </a:bodyPr>
          <a:lstStyle/>
          <a:p>
            <a:r>
              <a:rPr lang="es-EC" sz="2800" dirty="0">
                <a:solidFill>
                  <a:srgbClr val="FFFF00"/>
                </a:solidFill>
                <a:latin typeface="Calibri" panose="020F0502020204030204" pitchFamily="34" charset="0"/>
                <a:ea typeface="TimesNewRomanPSMT"/>
              </a:rPr>
              <a:t>+</a:t>
            </a:r>
            <a:endParaRPr lang="en-US" sz="2800" dirty="0">
              <a:solidFill>
                <a:srgbClr val="FFFF00"/>
              </a:solidFill>
            </a:endParaRPr>
          </a:p>
        </p:txBody>
      </p:sp>
    </p:spTree>
    <p:extLst>
      <p:ext uri="{BB962C8B-B14F-4D97-AF65-F5344CB8AC3E}">
        <p14:creationId xmlns:p14="http://schemas.microsoft.com/office/powerpoint/2010/main" val="3299978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srcRect l="29877" t="37204" r="26584" b="29125"/>
          <a:stretch/>
        </p:blipFill>
        <p:spPr bwMode="auto">
          <a:xfrm>
            <a:off x="2013527" y="1320801"/>
            <a:ext cx="8534400" cy="39531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33123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srcRect l="26722" t="37422" r="27607" b="16427"/>
          <a:stretch/>
        </p:blipFill>
        <p:spPr bwMode="auto">
          <a:xfrm>
            <a:off x="665017" y="1045670"/>
            <a:ext cx="5892801" cy="4736294"/>
          </a:xfrm>
          <a:prstGeom prst="rect">
            <a:avLst/>
          </a:prstGeom>
          <a:ln>
            <a:noFill/>
          </a:ln>
          <a:extLst>
            <a:ext uri="{53640926-AAD7-44D8-BBD7-CCE9431645EC}">
              <a14:shadowObscured xmlns:a14="http://schemas.microsoft.com/office/drawing/2010/main"/>
            </a:ext>
          </a:extLst>
        </p:spPr>
      </p:pic>
      <p:graphicFrame>
        <p:nvGraphicFramePr>
          <p:cNvPr id="5" name="Tabla 4"/>
          <p:cNvGraphicFramePr>
            <a:graphicFrameLocks noGrp="1"/>
          </p:cNvGraphicFramePr>
          <p:nvPr>
            <p:extLst>
              <p:ext uri="{D42A27DB-BD31-4B8C-83A1-F6EECF244321}">
                <p14:modId xmlns:p14="http://schemas.microsoft.com/office/powerpoint/2010/main" val="3551703850"/>
              </p:ext>
            </p:extLst>
          </p:nvPr>
        </p:nvGraphicFramePr>
        <p:xfrm>
          <a:off x="6557818" y="1045670"/>
          <a:ext cx="4927382" cy="3618696"/>
        </p:xfrm>
        <a:graphic>
          <a:graphicData uri="http://schemas.openxmlformats.org/drawingml/2006/table">
            <a:tbl>
              <a:tblPr firstRow="1" firstCol="1" bandRow="1">
                <a:tableStyleId>{5C22544A-7EE6-4342-B048-85BDC9FD1C3A}</a:tableStyleId>
              </a:tblPr>
              <a:tblGrid>
                <a:gridCol w="1409617">
                  <a:extLst>
                    <a:ext uri="{9D8B030D-6E8A-4147-A177-3AD203B41FA5}">
                      <a16:colId xmlns:a16="http://schemas.microsoft.com/office/drawing/2014/main" val="1454760264"/>
                    </a:ext>
                  </a:extLst>
                </a:gridCol>
                <a:gridCol w="1241037">
                  <a:extLst>
                    <a:ext uri="{9D8B030D-6E8A-4147-A177-3AD203B41FA5}">
                      <a16:colId xmlns:a16="http://schemas.microsoft.com/office/drawing/2014/main" val="1099739025"/>
                    </a:ext>
                  </a:extLst>
                </a:gridCol>
                <a:gridCol w="2276728">
                  <a:extLst>
                    <a:ext uri="{9D8B030D-6E8A-4147-A177-3AD203B41FA5}">
                      <a16:colId xmlns:a16="http://schemas.microsoft.com/office/drawing/2014/main" val="1426111863"/>
                    </a:ext>
                  </a:extLst>
                </a:gridCol>
              </a:tblGrid>
              <a:tr h="723738">
                <a:tc>
                  <a:txBody>
                    <a:bodyPr/>
                    <a:lstStyle/>
                    <a:p>
                      <a:pPr algn="ctr">
                        <a:spcAft>
                          <a:spcPts val="0"/>
                        </a:spcAft>
                      </a:pPr>
                      <a:r>
                        <a:rPr lang="es-EC" sz="1200">
                          <a:effectLst/>
                        </a:rPr>
                        <a:t>COMBINACIÓN</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200">
                          <a:effectLst/>
                        </a:rPr>
                        <a:t>COMPUESTO</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200">
                          <a:effectLst/>
                        </a:rPr>
                        <a:t>NOMENC. TRADICIONAL</a:t>
                      </a:r>
                      <a:endParaRPr lang="en-US" sz="1200">
                        <a:effectLst/>
                      </a:endParaRPr>
                    </a:p>
                    <a:p>
                      <a:pPr algn="ctr">
                        <a:spcAft>
                          <a:spcPts val="0"/>
                        </a:spcAft>
                      </a:pPr>
                      <a:r>
                        <a:rPr lang="es-EC" sz="1200">
                          <a:effectLst/>
                        </a:rPr>
                        <a:t>SAL OXISAL NEUTRA</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78433797"/>
                  </a:ext>
                </a:extLst>
              </a:tr>
              <a:tr h="482493">
                <a:tc>
                  <a:txBody>
                    <a:bodyPr/>
                    <a:lstStyle/>
                    <a:p>
                      <a:pPr>
                        <a:spcAft>
                          <a:spcPts val="0"/>
                        </a:spcAft>
                      </a:pPr>
                      <a:r>
                        <a:rPr lang="es-EC" sz="1200">
                          <a:effectLst/>
                        </a:rPr>
                        <a:t>Na</a:t>
                      </a:r>
                      <a:r>
                        <a:rPr lang="es-EC" sz="1200" baseline="30000">
                          <a:effectLst/>
                        </a:rPr>
                        <a:t>1+ </a:t>
                      </a:r>
                      <a:r>
                        <a:rPr lang="es-EC" sz="1200">
                          <a:effectLst/>
                        </a:rPr>
                        <a:t>+ (SO</a:t>
                      </a:r>
                      <a:r>
                        <a:rPr lang="es-EC" sz="1200" baseline="-25000">
                          <a:effectLst/>
                        </a:rPr>
                        <a:t>4</a:t>
                      </a:r>
                      <a:r>
                        <a:rPr lang="es-EC" sz="1200">
                          <a:effectLst/>
                        </a:rPr>
                        <a:t>)</a:t>
                      </a:r>
                      <a:r>
                        <a:rPr lang="es-EC" sz="1200" baseline="30000">
                          <a:effectLst/>
                        </a:rPr>
                        <a:t>-2</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200">
                          <a:effectLst/>
                        </a:rPr>
                        <a:t>Na</a:t>
                      </a:r>
                      <a:r>
                        <a:rPr lang="es-EC" sz="1200" baseline="-25000">
                          <a:effectLst/>
                        </a:rPr>
                        <a:t>2</a:t>
                      </a:r>
                      <a:r>
                        <a:rPr lang="es-EC" sz="1200" baseline="30000">
                          <a:effectLst/>
                        </a:rPr>
                        <a:t> </a:t>
                      </a:r>
                      <a:r>
                        <a:rPr lang="es-EC" sz="1200">
                          <a:effectLst/>
                        </a:rPr>
                        <a:t>(SO</a:t>
                      </a:r>
                      <a:r>
                        <a:rPr lang="es-EC" sz="1200" baseline="-25000">
                          <a:effectLst/>
                        </a:rPr>
                        <a:t>4</a:t>
                      </a:r>
                      <a:r>
                        <a:rPr lang="es-EC" sz="1200">
                          <a:effectLst/>
                        </a:rPr>
                        <a:t>)</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200">
                          <a:effectLst/>
                        </a:rPr>
                        <a:t>Sulfato de sodio</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72276674"/>
                  </a:ext>
                </a:extLst>
              </a:tr>
              <a:tr h="482493">
                <a:tc>
                  <a:txBody>
                    <a:bodyPr/>
                    <a:lstStyle/>
                    <a:p>
                      <a:pPr>
                        <a:spcAft>
                          <a:spcPts val="0"/>
                        </a:spcAft>
                      </a:pPr>
                      <a:r>
                        <a:rPr lang="es-EC" sz="1200">
                          <a:effectLst/>
                        </a:rPr>
                        <a:t>Al</a:t>
                      </a:r>
                      <a:r>
                        <a:rPr lang="es-EC" sz="1200" baseline="30000">
                          <a:effectLst/>
                        </a:rPr>
                        <a:t>3+ </a:t>
                      </a:r>
                      <a:r>
                        <a:rPr lang="es-EC" sz="1200">
                          <a:effectLst/>
                        </a:rPr>
                        <a:t>+  (NO</a:t>
                      </a:r>
                      <a:r>
                        <a:rPr lang="es-EC" sz="1200" baseline="-25000">
                          <a:effectLst/>
                        </a:rPr>
                        <a:t>3</a:t>
                      </a:r>
                      <a:r>
                        <a:rPr lang="es-EC" sz="1200">
                          <a:effectLst/>
                        </a:rPr>
                        <a:t>)</a:t>
                      </a:r>
                      <a:r>
                        <a:rPr lang="es-EC" sz="1200" baseline="30000">
                          <a:effectLst/>
                        </a:rPr>
                        <a:t>-1</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200">
                          <a:effectLst/>
                        </a:rPr>
                        <a:t>Al</a:t>
                      </a:r>
                      <a:r>
                        <a:rPr lang="es-EC" sz="1200" baseline="30000">
                          <a:effectLst/>
                        </a:rPr>
                        <a:t> </a:t>
                      </a:r>
                      <a:r>
                        <a:rPr lang="es-EC" sz="1200">
                          <a:effectLst/>
                        </a:rPr>
                        <a:t>(NO</a:t>
                      </a:r>
                      <a:r>
                        <a:rPr lang="es-EC" sz="1200" baseline="-25000">
                          <a:effectLst/>
                        </a:rPr>
                        <a:t>3</a:t>
                      </a:r>
                      <a:r>
                        <a:rPr lang="es-EC" sz="1200">
                          <a:effectLst/>
                        </a:rPr>
                        <a:t>)</a:t>
                      </a:r>
                      <a:r>
                        <a:rPr lang="es-EC" sz="1200" baseline="-25000">
                          <a:effectLst/>
                        </a:rPr>
                        <a:t>3</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200" dirty="0">
                          <a:effectLst/>
                        </a:rPr>
                        <a:t>Nitrato de aluminio</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99231310"/>
                  </a:ext>
                </a:extLst>
              </a:tr>
              <a:tr h="482493">
                <a:tc>
                  <a:txBody>
                    <a:bodyPr/>
                    <a:lstStyle/>
                    <a:p>
                      <a:pPr>
                        <a:spcAft>
                          <a:spcPts val="0"/>
                        </a:spcAft>
                      </a:pPr>
                      <a:r>
                        <a:rPr lang="es-EC" sz="1200">
                          <a:effectLst/>
                        </a:rPr>
                        <a:t>Mg</a:t>
                      </a:r>
                      <a:r>
                        <a:rPr lang="es-EC" sz="1200" baseline="30000">
                          <a:effectLst/>
                        </a:rPr>
                        <a:t>2+ </a:t>
                      </a:r>
                      <a:r>
                        <a:rPr lang="es-EC" sz="1200">
                          <a:effectLst/>
                        </a:rPr>
                        <a:t>+(ClO</a:t>
                      </a:r>
                      <a:r>
                        <a:rPr lang="es-EC" sz="1200" baseline="-25000">
                          <a:effectLst/>
                        </a:rPr>
                        <a:t>3</a:t>
                      </a:r>
                      <a:r>
                        <a:rPr lang="es-EC" sz="1200">
                          <a:effectLst/>
                        </a:rPr>
                        <a:t>)</a:t>
                      </a:r>
                      <a:r>
                        <a:rPr lang="es-EC" sz="1200" baseline="30000">
                          <a:effectLst/>
                        </a:rPr>
                        <a:t>-1</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200">
                          <a:effectLst/>
                        </a:rPr>
                        <a:t>Mg(ClO</a:t>
                      </a:r>
                      <a:r>
                        <a:rPr lang="es-EC" sz="1200" baseline="-25000">
                          <a:effectLst/>
                        </a:rPr>
                        <a:t>3</a:t>
                      </a:r>
                      <a:r>
                        <a:rPr lang="es-EC" sz="1200">
                          <a:effectLst/>
                        </a:rPr>
                        <a:t>)</a:t>
                      </a:r>
                      <a:r>
                        <a:rPr lang="es-EC" sz="1200" baseline="-25000">
                          <a:effectLst/>
                        </a:rPr>
                        <a:t>2</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200" dirty="0">
                          <a:effectLst/>
                        </a:rPr>
                        <a:t>Clorato de magnesio</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00205643"/>
                  </a:ext>
                </a:extLst>
              </a:tr>
              <a:tr h="482493">
                <a:tc>
                  <a:txBody>
                    <a:bodyPr/>
                    <a:lstStyle/>
                    <a:p>
                      <a:pPr>
                        <a:spcAft>
                          <a:spcPts val="0"/>
                        </a:spcAft>
                      </a:pPr>
                      <a:r>
                        <a:rPr lang="es-EC" sz="1200" dirty="0">
                          <a:effectLst/>
                        </a:rPr>
                        <a:t> Li</a:t>
                      </a:r>
                      <a:r>
                        <a:rPr lang="es-EC" sz="1200" baseline="30000" dirty="0">
                          <a:effectLst/>
                        </a:rPr>
                        <a:t>1+    </a:t>
                      </a:r>
                      <a:r>
                        <a:rPr lang="es-EC" sz="1200" dirty="0">
                          <a:effectLst/>
                        </a:rPr>
                        <a:t>+ (CO</a:t>
                      </a:r>
                      <a:r>
                        <a:rPr lang="es-EC" sz="1200" baseline="-25000" dirty="0">
                          <a:effectLst/>
                        </a:rPr>
                        <a:t>3</a:t>
                      </a:r>
                      <a:r>
                        <a:rPr lang="es-EC" sz="1200" dirty="0">
                          <a:effectLst/>
                        </a:rPr>
                        <a:t>)</a:t>
                      </a:r>
                      <a:r>
                        <a:rPr lang="es-EC" sz="1200" baseline="30000" dirty="0">
                          <a:effectLst/>
                        </a:rPr>
                        <a:t>-2</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200">
                          <a:effectLst/>
                        </a:rPr>
                        <a:t>Li</a:t>
                      </a:r>
                      <a:r>
                        <a:rPr lang="es-EC" sz="1200" baseline="-25000">
                          <a:effectLst/>
                        </a:rPr>
                        <a:t>2</a:t>
                      </a:r>
                      <a:r>
                        <a:rPr lang="es-EC" sz="1200" baseline="30000">
                          <a:effectLst/>
                        </a:rPr>
                        <a:t> </a:t>
                      </a:r>
                      <a:r>
                        <a:rPr lang="es-EC" sz="1200">
                          <a:effectLst/>
                        </a:rPr>
                        <a:t>(CO</a:t>
                      </a:r>
                      <a:r>
                        <a:rPr lang="es-EC" sz="1200" baseline="-25000">
                          <a:effectLst/>
                        </a:rPr>
                        <a:t>3</a:t>
                      </a:r>
                      <a:r>
                        <a:rPr lang="es-EC" sz="1200">
                          <a:effectLst/>
                        </a:rPr>
                        <a:t>)</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200">
                          <a:effectLst/>
                        </a:rPr>
                        <a:t>Carbonato de litio</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61241181"/>
                  </a:ext>
                </a:extLst>
              </a:tr>
              <a:tr h="482493">
                <a:tc>
                  <a:txBody>
                    <a:bodyPr/>
                    <a:lstStyle/>
                    <a:p>
                      <a:pPr>
                        <a:spcAft>
                          <a:spcPts val="0"/>
                        </a:spcAft>
                      </a:pPr>
                      <a:r>
                        <a:rPr lang="es-EC" sz="1200">
                          <a:effectLst/>
                        </a:rPr>
                        <a:t>Fe</a:t>
                      </a:r>
                      <a:r>
                        <a:rPr lang="es-EC" sz="1200" baseline="30000">
                          <a:effectLst/>
                        </a:rPr>
                        <a:t>3+ </a:t>
                      </a:r>
                      <a:r>
                        <a:rPr lang="es-EC" sz="1200">
                          <a:effectLst/>
                        </a:rPr>
                        <a:t>+  (CO</a:t>
                      </a:r>
                      <a:r>
                        <a:rPr lang="es-EC" sz="1200" baseline="-25000">
                          <a:effectLst/>
                        </a:rPr>
                        <a:t>4</a:t>
                      </a:r>
                      <a:r>
                        <a:rPr lang="es-EC" sz="1200">
                          <a:effectLst/>
                        </a:rPr>
                        <a:t>) </a:t>
                      </a:r>
                      <a:r>
                        <a:rPr lang="es-EC" sz="1200" baseline="30000">
                          <a:effectLst/>
                        </a:rPr>
                        <a:t>-4</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200">
                          <a:effectLst/>
                        </a:rPr>
                        <a:t>Fe</a:t>
                      </a:r>
                      <a:r>
                        <a:rPr lang="es-EC" sz="1200" baseline="-25000">
                          <a:effectLst/>
                        </a:rPr>
                        <a:t>4</a:t>
                      </a:r>
                      <a:r>
                        <a:rPr lang="es-EC" sz="1200" baseline="30000">
                          <a:effectLst/>
                        </a:rPr>
                        <a:t> </a:t>
                      </a:r>
                      <a:r>
                        <a:rPr lang="es-EC" sz="1200">
                          <a:effectLst/>
                        </a:rPr>
                        <a:t>(CO</a:t>
                      </a:r>
                      <a:r>
                        <a:rPr lang="es-EC" sz="1200" baseline="-25000">
                          <a:effectLst/>
                        </a:rPr>
                        <a:t>4</a:t>
                      </a:r>
                      <a:r>
                        <a:rPr lang="es-EC" sz="1200">
                          <a:effectLst/>
                        </a:rPr>
                        <a:t>)</a:t>
                      </a:r>
                      <a:r>
                        <a:rPr lang="es-EC" sz="1200" baseline="-25000">
                          <a:effectLst/>
                        </a:rPr>
                        <a:t>3</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200" dirty="0" err="1">
                          <a:effectLst/>
                        </a:rPr>
                        <a:t>Ortocarbonato</a:t>
                      </a:r>
                      <a:r>
                        <a:rPr lang="es-EC" sz="1200" dirty="0">
                          <a:effectLst/>
                        </a:rPr>
                        <a:t> férrico</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74107577"/>
                  </a:ext>
                </a:extLst>
              </a:tr>
              <a:tr h="482493">
                <a:tc>
                  <a:txBody>
                    <a:bodyPr/>
                    <a:lstStyle/>
                    <a:p>
                      <a:pPr>
                        <a:spcAft>
                          <a:spcPts val="0"/>
                        </a:spcAft>
                      </a:pPr>
                      <a:r>
                        <a:rPr lang="es-EC" sz="1200">
                          <a:effectLst/>
                        </a:rPr>
                        <a:t>Cu</a:t>
                      </a:r>
                      <a:r>
                        <a:rPr lang="es-EC" sz="1200" baseline="30000">
                          <a:effectLst/>
                        </a:rPr>
                        <a:t>1+ </a:t>
                      </a:r>
                      <a:r>
                        <a:rPr lang="es-EC" sz="1200">
                          <a:effectLst/>
                        </a:rPr>
                        <a:t>+ (P</a:t>
                      </a:r>
                      <a:r>
                        <a:rPr lang="es-EC" sz="1200" baseline="-25000">
                          <a:effectLst/>
                        </a:rPr>
                        <a:t>2</a:t>
                      </a:r>
                      <a:r>
                        <a:rPr lang="es-EC" sz="1200">
                          <a:effectLst/>
                        </a:rPr>
                        <a:t>O</a:t>
                      </a:r>
                      <a:r>
                        <a:rPr lang="es-EC" sz="1200" baseline="-25000">
                          <a:effectLst/>
                        </a:rPr>
                        <a:t>7</a:t>
                      </a:r>
                      <a:r>
                        <a:rPr lang="es-EC" sz="1200">
                          <a:effectLst/>
                        </a:rPr>
                        <a:t>)</a:t>
                      </a:r>
                      <a:r>
                        <a:rPr lang="es-EC" sz="1200" baseline="30000">
                          <a:effectLst/>
                        </a:rPr>
                        <a:t>-4</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200">
                          <a:effectLst/>
                        </a:rPr>
                        <a:t>Cu</a:t>
                      </a:r>
                      <a:r>
                        <a:rPr lang="es-EC" sz="1200" baseline="-25000">
                          <a:effectLst/>
                        </a:rPr>
                        <a:t>4</a:t>
                      </a:r>
                      <a:r>
                        <a:rPr lang="es-EC" sz="1200">
                          <a:effectLst/>
                        </a:rPr>
                        <a:t>(P2O</a:t>
                      </a:r>
                      <a:r>
                        <a:rPr lang="es-EC" sz="1200" baseline="-25000">
                          <a:effectLst/>
                        </a:rPr>
                        <a:t>7</a:t>
                      </a:r>
                      <a:r>
                        <a:rPr lang="es-EC" sz="1200">
                          <a:effectLst/>
                        </a:rPr>
                        <a:t>)</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200" dirty="0">
                          <a:effectLst/>
                        </a:rPr>
                        <a:t>Pirofosfato cuproso</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73643431"/>
                  </a:ext>
                </a:extLst>
              </a:tr>
            </a:tbl>
          </a:graphicData>
        </a:graphic>
      </p:graphicFrame>
    </p:spTree>
    <p:extLst>
      <p:ext uri="{BB962C8B-B14F-4D97-AF65-F5344CB8AC3E}">
        <p14:creationId xmlns:p14="http://schemas.microsoft.com/office/powerpoint/2010/main" val="24588798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294</TotalTime>
  <Words>1178</Words>
  <Application>Microsoft Office PowerPoint</Application>
  <PresentationFormat>Panorámica</PresentationFormat>
  <Paragraphs>186</Paragraphs>
  <Slides>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9</vt:i4>
      </vt:variant>
    </vt:vector>
  </HeadingPairs>
  <TitlesOfParts>
    <vt:vector size="14" baseType="lpstr">
      <vt:lpstr>Arial</vt:lpstr>
      <vt:lpstr>Calibri</vt:lpstr>
      <vt:lpstr>Century Gothic</vt:lpstr>
      <vt:lpstr>Wingdings 3</vt:lpstr>
      <vt:lpstr>Sala de reuniones Ion</vt:lpstr>
      <vt:lpstr>ÁCIDOS OXÁCIDOS. </vt:lpstr>
      <vt:lpstr>Ejemplo.  Para el caso de los anhídridos del cloro.</vt:lpstr>
      <vt:lpstr>Ejemplos.  Para el caso de los anhídridos del  azufre y  teluro TERCER CASO: Los anhídridos de los nitrogenoides (N, P, As, Sb) (+3 oso, +5 ico), se hidratan con una, dos y tres moléculas de agua, en la formación del ácido oxácido. </vt:lpstr>
      <vt:lpstr>TERCER CASO: Los anhídridos de los nitrogenoides (N, P, As, Sb) (+3 oso, +5 ico), se hidratan con una, dos y tres moléculas de agua, en la formación del ácido oxácido.  NOTAS IMPORTANTES:  A) EL NITRÓGENO SOLO ACTÚA CON 1 H2O. </vt:lpstr>
      <vt:lpstr>CUARTO CASO: Los anhídridos de los carbonoides, (C, Si, Ge +4 ICO), actúan con 1H2O, y 2H2O y se antepone al nombre los prefijos: 1H2O = META (GENERALMENTE  EL PREFIJO META SE SUPRIME).                     2H2O  =  ORTO </vt:lpstr>
      <vt:lpstr>RADICALES DE LOS ÁCIDOS OXÁCIDOS. Resultan de la eliminación de los átomos de hidrógeno del ácido oxácido, adquiriendo la carga o valencia igual al número de hidrógenos eliminados. Para nombrarlos se cambia la terminación OSO por ITO, e ICO por ATO.</vt:lpstr>
      <vt:lpstr>SALES OXISALES NEUTRAS ÁCIDO OXÁCIDO + HIDRÓXIDO Son compuestos que resultan de la formación de un ácido oxácido y un hidróxido. De acuerdo a la NOMENCLATURA TRADICIONAL, se nombra el radical terminado en ITO o ATO, seguido del nombre del metal que forma el hidróxido </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NOMENCLATURA DE LOS COMPUESTOS INORGÁNICOS</dc:title>
  <dc:creator>USUARIO</dc:creator>
  <cp:lastModifiedBy>user</cp:lastModifiedBy>
  <cp:revision>61</cp:revision>
  <dcterms:created xsi:type="dcterms:W3CDTF">2020-05-07T02:49:23Z</dcterms:created>
  <dcterms:modified xsi:type="dcterms:W3CDTF">2024-07-23T15:02:39Z</dcterms:modified>
</cp:coreProperties>
</file>