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47" r:id="rId2"/>
    <p:sldId id="387" r:id="rId3"/>
    <p:sldId id="388" r:id="rId4"/>
    <p:sldId id="389" r:id="rId5"/>
    <p:sldId id="390" r:id="rId6"/>
    <p:sldId id="386" r:id="rId7"/>
    <p:sldId id="391" r:id="rId8"/>
    <p:sldId id="392" r:id="rId9"/>
    <p:sldId id="393" r:id="rId10"/>
    <p:sldId id="38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1F9978-5928-449D-A3D8-9F0906E091B2}" type="doc">
      <dgm:prSet loTypeId="urn:microsoft.com/office/officeart/2005/8/layout/default" loCatId="list" qsTypeId="urn:microsoft.com/office/officeart/2005/8/quickstyle/3d1" qsCatId="3D" csTypeId="urn:microsoft.com/office/officeart/2005/8/colors/accent1_2" csCatId="accent1" phldr="1"/>
      <dgm:spPr/>
      <dgm:t>
        <a:bodyPr/>
        <a:lstStyle/>
        <a:p>
          <a:endParaRPr lang="es-ES"/>
        </a:p>
      </dgm:t>
    </dgm:pt>
    <dgm:pt modelId="{ECE1AFD5-EC86-459E-AD92-6EE173F81879}">
      <dgm:prSet phldrT="[Texto]">
        <dgm:style>
          <a:lnRef idx="1">
            <a:schemeClr val="dk1"/>
          </a:lnRef>
          <a:fillRef idx="2">
            <a:schemeClr val="dk1"/>
          </a:fillRef>
          <a:effectRef idx="1">
            <a:schemeClr val="dk1"/>
          </a:effectRef>
          <a:fontRef idx="minor">
            <a:schemeClr val="dk1"/>
          </a:fontRef>
        </dgm:style>
      </dgm:prSet>
      <dgm:spPr/>
      <dgm:t>
        <a:bodyPr/>
        <a:lstStyle/>
        <a:p>
          <a:pPr algn="just"/>
          <a:r>
            <a:rPr lang="es-EC" dirty="0"/>
            <a:t>Es una propiedad que puede variar y cuya variación es susceptible de medirse u observarse. Ejemplo de variables : el sexo, la motivación intrínseca hacia el trabajo, el atractivo físico, el aprendizaje de conceptos, el conocimiento histórico sobre los esfuerzos de integración de Simón Bolívar, la religión, la agresividad verbal, la personalidad autoritaria, la cultura física y la exposición a una campaña de propaganda política.</a:t>
          </a:r>
          <a:endParaRPr lang="es-ES" dirty="0">
            <a:latin typeface="Aharoni" pitchFamily="2" charset="-79"/>
            <a:cs typeface="Aharoni" pitchFamily="2" charset="-79"/>
          </a:endParaRPr>
        </a:p>
      </dgm:t>
    </dgm:pt>
    <dgm:pt modelId="{89755CBA-9F1C-47C9-8163-2C7A0F14D1ED}" type="parTrans" cxnId="{BB81F51B-8CF3-4BD0-93AB-BE119F84876E}">
      <dgm:prSet/>
      <dgm:spPr/>
      <dgm:t>
        <a:bodyPr/>
        <a:lstStyle/>
        <a:p>
          <a:endParaRPr lang="es-ES"/>
        </a:p>
      </dgm:t>
    </dgm:pt>
    <dgm:pt modelId="{02D6091D-19B5-48A6-BCE5-6AA37ABE6DB7}" type="sibTrans" cxnId="{BB81F51B-8CF3-4BD0-93AB-BE119F84876E}">
      <dgm:prSet/>
      <dgm:spPr/>
      <dgm:t>
        <a:bodyPr/>
        <a:lstStyle/>
        <a:p>
          <a:endParaRPr lang="es-ES"/>
        </a:p>
      </dgm:t>
    </dgm:pt>
    <dgm:pt modelId="{4CC028E5-1B18-42C3-92C9-348C6C600A13}" type="pres">
      <dgm:prSet presAssocID="{C11F9978-5928-449D-A3D8-9F0906E091B2}" presName="diagram" presStyleCnt="0">
        <dgm:presLayoutVars>
          <dgm:dir/>
          <dgm:resizeHandles val="exact"/>
        </dgm:presLayoutVars>
      </dgm:prSet>
      <dgm:spPr/>
    </dgm:pt>
    <dgm:pt modelId="{44662F54-5713-429E-B6F5-18690BFDD3DA}" type="pres">
      <dgm:prSet presAssocID="{ECE1AFD5-EC86-459E-AD92-6EE173F81879}" presName="node" presStyleLbl="node1" presStyleIdx="0" presStyleCnt="1" custScaleX="106445" custLinFactNeighborX="-794" custLinFactNeighborY="688">
        <dgm:presLayoutVars>
          <dgm:bulletEnabled val="1"/>
        </dgm:presLayoutVars>
      </dgm:prSet>
      <dgm:spPr/>
    </dgm:pt>
  </dgm:ptLst>
  <dgm:cxnLst>
    <dgm:cxn modelId="{BB81F51B-8CF3-4BD0-93AB-BE119F84876E}" srcId="{C11F9978-5928-449D-A3D8-9F0906E091B2}" destId="{ECE1AFD5-EC86-459E-AD92-6EE173F81879}" srcOrd="0" destOrd="0" parTransId="{89755CBA-9F1C-47C9-8163-2C7A0F14D1ED}" sibTransId="{02D6091D-19B5-48A6-BCE5-6AA37ABE6DB7}"/>
    <dgm:cxn modelId="{962FCF9B-6243-4366-A61C-9E50E572820B}" type="presOf" srcId="{ECE1AFD5-EC86-459E-AD92-6EE173F81879}" destId="{44662F54-5713-429E-B6F5-18690BFDD3DA}" srcOrd="0" destOrd="0" presId="urn:microsoft.com/office/officeart/2005/8/layout/default"/>
    <dgm:cxn modelId="{3B046FA8-38F9-492D-B91E-F2B0FB6BA85E}" type="presOf" srcId="{C11F9978-5928-449D-A3D8-9F0906E091B2}" destId="{4CC028E5-1B18-42C3-92C9-348C6C600A13}" srcOrd="0" destOrd="0" presId="urn:microsoft.com/office/officeart/2005/8/layout/default"/>
    <dgm:cxn modelId="{BEEA0AFB-B8EA-44D7-9937-E7D845525536}" type="presParOf" srcId="{4CC028E5-1B18-42C3-92C9-348C6C600A13}" destId="{44662F54-5713-429E-B6F5-18690BFDD3DA}"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7E9022-7831-49D3-BE21-A251DE978D78}" type="doc">
      <dgm:prSet loTypeId="urn:microsoft.com/office/officeart/2011/layout/ConvergingText" loCatId="process" qsTypeId="urn:microsoft.com/office/officeart/2005/8/quickstyle/3d1" qsCatId="3D" csTypeId="urn:microsoft.com/office/officeart/2005/8/colors/colorful1" csCatId="colorful" phldr="1"/>
      <dgm:spPr/>
      <dgm:t>
        <a:bodyPr/>
        <a:lstStyle/>
        <a:p>
          <a:endParaRPr lang="es-ES"/>
        </a:p>
      </dgm:t>
    </dgm:pt>
    <dgm:pt modelId="{BC992DA5-9CED-41EE-B19A-B7804A08AE1A}">
      <dgm:prSet phldrT="[Texto]"/>
      <dgm:spPr/>
      <dgm:t>
        <a:bodyPr/>
        <a:lstStyle/>
        <a:p>
          <a:r>
            <a:rPr lang="es-ES" dirty="0">
              <a:latin typeface="Aharoni" pitchFamily="2" charset="-79"/>
              <a:cs typeface="Aharoni" pitchFamily="2" charset="-79"/>
            </a:rPr>
            <a:t>HIPÓTESIS</a:t>
          </a:r>
        </a:p>
      </dgm:t>
    </dgm:pt>
    <dgm:pt modelId="{49B754CA-EC48-4F60-8810-0882DBB1F90C}" type="parTrans" cxnId="{31D2ACCB-E0CA-4D8C-B676-3ED19347FD34}">
      <dgm:prSet/>
      <dgm:spPr/>
      <dgm:t>
        <a:bodyPr/>
        <a:lstStyle/>
        <a:p>
          <a:endParaRPr lang="es-ES"/>
        </a:p>
      </dgm:t>
    </dgm:pt>
    <dgm:pt modelId="{787691E7-BCCF-44C7-9D15-DB019DEFB11D}" type="sibTrans" cxnId="{31D2ACCB-E0CA-4D8C-B676-3ED19347FD34}">
      <dgm:prSet/>
      <dgm:spPr/>
      <dgm:t>
        <a:bodyPr/>
        <a:lstStyle/>
        <a:p>
          <a:endParaRPr lang="es-ES"/>
        </a:p>
      </dgm:t>
    </dgm:pt>
    <dgm:pt modelId="{680FD50A-D7F3-441D-9BEB-6959D5FA36A6}">
      <dgm:prSet phldrT="[Texto]" custT="1"/>
      <dgm:spPr/>
      <dgm:t>
        <a:bodyPr/>
        <a:lstStyle/>
        <a:p>
          <a:pPr algn="just"/>
          <a:r>
            <a:rPr lang="es-EC" sz="1800" dirty="0">
              <a:latin typeface="Aharoni" pitchFamily="2" charset="-79"/>
              <a:cs typeface="Aharoni" pitchFamily="2" charset="-79"/>
            </a:rPr>
            <a:t>La variable se aplica a un grupo de personas u objetos, los cuales adquieren diversos valores o manifestaciones respecto a la variable. Por ejemplo, la inteligencia: es posible clasificar a las personas de acuerdo con su inteligencia, varían en ello.</a:t>
          </a:r>
          <a:endParaRPr lang="es-ES" sz="1800" dirty="0">
            <a:latin typeface="Aharoni" pitchFamily="2" charset="-79"/>
            <a:cs typeface="Aharoni" pitchFamily="2" charset="-79"/>
          </a:endParaRPr>
        </a:p>
      </dgm:t>
    </dgm:pt>
    <dgm:pt modelId="{E756FE48-14DA-48A0-BBC8-F5463D26C286}" type="parTrans" cxnId="{4250976F-0959-4EEA-AA96-82069EE68E5F}">
      <dgm:prSet/>
      <dgm:spPr/>
      <dgm:t>
        <a:bodyPr/>
        <a:lstStyle/>
        <a:p>
          <a:endParaRPr lang="es-ES"/>
        </a:p>
      </dgm:t>
    </dgm:pt>
    <dgm:pt modelId="{F1E9F138-B8AD-47E8-860E-DA8C6F293101}" type="sibTrans" cxnId="{4250976F-0959-4EEA-AA96-82069EE68E5F}">
      <dgm:prSet/>
      <dgm:spPr/>
      <dgm:t>
        <a:bodyPr/>
        <a:lstStyle/>
        <a:p>
          <a:endParaRPr lang="es-ES"/>
        </a:p>
      </dgm:t>
    </dgm:pt>
    <dgm:pt modelId="{23E83BB8-8C59-4CDD-BD6C-B0AD4603614F}">
      <dgm:prSet phldrT="[Texto]" custT="1"/>
      <dgm:spPr/>
      <dgm:t>
        <a:bodyPr/>
        <a:lstStyle/>
        <a:p>
          <a:pPr algn="just"/>
          <a:r>
            <a:rPr lang="es-ES" sz="1800" dirty="0">
              <a:latin typeface="Aharoni" pitchFamily="2" charset="-79"/>
              <a:cs typeface="Aharoni" pitchFamily="2" charset="-79"/>
            </a:rPr>
            <a:t>La </a:t>
          </a:r>
          <a:r>
            <a:rPr lang="es-ES" sz="1800" dirty="0" err="1">
              <a:latin typeface="Aharoni" pitchFamily="2" charset="-79"/>
              <a:cs typeface="Aharoni" pitchFamily="2" charset="-79"/>
            </a:rPr>
            <a:t>operacionalización</a:t>
          </a:r>
          <a:r>
            <a:rPr lang="es-ES" sz="1800" dirty="0">
              <a:latin typeface="Aharoni" pitchFamily="2" charset="-79"/>
              <a:cs typeface="Aharoni" pitchFamily="2" charset="-79"/>
            </a:rPr>
            <a:t> de la variables de las hipótesis es un procedimiento por el cual se pasa del plano abstracto de la investigación a un plano operativo, traduciendo cada variable de la Hipótesis a manifestaciones directamente observables y medibles, en el contexto en que se ubica el objeto de estudio, de manera que oriente la recolección de información</a:t>
          </a:r>
        </a:p>
      </dgm:t>
    </dgm:pt>
    <dgm:pt modelId="{D7A8F9B3-807B-4DC7-97F1-75AC7A55A830}" type="parTrans" cxnId="{C2079DB9-A00C-4C98-9E48-1BDC8633BE50}">
      <dgm:prSet/>
      <dgm:spPr/>
      <dgm:t>
        <a:bodyPr/>
        <a:lstStyle/>
        <a:p>
          <a:endParaRPr lang="es-ES"/>
        </a:p>
      </dgm:t>
    </dgm:pt>
    <dgm:pt modelId="{F98E4A36-F359-4A4D-B315-AB123B727B62}" type="sibTrans" cxnId="{C2079DB9-A00C-4C98-9E48-1BDC8633BE50}">
      <dgm:prSet/>
      <dgm:spPr/>
      <dgm:t>
        <a:bodyPr/>
        <a:lstStyle/>
        <a:p>
          <a:endParaRPr lang="es-ES"/>
        </a:p>
      </dgm:t>
    </dgm:pt>
    <dgm:pt modelId="{A14CD1A3-D3BD-48AD-8F1E-7BE394E80565}" type="pres">
      <dgm:prSet presAssocID="{E17E9022-7831-49D3-BE21-A251DE978D78}" presName="Name0" presStyleCnt="0">
        <dgm:presLayoutVars>
          <dgm:chMax/>
          <dgm:chPref val="1"/>
          <dgm:dir/>
          <dgm:animOne val="branch"/>
          <dgm:animLvl val="lvl"/>
          <dgm:resizeHandles/>
        </dgm:presLayoutVars>
      </dgm:prSet>
      <dgm:spPr/>
    </dgm:pt>
    <dgm:pt modelId="{DF44DB07-3584-473A-9520-0B5948E30D7C}" type="pres">
      <dgm:prSet presAssocID="{BC992DA5-9CED-41EE-B19A-B7804A08AE1A}" presName="composite" presStyleCnt="0"/>
      <dgm:spPr/>
    </dgm:pt>
    <dgm:pt modelId="{26DA57A1-E20E-40EE-98F4-E3601CEFB8AF}" type="pres">
      <dgm:prSet presAssocID="{BC992DA5-9CED-41EE-B19A-B7804A08AE1A}" presName="ParentAccent1" presStyleLbl="alignNode1" presStyleIdx="0" presStyleCnt="27" custScaleX="103455" custScaleY="90141" custLinFactY="-100000" custLinFactNeighborX="10591" custLinFactNeighborY="-178304"/>
      <dgm:spPr/>
    </dgm:pt>
    <dgm:pt modelId="{7656AF5E-E2FE-4B5F-8181-278A5784F88B}" type="pres">
      <dgm:prSet presAssocID="{BC992DA5-9CED-41EE-B19A-B7804A08AE1A}" presName="ParentAccent2" presStyleLbl="alignNode1" presStyleIdx="1" presStyleCnt="27" custScaleX="103455" custScaleY="90141" custLinFactY="-100000" custLinFactNeighborX="10591" custLinFactNeighborY="-178304"/>
      <dgm:spPr/>
    </dgm:pt>
    <dgm:pt modelId="{FAFE39AC-6B22-4BAF-BCB3-94359EB46EBB}" type="pres">
      <dgm:prSet presAssocID="{BC992DA5-9CED-41EE-B19A-B7804A08AE1A}" presName="ParentAccent3" presStyleLbl="alignNode1" presStyleIdx="2" presStyleCnt="27" custScaleX="103455" custScaleY="90141" custLinFactY="-100000" custLinFactNeighborX="10591" custLinFactNeighborY="-178304"/>
      <dgm:spPr/>
    </dgm:pt>
    <dgm:pt modelId="{169CA744-4146-490D-A664-ACF55A6916BD}" type="pres">
      <dgm:prSet presAssocID="{BC992DA5-9CED-41EE-B19A-B7804A08AE1A}" presName="ParentAccent4" presStyleLbl="alignNode1" presStyleIdx="3" presStyleCnt="27" custScaleX="103455" custScaleY="90141" custLinFactY="-100000" custLinFactNeighborX="10591" custLinFactNeighborY="-178304"/>
      <dgm:spPr/>
    </dgm:pt>
    <dgm:pt modelId="{BC96BB96-149A-4BA9-8820-5991EA87A931}" type="pres">
      <dgm:prSet presAssocID="{BC992DA5-9CED-41EE-B19A-B7804A08AE1A}" presName="ParentAccent5" presStyleLbl="alignNode1" presStyleIdx="4" presStyleCnt="27" custScaleX="103455" custScaleY="90141" custLinFactY="-100000" custLinFactNeighborX="10591" custLinFactNeighborY="-178304"/>
      <dgm:spPr/>
    </dgm:pt>
    <dgm:pt modelId="{D8C32D7F-444A-4794-8B29-AC643D4FC51E}" type="pres">
      <dgm:prSet presAssocID="{BC992DA5-9CED-41EE-B19A-B7804A08AE1A}" presName="ParentAccent6" presStyleLbl="alignNode1" presStyleIdx="5" presStyleCnt="27" custScaleX="103458" custScaleY="90142" custLinFactY="-39038" custLinFactNeighborX="5295" custLinFactNeighborY="-100000"/>
      <dgm:spPr/>
    </dgm:pt>
    <dgm:pt modelId="{A2B929E0-BDB8-41EC-AAAD-4E0EE807CFBA}" type="pres">
      <dgm:prSet presAssocID="{BC992DA5-9CED-41EE-B19A-B7804A08AE1A}" presName="ParentAccent7" presStyleLbl="alignNode1" presStyleIdx="6" presStyleCnt="27" custScaleX="103455" custScaleY="90141" custLinFactY="-100000" custLinFactNeighborX="10591" custLinFactNeighborY="-178304"/>
      <dgm:spPr/>
    </dgm:pt>
    <dgm:pt modelId="{16B28D06-B71E-42AD-ABDE-4E9B8E77A339}" type="pres">
      <dgm:prSet presAssocID="{BC992DA5-9CED-41EE-B19A-B7804A08AE1A}" presName="ParentAccent8" presStyleLbl="alignNode1" presStyleIdx="7" presStyleCnt="27" custScaleX="103455" custScaleY="90141" custLinFactY="-100000" custLinFactNeighborX="10591" custLinFactNeighborY="-178304"/>
      <dgm:spPr/>
    </dgm:pt>
    <dgm:pt modelId="{639530C5-9806-4E5D-A476-8A9827A0C945}" type="pres">
      <dgm:prSet presAssocID="{BC992DA5-9CED-41EE-B19A-B7804A08AE1A}" presName="ParentAccent9" presStyleLbl="alignNode1" presStyleIdx="8" presStyleCnt="27" custScaleX="103455" custScaleY="90141" custLinFactY="-100000" custLinFactNeighborX="10591" custLinFactNeighborY="-178304"/>
      <dgm:spPr/>
    </dgm:pt>
    <dgm:pt modelId="{61D6589B-BD8B-42CC-9277-7F280C70E221}" type="pres">
      <dgm:prSet presAssocID="{BC992DA5-9CED-41EE-B19A-B7804A08AE1A}" presName="ParentAccent10" presStyleLbl="alignNode1" presStyleIdx="9" presStyleCnt="27" custScaleX="103455" custScaleY="90141" custLinFactY="-100000" custLinFactNeighborX="10591" custLinFactNeighborY="-178304"/>
      <dgm:spPr/>
    </dgm:pt>
    <dgm:pt modelId="{EA781D0D-6397-4A22-A255-1E0148B13374}" type="pres">
      <dgm:prSet presAssocID="{BC992DA5-9CED-41EE-B19A-B7804A08AE1A}" presName="Parent" presStyleLbl="alignNode1" presStyleIdx="10" presStyleCnt="27" custScaleX="103456" custScaleY="90142" custLinFactNeighborX="1046" custLinFactNeighborY="-27482">
        <dgm:presLayoutVars>
          <dgm:chMax val="5"/>
          <dgm:chPref val="3"/>
          <dgm:bulletEnabled val="1"/>
        </dgm:presLayoutVars>
      </dgm:prSet>
      <dgm:spPr/>
    </dgm:pt>
    <dgm:pt modelId="{B04F92CC-7E3D-44CC-A991-979C6936F1B8}" type="pres">
      <dgm:prSet presAssocID="{680FD50A-D7F3-441D-9BEB-6959D5FA36A6}" presName="Child1Accent1" presStyleLbl="alignNode1" presStyleIdx="11" presStyleCnt="27" custScaleX="103458" custScaleY="90142" custLinFactY="-39038" custLinFactNeighborX="5295" custLinFactNeighborY="-100000"/>
      <dgm:spPr/>
    </dgm:pt>
    <dgm:pt modelId="{A7C025BC-E53B-4C59-A347-EAB1B1297874}" type="pres">
      <dgm:prSet presAssocID="{680FD50A-D7F3-441D-9BEB-6959D5FA36A6}" presName="Child1Accent2" presStyleLbl="alignNode1" presStyleIdx="12" presStyleCnt="27" custScaleX="103455" custScaleY="90141" custLinFactY="-100000" custLinFactNeighborX="10591" custLinFactNeighborY="-178304"/>
      <dgm:spPr/>
    </dgm:pt>
    <dgm:pt modelId="{8C6AF04A-3688-46CB-BE6B-3264AAA35560}" type="pres">
      <dgm:prSet presAssocID="{680FD50A-D7F3-441D-9BEB-6959D5FA36A6}" presName="Child1Accent3" presStyleLbl="alignNode1" presStyleIdx="13" presStyleCnt="27" custScaleX="103455" custScaleY="90141" custLinFactY="-100000" custLinFactNeighborX="10591" custLinFactNeighborY="-178304"/>
      <dgm:spPr/>
    </dgm:pt>
    <dgm:pt modelId="{B7416E36-96AB-48FE-96AD-EEBFCDCAF7B5}" type="pres">
      <dgm:prSet presAssocID="{680FD50A-D7F3-441D-9BEB-6959D5FA36A6}" presName="Child1Accent4" presStyleLbl="alignNode1" presStyleIdx="14" presStyleCnt="27" custScaleX="103455" custScaleY="90141" custLinFactY="-100000" custLinFactNeighborX="10591" custLinFactNeighborY="-178304"/>
      <dgm:spPr/>
    </dgm:pt>
    <dgm:pt modelId="{AEA0149C-0DE1-4302-9A35-C93C184DEF2D}" type="pres">
      <dgm:prSet presAssocID="{680FD50A-D7F3-441D-9BEB-6959D5FA36A6}" presName="Child1Accent5" presStyleLbl="alignNode1" presStyleIdx="15" presStyleCnt="27" custScaleX="103455" custScaleY="90141" custLinFactY="-100000" custLinFactNeighborX="10591" custLinFactNeighborY="-178304"/>
      <dgm:spPr/>
    </dgm:pt>
    <dgm:pt modelId="{142B2A46-FB4E-4244-877D-6B17FE926E09}" type="pres">
      <dgm:prSet presAssocID="{680FD50A-D7F3-441D-9BEB-6959D5FA36A6}" presName="Child1Accent6" presStyleLbl="alignNode1" presStyleIdx="16" presStyleCnt="27" custScaleX="103455" custScaleY="90141" custLinFactY="-100000" custLinFactNeighborX="10591" custLinFactNeighborY="-178304"/>
      <dgm:spPr/>
    </dgm:pt>
    <dgm:pt modelId="{BF49EECD-6B6A-4AA3-9AF2-9E17EE777484}" type="pres">
      <dgm:prSet presAssocID="{680FD50A-D7F3-441D-9BEB-6959D5FA36A6}" presName="Child1Accent7" presStyleLbl="alignNode1" presStyleIdx="17" presStyleCnt="27" custScaleX="103455" custScaleY="90141" custLinFactY="-100000" custLinFactNeighborX="10591" custLinFactNeighborY="-178304"/>
      <dgm:spPr/>
    </dgm:pt>
    <dgm:pt modelId="{9E6ACC0F-B36F-4739-8580-A4CDEE725ECA}" type="pres">
      <dgm:prSet presAssocID="{680FD50A-D7F3-441D-9BEB-6959D5FA36A6}" presName="Child1Accent8" presStyleLbl="alignNode1" presStyleIdx="18" presStyleCnt="27"/>
      <dgm:spPr/>
    </dgm:pt>
    <dgm:pt modelId="{D5FBC0BE-BD5C-45B3-8551-FD77B8039BB6}" type="pres">
      <dgm:prSet presAssocID="{680FD50A-D7F3-441D-9BEB-6959D5FA36A6}" presName="Child1Accent9" presStyleLbl="alignNode1" presStyleIdx="19" presStyleCnt="27"/>
      <dgm:spPr/>
    </dgm:pt>
    <dgm:pt modelId="{C5B23F56-5C35-4F95-A105-2BD6F1109FD1}" type="pres">
      <dgm:prSet presAssocID="{680FD50A-D7F3-441D-9BEB-6959D5FA36A6}" presName="Child1" presStyleLbl="revTx" presStyleIdx="0" presStyleCnt="2" custScaleX="471937" custScaleY="192495" custLinFactY="-101715" custLinFactNeighborX="-354" custLinFactNeighborY="-200000">
        <dgm:presLayoutVars>
          <dgm:chMax/>
          <dgm:chPref val="0"/>
          <dgm:bulletEnabled val="1"/>
        </dgm:presLayoutVars>
      </dgm:prSet>
      <dgm:spPr/>
    </dgm:pt>
    <dgm:pt modelId="{FEEB18ED-4BF0-4A1C-804E-765AE286E074}" type="pres">
      <dgm:prSet presAssocID="{23E83BB8-8C59-4CDD-BD6C-B0AD4603614F}" presName="Child2Accent1" presStyleLbl="alignNode1" presStyleIdx="20" presStyleCnt="27" custScaleX="103458" custScaleY="90142" custLinFactY="-39038" custLinFactNeighborX="5295" custLinFactNeighborY="-100000"/>
      <dgm:spPr/>
    </dgm:pt>
    <dgm:pt modelId="{A02328EF-415C-4232-AEAF-88588588BD4E}" type="pres">
      <dgm:prSet presAssocID="{23E83BB8-8C59-4CDD-BD6C-B0AD4603614F}" presName="Child2Accent2" presStyleLbl="alignNode1" presStyleIdx="21" presStyleCnt="27" custScaleX="103455" custScaleY="90141" custLinFactY="-100000" custLinFactNeighborX="10591" custLinFactNeighborY="-178304"/>
      <dgm:spPr/>
    </dgm:pt>
    <dgm:pt modelId="{781B8D4D-D0D4-47DD-83BF-1C51E55D189C}" type="pres">
      <dgm:prSet presAssocID="{23E83BB8-8C59-4CDD-BD6C-B0AD4603614F}" presName="Child2Accent3" presStyleLbl="alignNode1" presStyleIdx="22" presStyleCnt="27" custScaleX="103455" custScaleY="90141" custLinFactY="-100000" custLinFactNeighborX="10591" custLinFactNeighborY="-178304"/>
      <dgm:spPr/>
    </dgm:pt>
    <dgm:pt modelId="{0963A0D7-2B7E-4939-81EA-AC4011F9163E}" type="pres">
      <dgm:prSet presAssocID="{23E83BB8-8C59-4CDD-BD6C-B0AD4603614F}" presName="Child2Accent4" presStyleLbl="alignNode1" presStyleIdx="23" presStyleCnt="27" custScaleX="103455" custScaleY="90141" custLinFactY="-100000" custLinFactNeighborX="10591" custLinFactNeighborY="-178304"/>
      <dgm:spPr/>
    </dgm:pt>
    <dgm:pt modelId="{6F45E0DC-A975-4435-A10F-B2DDCF2E4569}" type="pres">
      <dgm:prSet presAssocID="{23E83BB8-8C59-4CDD-BD6C-B0AD4603614F}" presName="Child2Accent5" presStyleLbl="alignNode1" presStyleIdx="24" presStyleCnt="27" custScaleX="103455" custScaleY="90141" custLinFactY="-100000" custLinFactNeighborX="10591" custLinFactNeighborY="-178304"/>
      <dgm:spPr/>
    </dgm:pt>
    <dgm:pt modelId="{D97EC5E0-9FCD-4E10-AC14-605D21FB1825}" type="pres">
      <dgm:prSet presAssocID="{23E83BB8-8C59-4CDD-BD6C-B0AD4603614F}" presName="Child2Accent6" presStyleLbl="alignNode1" presStyleIdx="25" presStyleCnt="27" custScaleX="103455" custScaleY="90141" custLinFactY="-100000" custLinFactNeighborX="10591" custLinFactNeighborY="-178304"/>
      <dgm:spPr/>
    </dgm:pt>
    <dgm:pt modelId="{32332F89-87FC-4295-BF14-EB3A2F2E347B}" type="pres">
      <dgm:prSet presAssocID="{23E83BB8-8C59-4CDD-BD6C-B0AD4603614F}" presName="Child2Accent7" presStyleLbl="alignNode1" presStyleIdx="26" presStyleCnt="27" custScaleX="103455" custScaleY="90141" custLinFactY="-100000" custLinFactNeighborX="10591" custLinFactNeighborY="-178304"/>
      <dgm:spPr/>
    </dgm:pt>
    <dgm:pt modelId="{B2D76841-8B25-4747-BEFE-B6CF537D48D8}" type="pres">
      <dgm:prSet presAssocID="{23E83BB8-8C59-4CDD-BD6C-B0AD4603614F}" presName="Child2" presStyleLbl="revTx" presStyleIdx="1" presStyleCnt="2" custScaleX="469052" custLinFactY="132759" custLinFactNeighborX="-1797" custLinFactNeighborY="200000">
        <dgm:presLayoutVars>
          <dgm:chMax/>
          <dgm:chPref val="0"/>
          <dgm:bulletEnabled val="1"/>
        </dgm:presLayoutVars>
      </dgm:prSet>
      <dgm:spPr/>
    </dgm:pt>
  </dgm:ptLst>
  <dgm:cxnLst>
    <dgm:cxn modelId="{C0169002-7E1D-48E3-B33F-655FC305E263}" type="presOf" srcId="{680FD50A-D7F3-441D-9BEB-6959D5FA36A6}" destId="{C5B23F56-5C35-4F95-A105-2BD6F1109FD1}" srcOrd="0" destOrd="0" presId="urn:microsoft.com/office/officeart/2011/layout/ConvergingText"/>
    <dgm:cxn modelId="{32F0EF06-37CC-4979-B66E-798D2190D0C3}" type="presOf" srcId="{E17E9022-7831-49D3-BE21-A251DE978D78}" destId="{A14CD1A3-D3BD-48AD-8F1E-7BE394E80565}" srcOrd="0" destOrd="0" presId="urn:microsoft.com/office/officeart/2011/layout/ConvergingText"/>
    <dgm:cxn modelId="{441A5623-8E39-44F9-ACD6-7518258AAF27}" type="presOf" srcId="{23E83BB8-8C59-4CDD-BD6C-B0AD4603614F}" destId="{B2D76841-8B25-4747-BEFE-B6CF537D48D8}" srcOrd="0" destOrd="0" presId="urn:microsoft.com/office/officeart/2011/layout/ConvergingText"/>
    <dgm:cxn modelId="{4250976F-0959-4EEA-AA96-82069EE68E5F}" srcId="{BC992DA5-9CED-41EE-B19A-B7804A08AE1A}" destId="{680FD50A-D7F3-441D-9BEB-6959D5FA36A6}" srcOrd="0" destOrd="0" parTransId="{E756FE48-14DA-48A0-BBC8-F5463D26C286}" sibTransId="{F1E9F138-B8AD-47E8-860E-DA8C6F293101}"/>
    <dgm:cxn modelId="{C2079DB9-A00C-4C98-9E48-1BDC8633BE50}" srcId="{BC992DA5-9CED-41EE-B19A-B7804A08AE1A}" destId="{23E83BB8-8C59-4CDD-BD6C-B0AD4603614F}" srcOrd="1" destOrd="0" parTransId="{D7A8F9B3-807B-4DC7-97F1-75AC7A55A830}" sibTransId="{F98E4A36-F359-4A4D-B315-AB123B727B62}"/>
    <dgm:cxn modelId="{31D2ACCB-E0CA-4D8C-B676-3ED19347FD34}" srcId="{E17E9022-7831-49D3-BE21-A251DE978D78}" destId="{BC992DA5-9CED-41EE-B19A-B7804A08AE1A}" srcOrd="0" destOrd="0" parTransId="{49B754CA-EC48-4F60-8810-0882DBB1F90C}" sibTransId="{787691E7-BCCF-44C7-9D15-DB019DEFB11D}"/>
    <dgm:cxn modelId="{59CF64FE-BECA-4CB2-B20B-20424592D284}" type="presOf" srcId="{BC992DA5-9CED-41EE-B19A-B7804A08AE1A}" destId="{EA781D0D-6397-4A22-A255-1E0148B13374}" srcOrd="0" destOrd="0" presId="urn:microsoft.com/office/officeart/2011/layout/ConvergingText"/>
    <dgm:cxn modelId="{894879E5-40A4-40B1-8CC7-A55D82EFBBB3}" type="presParOf" srcId="{A14CD1A3-D3BD-48AD-8F1E-7BE394E80565}" destId="{DF44DB07-3584-473A-9520-0B5948E30D7C}" srcOrd="0" destOrd="0" presId="urn:microsoft.com/office/officeart/2011/layout/ConvergingText"/>
    <dgm:cxn modelId="{3DCE7F42-BD2D-4F93-8226-83D2B4B02F43}" type="presParOf" srcId="{DF44DB07-3584-473A-9520-0B5948E30D7C}" destId="{26DA57A1-E20E-40EE-98F4-E3601CEFB8AF}" srcOrd="0" destOrd="0" presId="urn:microsoft.com/office/officeart/2011/layout/ConvergingText"/>
    <dgm:cxn modelId="{33AC596E-FC00-43DA-9F5D-08334B9E0CE3}" type="presParOf" srcId="{DF44DB07-3584-473A-9520-0B5948E30D7C}" destId="{7656AF5E-E2FE-4B5F-8181-278A5784F88B}" srcOrd="1" destOrd="0" presId="urn:microsoft.com/office/officeart/2011/layout/ConvergingText"/>
    <dgm:cxn modelId="{3B1E44D2-3054-44B6-9263-540328AACDB5}" type="presParOf" srcId="{DF44DB07-3584-473A-9520-0B5948E30D7C}" destId="{FAFE39AC-6B22-4BAF-BCB3-94359EB46EBB}" srcOrd="2" destOrd="0" presId="urn:microsoft.com/office/officeart/2011/layout/ConvergingText"/>
    <dgm:cxn modelId="{2AE75F8F-0627-4D5A-8BDD-1706B5E6A9EE}" type="presParOf" srcId="{DF44DB07-3584-473A-9520-0B5948E30D7C}" destId="{169CA744-4146-490D-A664-ACF55A6916BD}" srcOrd="3" destOrd="0" presId="urn:microsoft.com/office/officeart/2011/layout/ConvergingText"/>
    <dgm:cxn modelId="{8C94E86C-DB76-467C-8BA3-321FD8DB16F9}" type="presParOf" srcId="{DF44DB07-3584-473A-9520-0B5948E30D7C}" destId="{BC96BB96-149A-4BA9-8820-5991EA87A931}" srcOrd="4" destOrd="0" presId="urn:microsoft.com/office/officeart/2011/layout/ConvergingText"/>
    <dgm:cxn modelId="{84077A08-21EF-42B9-9530-106C01CCD84A}" type="presParOf" srcId="{DF44DB07-3584-473A-9520-0B5948E30D7C}" destId="{D8C32D7F-444A-4794-8B29-AC643D4FC51E}" srcOrd="5" destOrd="0" presId="urn:microsoft.com/office/officeart/2011/layout/ConvergingText"/>
    <dgm:cxn modelId="{E70569B9-3329-46FF-9253-DD85A95FB2FB}" type="presParOf" srcId="{DF44DB07-3584-473A-9520-0B5948E30D7C}" destId="{A2B929E0-BDB8-41EC-AAAD-4E0EE807CFBA}" srcOrd="6" destOrd="0" presId="urn:microsoft.com/office/officeart/2011/layout/ConvergingText"/>
    <dgm:cxn modelId="{EC4914E1-C8D7-481C-97B1-0C42156D3A0B}" type="presParOf" srcId="{DF44DB07-3584-473A-9520-0B5948E30D7C}" destId="{16B28D06-B71E-42AD-ABDE-4E9B8E77A339}" srcOrd="7" destOrd="0" presId="urn:microsoft.com/office/officeart/2011/layout/ConvergingText"/>
    <dgm:cxn modelId="{3E01596F-EF5F-4EA1-8624-79F5155EED10}" type="presParOf" srcId="{DF44DB07-3584-473A-9520-0B5948E30D7C}" destId="{639530C5-9806-4E5D-A476-8A9827A0C945}" srcOrd="8" destOrd="0" presId="urn:microsoft.com/office/officeart/2011/layout/ConvergingText"/>
    <dgm:cxn modelId="{AE6F69E4-C007-4736-AA03-F67FD7A27BD0}" type="presParOf" srcId="{DF44DB07-3584-473A-9520-0B5948E30D7C}" destId="{61D6589B-BD8B-42CC-9277-7F280C70E221}" srcOrd="9" destOrd="0" presId="urn:microsoft.com/office/officeart/2011/layout/ConvergingText"/>
    <dgm:cxn modelId="{66B994C2-0114-4952-8B06-96C843F23722}" type="presParOf" srcId="{DF44DB07-3584-473A-9520-0B5948E30D7C}" destId="{EA781D0D-6397-4A22-A255-1E0148B13374}" srcOrd="10" destOrd="0" presId="urn:microsoft.com/office/officeart/2011/layout/ConvergingText"/>
    <dgm:cxn modelId="{EDBA9BA4-F024-48EB-AD56-17400066DA6D}" type="presParOf" srcId="{DF44DB07-3584-473A-9520-0B5948E30D7C}" destId="{B04F92CC-7E3D-44CC-A991-979C6936F1B8}" srcOrd="11" destOrd="0" presId="urn:microsoft.com/office/officeart/2011/layout/ConvergingText"/>
    <dgm:cxn modelId="{AC291980-6D8F-4AF2-877D-42C956AEB549}" type="presParOf" srcId="{DF44DB07-3584-473A-9520-0B5948E30D7C}" destId="{A7C025BC-E53B-4C59-A347-EAB1B1297874}" srcOrd="12" destOrd="0" presId="urn:microsoft.com/office/officeart/2011/layout/ConvergingText"/>
    <dgm:cxn modelId="{A81A2F28-6BD9-4C79-B1AD-7B741C1862C3}" type="presParOf" srcId="{DF44DB07-3584-473A-9520-0B5948E30D7C}" destId="{8C6AF04A-3688-46CB-BE6B-3264AAA35560}" srcOrd="13" destOrd="0" presId="urn:microsoft.com/office/officeart/2011/layout/ConvergingText"/>
    <dgm:cxn modelId="{8E96CF63-B5DC-46F2-8185-7558A3B08883}" type="presParOf" srcId="{DF44DB07-3584-473A-9520-0B5948E30D7C}" destId="{B7416E36-96AB-48FE-96AD-EEBFCDCAF7B5}" srcOrd="14" destOrd="0" presId="urn:microsoft.com/office/officeart/2011/layout/ConvergingText"/>
    <dgm:cxn modelId="{4D2DB373-8862-42D4-A92D-B50EBB3FD72E}" type="presParOf" srcId="{DF44DB07-3584-473A-9520-0B5948E30D7C}" destId="{AEA0149C-0DE1-4302-9A35-C93C184DEF2D}" srcOrd="15" destOrd="0" presId="urn:microsoft.com/office/officeart/2011/layout/ConvergingText"/>
    <dgm:cxn modelId="{E41ED5A3-55FD-414D-99CF-46B06BD322D8}" type="presParOf" srcId="{DF44DB07-3584-473A-9520-0B5948E30D7C}" destId="{142B2A46-FB4E-4244-877D-6B17FE926E09}" srcOrd="16" destOrd="0" presId="urn:microsoft.com/office/officeart/2011/layout/ConvergingText"/>
    <dgm:cxn modelId="{44A66B46-47DD-41EE-97E5-9B9641C2E29E}" type="presParOf" srcId="{DF44DB07-3584-473A-9520-0B5948E30D7C}" destId="{BF49EECD-6B6A-4AA3-9AF2-9E17EE777484}" srcOrd="17" destOrd="0" presId="urn:microsoft.com/office/officeart/2011/layout/ConvergingText"/>
    <dgm:cxn modelId="{8E9E5EB6-E074-409D-98B1-B364B7F00A01}" type="presParOf" srcId="{DF44DB07-3584-473A-9520-0B5948E30D7C}" destId="{9E6ACC0F-B36F-4739-8580-A4CDEE725ECA}" srcOrd="18" destOrd="0" presId="urn:microsoft.com/office/officeart/2011/layout/ConvergingText"/>
    <dgm:cxn modelId="{74B7E784-F919-47E1-B7A3-16AC7FBA9BD5}" type="presParOf" srcId="{DF44DB07-3584-473A-9520-0B5948E30D7C}" destId="{D5FBC0BE-BD5C-45B3-8551-FD77B8039BB6}" srcOrd="19" destOrd="0" presId="urn:microsoft.com/office/officeart/2011/layout/ConvergingText"/>
    <dgm:cxn modelId="{A43FB95B-FA8B-4C78-8617-322C6B19BFC3}" type="presParOf" srcId="{DF44DB07-3584-473A-9520-0B5948E30D7C}" destId="{C5B23F56-5C35-4F95-A105-2BD6F1109FD1}" srcOrd="20" destOrd="0" presId="urn:microsoft.com/office/officeart/2011/layout/ConvergingText"/>
    <dgm:cxn modelId="{F87CD5A9-DEE0-4F57-91F7-4115557C4F2C}" type="presParOf" srcId="{DF44DB07-3584-473A-9520-0B5948E30D7C}" destId="{FEEB18ED-4BF0-4A1C-804E-765AE286E074}" srcOrd="21" destOrd="0" presId="urn:microsoft.com/office/officeart/2011/layout/ConvergingText"/>
    <dgm:cxn modelId="{E4E27976-5B51-47AB-BAF3-5540F8CD553F}" type="presParOf" srcId="{DF44DB07-3584-473A-9520-0B5948E30D7C}" destId="{A02328EF-415C-4232-AEAF-88588588BD4E}" srcOrd="22" destOrd="0" presId="urn:microsoft.com/office/officeart/2011/layout/ConvergingText"/>
    <dgm:cxn modelId="{85F6FD5E-543D-4B68-8473-C22A3BF14CEC}" type="presParOf" srcId="{DF44DB07-3584-473A-9520-0B5948E30D7C}" destId="{781B8D4D-D0D4-47DD-83BF-1C51E55D189C}" srcOrd="23" destOrd="0" presId="urn:microsoft.com/office/officeart/2011/layout/ConvergingText"/>
    <dgm:cxn modelId="{25A27BCD-D6DC-46AE-BC60-B98199BA8AD7}" type="presParOf" srcId="{DF44DB07-3584-473A-9520-0B5948E30D7C}" destId="{0963A0D7-2B7E-4939-81EA-AC4011F9163E}" srcOrd="24" destOrd="0" presId="urn:microsoft.com/office/officeart/2011/layout/ConvergingText"/>
    <dgm:cxn modelId="{FD9440C7-5F15-465C-B270-9804A08B36AE}" type="presParOf" srcId="{DF44DB07-3584-473A-9520-0B5948E30D7C}" destId="{6F45E0DC-A975-4435-A10F-B2DDCF2E4569}" srcOrd="25" destOrd="0" presId="urn:microsoft.com/office/officeart/2011/layout/ConvergingText"/>
    <dgm:cxn modelId="{E9BE2ECE-53F0-429A-B830-EF38A3B855E7}" type="presParOf" srcId="{DF44DB07-3584-473A-9520-0B5948E30D7C}" destId="{D97EC5E0-9FCD-4E10-AC14-605D21FB1825}" srcOrd="26" destOrd="0" presId="urn:microsoft.com/office/officeart/2011/layout/ConvergingText"/>
    <dgm:cxn modelId="{22362B6C-DFF1-41CB-8C07-879A40D287EE}" type="presParOf" srcId="{DF44DB07-3584-473A-9520-0B5948E30D7C}" destId="{32332F89-87FC-4295-BF14-EB3A2F2E347B}" srcOrd="27" destOrd="0" presId="urn:microsoft.com/office/officeart/2011/layout/ConvergingText"/>
    <dgm:cxn modelId="{3C1D3E11-0D7E-4710-A1F4-4D5DAB3C577D}" type="presParOf" srcId="{DF44DB07-3584-473A-9520-0B5948E30D7C}" destId="{B2D76841-8B25-4747-BEFE-B6CF537D48D8}" srcOrd="28"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5024BA-E63C-4511-B1CB-60DCE84FAECA}" type="doc">
      <dgm:prSet loTypeId="urn:microsoft.com/office/officeart/2005/8/layout/vList2" loCatId="list" qsTypeId="urn:microsoft.com/office/officeart/2005/8/quickstyle/3d1" qsCatId="3D" csTypeId="urn:microsoft.com/office/officeart/2005/8/colors/colorful1" csCatId="colorful" phldr="1"/>
      <dgm:spPr/>
      <dgm:t>
        <a:bodyPr/>
        <a:lstStyle/>
        <a:p>
          <a:endParaRPr lang="es-ES"/>
        </a:p>
      </dgm:t>
    </dgm:pt>
    <dgm:pt modelId="{B3C42E40-C2AF-469C-A668-1A256DA51F6E}">
      <dgm:prSet phldrT="[Texto]" custT="1"/>
      <dgm:spPr/>
      <dgm:t>
        <a:bodyPr/>
        <a:lstStyle/>
        <a:p>
          <a:pPr algn="just"/>
          <a:r>
            <a:rPr lang="es-ES" sz="2000" dirty="0">
              <a:latin typeface="Aharoni" pitchFamily="2" charset="-79"/>
              <a:cs typeface="Aharoni" pitchFamily="2" charset="-79"/>
            </a:rPr>
            <a:t>Del marco teórico:</a:t>
          </a:r>
        </a:p>
      </dgm:t>
    </dgm:pt>
    <dgm:pt modelId="{3F303AD8-1504-47E6-9243-D6B2804FAC82}" type="parTrans" cxnId="{11393339-9371-4470-A99A-7F64BF55BFFB}">
      <dgm:prSet/>
      <dgm:spPr/>
      <dgm:t>
        <a:bodyPr/>
        <a:lstStyle/>
        <a:p>
          <a:endParaRPr lang="es-ES"/>
        </a:p>
      </dgm:t>
    </dgm:pt>
    <dgm:pt modelId="{15ACA828-E72B-430C-B01B-91C44D6F16CB}" type="sibTrans" cxnId="{11393339-9371-4470-A99A-7F64BF55BFFB}">
      <dgm:prSet/>
      <dgm:spPr/>
      <dgm:t>
        <a:bodyPr/>
        <a:lstStyle/>
        <a:p>
          <a:endParaRPr lang="es-ES"/>
        </a:p>
      </dgm:t>
    </dgm:pt>
    <dgm:pt modelId="{547C7D55-6999-4F8C-91C8-6339D4B2CC1C}">
      <dgm:prSet phldrT="[Texto]" custT="1"/>
      <dgm:spPr/>
      <dgm:t>
        <a:bodyPr/>
        <a:lstStyle/>
        <a:p>
          <a:pPr algn="just"/>
          <a:r>
            <a:rPr lang="es-ES" sz="2000" dirty="0">
              <a:latin typeface="Aharoni" pitchFamily="2" charset="-79"/>
              <a:cs typeface="Aharoni" pitchFamily="2" charset="-79"/>
            </a:rPr>
            <a:t>Se deriva la  conceptualización de la variable, la cual se escribe en la primera columna de la matriz. La conceptualización incluye solo las dimensiones que interesa </a:t>
          </a:r>
          <a:r>
            <a:rPr lang="es-ES" sz="2000" dirty="0" err="1">
              <a:latin typeface="Aharoni" pitchFamily="2" charset="-79"/>
              <a:cs typeface="Aharoni" pitchFamily="2" charset="-79"/>
            </a:rPr>
            <a:t>operacionalizar</a:t>
          </a:r>
          <a:r>
            <a:rPr lang="es-ES" sz="2000" dirty="0">
              <a:latin typeface="Aharoni" pitchFamily="2" charset="-79"/>
              <a:cs typeface="Aharoni" pitchFamily="2" charset="-79"/>
            </a:rPr>
            <a:t>. Responde a la pregunta ¿cuáles son los elementos esenciales de la variable conceptualizada?, las dimensiones pueden escribirse en la segunda columna.</a:t>
          </a:r>
        </a:p>
      </dgm:t>
    </dgm:pt>
    <dgm:pt modelId="{F04A569C-D2AF-4D6B-A4AA-9F0C2FD40A2A}" type="parTrans" cxnId="{CB22EE8C-63F2-48FF-B147-D714B8E4A27A}">
      <dgm:prSet/>
      <dgm:spPr/>
      <dgm:t>
        <a:bodyPr/>
        <a:lstStyle/>
        <a:p>
          <a:endParaRPr lang="es-ES"/>
        </a:p>
      </dgm:t>
    </dgm:pt>
    <dgm:pt modelId="{3BE4D72D-E47C-4D1D-B203-CC738456C179}" type="sibTrans" cxnId="{CB22EE8C-63F2-48FF-B147-D714B8E4A27A}">
      <dgm:prSet/>
      <dgm:spPr/>
      <dgm:t>
        <a:bodyPr/>
        <a:lstStyle/>
        <a:p>
          <a:endParaRPr lang="es-ES"/>
        </a:p>
      </dgm:t>
    </dgm:pt>
    <dgm:pt modelId="{73791F49-242D-4DDF-8F9A-7F1ED1B16356}">
      <dgm:prSet phldrT="[Texto]" custT="1"/>
      <dgm:spPr/>
      <dgm:t>
        <a:bodyPr/>
        <a:lstStyle/>
        <a:p>
          <a:pPr algn="just"/>
          <a:r>
            <a:rPr lang="es-ES" sz="2000" dirty="0">
              <a:latin typeface="Aharoni" pitchFamily="2" charset="-79"/>
              <a:cs typeface="Aharoni" pitchFamily="2" charset="-79"/>
            </a:rPr>
            <a:t>Para cada dimensión:</a:t>
          </a:r>
        </a:p>
      </dgm:t>
    </dgm:pt>
    <dgm:pt modelId="{790B19FA-6EC9-417C-AB62-ECF9FCDA294B}" type="parTrans" cxnId="{01C3FE7E-A4AD-454A-9390-E4AA3D53FA58}">
      <dgm:prSet/>
      <dgm:spPr/>
      <dgm:t>
        <a:bodyPr/>
        <a:lstStyle/>
        <a:p>
          <a:endParaRPr lang="es-ES"/>
        </a:p>
      </dgm:t>
    </dgm:pt>
    <dgm:pt modelId="{E0DA2F74-6702-43BA-9A69-934A28491250}" type="sibTrans" cxnId="{01C3FE7E-A4AD-454A-9390-E4AA3D53FA58}">
      <dgm:prSet/>
      <dgm:spPr/>
      <dgm:t>
        <a:bodyPr/>
        <a:lstStyle/>
        <a:p>
          <a:endParaRPr lang="es-ES"/>
        </a:p>
      </dgm:t>
    </dgm:pt>
    <dgm:pt modelId="{CE9DE49A-0491-4A76-9E6F-491A1C14D480}">
      <dgm:prSet phldrT="[Texto]" custT="1"/>
      <dgm:spPr/>
      <dgm:t>
        <a:bodyPr/>
        <a:lstStyle/>
        <a:p>
          <a:pPr algn="just"/>
          <a:r>
            <a:rPr lang="es-ES" sz="2000" dirty="0">
              <a:latin typeface="Aharoni" pitchFamily="2" charset="-79"/>
              <a:cs typeface="Aharoni" pitchFamily="2" charset="-79"/>
            </a:rPr>
            <a:t>Se determinan sus indicadores, es decir elementos directamente observables y medibles que reflejan la presencia y acción de la dimensión en el contexto en el que se encuentra el problema investigado. Los indicadores que se escogen deben ser significativos para la investigación, se escriben en la tercera columna.</a:t>
          </a:r>
        </a:p>
      </dgm:t>
    </dgm:pt>
    <dgm:pt modelId="{FAB869F7-2842-4005-86D7-CFF23DBFD8D9}" type="parTrans" cxnId="{B2718908-59DE-47EF-8AA9-5DF88B84D8D8}">
      <dgm:prSet/>
      <dgm:spPr/>
      <dgm:t>
        <a:bodyPr/>
        <a:lstStyle/>
        <a:p>
          <a:endParaRPr lang="es-ES"/>
        </a:p>
      </dgm:t>
    </dgm:pt>
    <dgm:pt modelId="{6966320B-DB3E-47C4-8785-3F0B0BD200DD}" type="sibTrans" cxnId="{B2718908-59DE-47EF-8AA9-5DF88B84D8D8}">
      <dgm:prSet/>
      <dgm:spPr/>
      <dgm:t>
        <a:bodyPr/>
        <a:lstStyle/>
        <a:p>
          <a:endParaRPr lang="es-ES"/>
        </a:p>
      </dgm:t>
    </dgm:pt>
    <dgm:pt modelId="{058E750F-DCF5-4B22-A60E-232339932BFF}" type="pres">
      <dgm:prSet presAssocID="{B85024BA-E63C-4511-B1CB-60DCE84FAECA}" presName="linear" presStyleCnt="0">
        <dgm:presLayoutVars>
          <dgm:animLvl val="lvl"/>
          <dgm:resizeHandles val="exact"/>
        </dgm:presLayoutVars>
      </dgm:prSet>
      <dgm:spPr/>
    </dgm:pt>
    <dgm:pt modelId="{1961952B-A97F-4418-81C0-C584BA057E9A}" type="pres">
      <dgm:prSet presAssocID="{B3C42E40-C2AF-469C-A668-1A256DA51F6E}" presName="parentText" presStyleLbl="node1" presStyleIdx="0" presStyleCnt="2">
        <dgm:presLayoutVars>
          <dgm:chMax val="0"/>
          <dgm:bulletEnabled val="1"/>
        </dgm:presLayoutVars>
      </dgm:prSet>
      <dgm:spPr/>
    </dgm:pt>
    <dgm:pt modelId="{7E58CC71-DA3B-419F-BE44-CCF2BC3CE53E}" type="pres">
      <dgm:prSet presAssocID="{B3C42E40-C2AF-469C-A668-1A256DA51F6E}" presName="childText" presStyleLbl="revTx" presStyleIdx="0" presStyleCnt="2">
        <dgm:presLayoutVars>
          <dgm:bulletEnabled val="1"/>
        </dgm:presLayoutVars>
      </dgm:prSet>
      <dgm:spPr/>
    </dgm:pt>
    <dgm:pt modelId="{C98AE68A-D3B6-4B69-B368-0B687F744A83}" type="pres">
      <dgm:prSet presAssocID="{73791F49-242D-4DDF-8F9A-7F1ED1B16356}" presName="parentText" presStyleLbl="node1" presStyleIdx="1" presStyleCnt="2">
        <dgm:presLayoutVars>
          <dgm:chMax val="0"/>
          <dgm:bulletEnabled val="1"/>
        </dgm:presLayoutVars>
      </dgm:prSet>
      <dgm:spPr/>
    </dgm:pt>
    <dgm:pt modelId="{22C327C2-51B9-42D8-ACFE-19FBE03C5369}" type="pres">
      <dgm:prSet presAssocID="{73791F49-242D-4DDF-8F9A-7F1ED1B16356}" presName="childText" presStyleLbl="revTx" presStyleIdx="1" presStyleCnt="2">
        <dgm:presLayoutVars>
          <dgm:bulletEnabled val="1"/>
        </dgm:presLayoutVars>
      </dgm:prSet>
      <dgm:spPr/>
    </dgm:pt>
  </dgm:ptLst>
  <dgm:cxnLst>
    <dgm:cxn modelId="{B2718908-59DE-47EF-8AA9-5DF88B84D8D8}" srcId="{73791F49-242D-4DDF-8F9A-7F1ED1B16356}" destId="{CE9DE49A-0491-4A76-9E6F-491A1C14D480}" srcOrd="0" destOrd="0" parTransId="{FAB869F7-2842-4005-86D7-CFF23DBFD8D9}" sibTransId="{6966320B-DB3E-47C4-8785-3F0B0BD200DD}"/>
    <dgm:cxn modelId="{11393339-9371-4470-A99A-7F64BF55BFFB}" srcId="{B85024BA-E63C-4511-B1CB-60DCE84FAECA}" destId="{B3C42E40-C2AF-469C-A668-1A256DA51F6E}" srcOrd="0" destOrd="0" parTransId="{3F303AD8-1504-47E6-9243-D6B2804FAC82}" sibTransId="{15ACA828-E72B-430C-B01B-91C44D6F16CB}"/>
    <dgm:cxn modelId="{49D60B3A-2E6A-4780-ABF4-D6E94C032849}" type="presOf" srcId="{B85024BA-E63C-4511-B1CB-60DCE84FAECA}" destId="{058E750F-DCF5-4B22-A60E-232339932BFF}" srcOrd="0" destOrd="0" presId="urn:microsoft.com/office/officeart/2005/8/layout/vList2"/>
    <dgm:cxn modelId="{EF287D67-2CBC-4CC9-8ECC-5275656DB77E}" type="presOf" srcId="{73791F49-242D-4DDF-8F9A-7F1ED1B16356}" destId="{C98AE68A-D3B6-4B69-B368-0B687F744A83}" srcOrd="0" destOrd="0" presId="urn:microsoft.com/office/officeart/2005/8/layout/vList2"/>
    <dgm:cxn modelId="{D7213574-D40F-497D-AE81-90E11D2F834E}" type="presOf" srcId="{B3C42E40-C2AF-469C-A668-1A256DA51F6E}" destId="{1961952B-A97F-4418-81C0-C584BA057E9A}" srcOrd="0" destOrd="0" presId="urn:microsoft.com/office/officeart/2005/8/layout/vList2"/>
    <dgm:cxn modelId="{40E08574-9D1B-4889-986C-DB90FF34754E}" type="presOf" srcId="{547C7D55-6999-4F8C-91C8-6339D4B2CC1C}" destId="{7E58CC71-DA3B-419F-BE44-CCF2BC3CE53E}" srcOrd="0" destOrd="0" presId="urn:microsoft.com/office/officeart/2005/8/layout/vList2"/>
    <dgm:cxn modelId="{01C3FE7E-A4AD-454A-9390-E4AA3D53FA58}" srcId="{B85024BA-E63C-4511-B1CB-60DCE84FAECA}" destId="{73791F49-242D-4DDF-8F9A-7F1ED1B16356}" srcOrd="1" destOrd="0" parTransId="{790B19FA-6EC9-417C-AB62-ECF9FCDA294B}" sibTransId="{E0DA2F74-6702-43BA-9A69-934A28491250}"/>
    <dgm:cxn modelId="{CB22EE8C-63F2-48FF-B147-D714B8E4A27A}" srcId="{B3C42E40-C2AF-469C-A668-1A256DA51F6E}" destId="{547C7D55-6999-4F8C-91C8-6339D4B2CC1C}" srcOrd="0" destOrd="0" parTransId="{F04A569C-D2AF-4D6B-A4AA-9F0C2FD40A2A}" sibTransId="{3BE4D72D-E47C-4D1D-B203-CC738456C179}"/>
    <dgm:cxn modelId="{1C0890F6-19F5-4472-9CEF-F901811ECCDE}" type="presOf" srcId="{CE9DE49A-0491-4A76-9E6F-491A1C14D480}" destId="{22C327C2-51B9-42D8-ACFE-19FBE03C5369}" srcOrd="0" destOrd="0" presId="urn:microsoft.com/office/officeart/2005/8/layout/vList2"/>
    <dgm:cxn modelId="{50DA2142-6EAA-47C5-84B7-549C57E2EF17}" type="presParOf" srcId="{058E750F-DCF5-4B22-A60E-232339932BFF}" destId="{1961952B-A97F-4418-81C0-C584BA057E9A}" srcOrd="0" destOrd="0" presId="urn:microsoft.com/office/officeart/2005/8/layout/vList2"/>
    <dgm:cxn modelId="{168B5A61-C687-4B45-BB98-04337E10232C}" type="presParOf" srcId="{058E750F-DCF5-4B22-A60E-232339932BFF}" destId="{7E58CC71-DA3B-419F-BE44-CCF2BC3CE53E}" srcOrd="1" destOrd="0" presId="urn:microsoft.com/office/officeart/2005/8/layout/vList2"/>
    <dgm:cxn modelId="{7751205D-9D3E-4DE0-B35E-6D1F13082C09}" type="presParOf" srcId="{058E750F-DCF5-4B22-A60E-232339932BFF}" destId="{C98AE68A-D3B6-4B69-B368-0B687F744A83}" srcOrd="2" destOrd="0" presId="urn:microsoft.com/office/officeart/2005/8/layout/vList2"/>
    <dgm:cxn modelId="{A32AC2CF-C982-44F8-8F1D-8F3D204656DD}" type="presParOf" srcId="{058E750F-DCF5-4B22-A60E-232339932BFF}" destId="{22C327C2-51B9-42D8-ACFE-19FBE03C5369}"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5024BA-E63C-4511-B1CB-60DCE84FAECA}" type="doc">
      <dgm:prSet loTypeId="urn:microsoft.com/office/officeart/2005/8/layout/vList2" loCatId="list" qsTypeId="urn:microsoft.com/office/officeart/2005/8/quickstyle/3d1" qsCatId="3D" csTypeId="urn:microsoft.com/office/officeart/2005/8/colors/colorful1" csCatId="colorful" phldr="1"/>
      <dgm:spPr/>
      <dgm:t>
        <a:bodyPr/>
        <a:lstStyle/>
        <a:p>
          <a:endParaRPr lang="es-ES"/>
        </a:p>
      </dgm:t>
    </dgm:pt>
    <dgm:pt modelId="{B3C42E40-C2AF-469C-A668-1A256DA51F6E}">
      <dgm:prSet phldrT="[Texto]" custT="1"/>
      <dgm:spPr/>
      <dgm:t>
        <a:bodyPr/>
        <a:lstStyle/>
        <a:p>
          <a:pPr algn="just"/>
          <a:r>
            <a:rPr lang="es-ES" sz="2000" dirty="0">
              <a:latin typeface="Aharoni" pitchFamily="2" charset="-79"/>
              <a:cs typeface="Aharoni" pitchFamily="2" charset="-79"/>
            </a:rPr>
            <a:t>Para cada indicador:</a:t>
          </a:r>
        </a:p>
      </dgm:t>
    </dgm:pt>
    <dgm:pt modelId="{3F303AD8-1504-47E6-9243-D6B2804FAC82}" type="parTrans" cxnId="{11393339-9371-4470-A99A-7F64BF55BFFB}">
      <dgm:prSet/>
      <dgm:spPr/>
      <dgm:t>
        <a:bodyPr/>
        <a:lstStyle/>
        <a:p>
          <a:endParaRPr lang="es-ES"/>
        </a:p>
      </dgm:t>
    </dgm:pt>
    <dgm:pt modelId="{15ACA828-E72B-430C-B01B-91C44D6F16CB}" type="sibTrans" cxnId="{11393339-9371-4470-A99A-7F64BF55BFFB}">
      <dgm:prSet/>
      <dgm:spPr/>
      <dgm:t>
        <a:bodyPr/>
        <a:lstStyle/>
        <a:p>
          <a:endParaRPr lang="es-ES"/>
        </a:p>
      </dgm:t>
    </dgm:pt>
    <dgm:pt modelId="{547C7D55-6999-4F8C-91C8-6339D4B2CC1C}">
      <dgm:prSet phldrT="[Texto]" custT="1"/>
      <dgm:spPr/>
      <dgm:t>
        <a:bodyPr/>
        <a:lstStyle/>
        <a:p>
          <a:pPr algn="just"/>
          <a:r>
            <a:rPr lang="es-ES" sz="2000" dirty="0">
              <a:latin typeface="Aharoni" pitchFamily="2" charset="-79"/>
              <a:cs typeface="Aharoni" pitchFamily="2" charset="-79"/>
            </a:rPr>
            <a:t>Se formulan </a:t>
          </a:r>
          <a:r>
            <a:rPr lang="es-ES" sz="2000" dirty="0" err="1">
              <a:latin typeface="Aharoni" pitchFamily="2" charset="-79"/>
              <a:cs typeface="Aharoni" pitchFamily="2" charset="-79"/>
            </a:rPr>
            <a:t>items</a:t>
          </a:r>
          <a:r>
            <a:rPr lang="es-ES" sz="2000" dirty="0">
              <a:latin typeface="Aharoni" pitchFamily="2" charset="-79"/>
              <a:cs typeface="Aharoni" pitchFamily="2" charset="-79"/>
            </a:rPr>
            <a:t> básicos, que servirán de referencias empíricas para diseñar los instrumentos de recolección de información. Estos se escriben en la cuarta columna. </a:t>
          </a:r>
        </a:p>
      </dgm:t>
    </dgm:pt>
    <dgm:pt modelId="{F04A569C-D2AF-4D6B-A4AA-9F0C2FD40A2A}" type="parTrans" cxnId="{CB22EE8C-63F2-48FF-B147-D714B8E4A27A}">
      <dgm:prSet/>
      <dgm:spPr/>
      <dgm:t>
        <a:bodyPr/>
        <a:lstStyle/>
        <a:p>
          <a:endParaRPr lang="es-ES"/>
        </a:p>
      </dgm:t>
    </dgm:pt>
    <dgm:pt modelId="{3BE4D72D-E47C-4D1D-B203-CC738456C179}" type="sibTrans" cxnId="{CB22EE8C-63F2-48FF-B147-D714B8E4A27A}">
      <dgm:prSet/>
      <dgm:spPr/>
      <dgm:t>
        <a:bodyPr/>
        <a:lstStyle/>
        <a:p>
          <a:endParaRPr lang="es-ES"/>
        </a:p>
      </dgm:t>
    </dgm:pt>
    <dgm:pt modelId="{73791F49-242D-4DDF-8F9A-7F1ED1B16356}">
      <dgm:prSet phldrT="[Texto]" custT="1"/>
      <dgm:spPr/>
      <dgm:t>
        <a:bodyPr/>
        <a:lstStyle/>
        <a:p>
          <a:pPr algn="just"/>
          <a:r>
            <a:rPr lang="es-ES" sz="2000" dirty="0">
              <a:latin typeface="Aharoni" pitchFamily="2" charset="-79"/>
              <a:cs typeface="Aharoni" pitchFamily="2" charset="-79"/>
            </a:rPr>
            <a:t>Técnicas e Instrumentos de recolección:</a:t>
          </a:r>
        </a:p>
      </dgm:t>
    </dgm:pt>
    <dgm:pt modelId="{790B19FA-6EC9-417C-AB62-ECF9FCDA294B}" type="parTrans" cxnId="{01C3FE7E-A4AD-454A-9390-E4AA3D53FA58}">
      <dgm:prSet/>
      <dgm:spPr/>
      <dgm:t>
        <a:bodyPr/>
        <a:lstStyle/>
        <a:p>
          <a:endParaRPr lang="es-ES"/>
        </a:p>
      </dgm:t>
    </dgm:pt>
    <dgm:pt modelId="{E0DA2F74-6702-43BA-9A69-934A28491250}" type="sibTrans" cxnId="{01C3FE7E-A4AD-454A-9390-E4AA3D53FA58}">
      <dgm:prSet/>
      <dgm:spPr/>
      <dgm:t>
        <a:bodyPr/>
        <a:lstStyle/>
        <a:p>
          <a:endParaRPr lang="es-ES"/>
        </a:p>
      </dgm:t>
    </dgm:pt>
    <dgm:pt modelId="{CE9DE49A-0491-4A76-9E6F-491A1C14D480}">
      <dgm:prSet phldrT="[Texto]" custT="1"/>
      <dgm:spPr/>
      <dgm:t>
        <a:bodyPr/>
        <a:lstStyle/>
        <a:p>
          <a:pPr algn="just"/>
          <a:r>
            <a:rPr lang="es-ES" sz="2000" dirty="0">
              <a:latin typeface="Aharoni" pitchFamily="2" charset="-79"/>
              <a:cs typeface="Aharoni" pitchFamily="2" charset="-79"/>
            </a:rPr>
            <a:t>Se recomienda fijar en la ultima columna, las mismas que deben responder a las preguntas ¿Qué técnicas e instrumentos se aplicarán y a quienes?.</a:t>
          </a:r>
        </a:p>
      </dgm:t>
    </dgm:pt>
    <dgm:pt modelId="{FAB869F7-2842-4005-86D7-CFF23DBFD8D9}" type="parTrans" cxnId="{B2718908-59DE-47EF-8AA9-5DF88B84D8D8}">
      <dgm:prSet/>
      <dgm:spPr/>
      <dgm:t>
        <a:bodyPr/>
        <a:lstStyle/>
        <a:p>
          <a:endParaRPr lang="es-ES"/>
        </a:p>
      </dgm:t>
    </dgm:pt>
    <dgm:pt modelId="{6966320B-DB3E-47C4-8785-3F0B0BD200DD}" type="sibTrans" cxnId="{B2718908-59DE-47EF-8AA9-5DF88B84D8D8}">
      <dgm:prSet/>
      <dgm:spPr/>
      <dgm:t>
        <a:bodyPr/>
        <a:lstStyle/>
        <a:p>
          <a:endParaRPr lang="es-ES"/>
        </a:p>
      </dgm:t>
    </dgm:pt>
    <dgm:pt modelId="{6BAEF644-CB09-4E9E-8723-3A1DD86E9D80}">
      <dgm:prSet phldrT="[Texto]" custT="1"/>
      <dgm:spPr/>
      <dgm:t>
        <a:bodyPr/>
        <a:lstStyle/>
        <a:p>
          <a:pPr algn="just"/>
          <a:r>
            <a:rPr lang="es-ES" sz="2000" dirty="0">
              <a:latin typeface="Aharoni" pitchFamily="2" charset="-79"/>
              <a:cs typeface="Aharoni" pitchFamily="2" charset="-79"/>
            </a:rPr>
            <a:t>Si la </a:t>
          </a:r>
          <a:r>
            <a:rPr lang="es-ES" sz="2000" dirty="0" err="1">
              <a:latin typeface="Aharoni" pitchFamily="2" charset="-79"/>
              <a:cs typeface="Aharoni" pitchFamily="2" charset="-79"/>
            </a:rPr>
            <a:t>operacionalización</a:t>
          </a:r>
          <a:r>
            <a:rPr lang="es-ES" sz="2000" dirty="0">
              <a:latin typeface="Aharoni" pitchFamily="2" charset="-79"/>
              <a:cs typeface="Aharoni" pitchFamily="2" charset="-79"/>
            </a:rPr>
            <a:t> es adecuada, de izquierda a derecha de la matriz debe haber una diferenciación progresiva, es decir que el texto de cada columna a partir de la segunda sea una subdivisión lógica de la anterior, y así en cada columna disminuye lo abstracto, a la vez que se da un acercamiento progresivo a la realidad observable y medible.</a:t>
          </a:r>
        </a:p>
      </dgm:t>
    </dgm:pt>
    <dgm:pt modelId="{373538E9-C516-43D7-9855-79FD5A5A0818}" type="parTrans" cxnId="{283E7C9B-0EC6-4AC8-8772-29634143BAC3}">
      <dgm:prSet/>
      <dgm:spPr/>
    </dgm:pt>
    <dgm:pt modelId="{76425374-1498-428F-A772-78E8D85F89E5}" type="sibTrans" cxnId="{283E7C9B-0EC6-4AC8-8772-29634143BAC3}">
      <dgm:prSet/>
      <dgm:spPr/>
    </dgm:pt>
    <dgm:pt modelId="{C5F6497E-BFBD-495C-AB4A-BB877FF66977}">
      <dgm:prSet phldrT="[Texto]" custT="1"/>
      <dgm:spPr/>
      <dgm:t>
        <a:bodyPr/>
        <a:lstStyle/>
        <a:p>
          <a:pPr algn="just"/>
          <a:r>
            <a:rPr lang="es-ES" sz="2000" dirty="0">
              <a:latin typeface="Aharoni" pitchFamily="2" charset="-79"/>
              <a:cs typeface="Aharoni" pitchFamily="2" charset="-79"/>
            </a:rPr>
            <a:t>Examinado la matriz de derecha a izquierda, hay que asegurarse que cada grupo de indicadores esté incluido en una determinada dimensión; y que todas las dimensiones formen parte esencial de la conceptualización de la </a:t>
          </a:r>
          <a:r>
            <a:rPr lang="es-ES" sz="2000" dirty="0" err="1">
              <a:latin typeface="Aharoni" pitchFamily="2" charset="-79"/>
              <a:cs typeface="Aharoni" pitchFamily="2" charset="-79"/>
            </a:rPr>
            <a:t>vaviable</a:t>
          </a:r>
          <a:r>
            <a:rPr lang="es-ES" sz="2000" dirty="0">
              <a:latin typeface="Aharoni" pitchFamily="2" charset="-79"/>
              <a:cs typeface="Aharoni" pitchFamily="2" charset="-79"/>
            </a:rPr>
            <a:t> que conforma la hipótesis.</a:t>
          </a:r>
        </a:p>
      </dgm:t>
    </dgm:pt>
    <dgm:pt modelId="{7615C77F-8FE3-4668-A3A1-E4DE57DF756D}" type="parTrans" cxnId="{3355CDE7-2267-4994-92B1-F1C1653A4FE0}">
      <dgm:prSet/>
      <dgm:spPr/>
    </dgm:pt>
    <dgm:pt modelId="{5746C332-BC6A-477C-9FA1-76FA6ACBFD07}" type="sibTrans" cxnId="{3355CDE7-2267-4994-92B1-F1C1653A4FE0}">
      <dgm:prSet/>
      <dgm:spPr/>
    </dgm:pt>
    <dgm:pt modelId="{058E750F-DCF5-4B22-A60E-232339932BFF}" type="pres">
      <dgm:prSet presAssocID="{B85024BA-E63C-4511-B1CB-60DCE84FAECA}" presName="linear" presStyleCnt="0">
        <dgm:presLayoutVars>
          <dgm:animLvl val="lvl"/>
          <dgm:resizeHandles val="exact"/>
        </dgm:presLayoutVars>
      </dgm:prSet>
      <dgm:spPr/>
    </dgm:pt>
    <dgm:pt modelId="{1961952B-A97F-4418-81C0-C584BA057E9A}" type="pres">
      <dgm:prSet presAssocID="{B3C42E40-C2AF-469C-A668-1A256DA51F6E}" presName="parentText" presStyleLbl="node1" presStyleIdx="0" presStyleCnt="2">
        <dgm:presLayoutVars>
          <dgm:chMax val="0"/>
          <dgm:bulletEnabled val="1"/>
        </dgm:presLayoutVars>
      </dgm:prSet>
      <dgm:spPr/>
    </dgm:pt>
    <dgm:pt modelId="{7E58CC71-DA3B-419F-BE44-CCF2BC3CE53E}" type="pres">
      <dgm:prSet presAssocID="{B3C42E40-C2AF-469C-A668-1A256DA51F6E}" presName="childText" presStyleLbl="revTx" presStyleIdx="0" presStyleCnt="2">
        <dgm:presLayoutVars>
          <dgm:bulletEnabled val="1"/>
        </dgm:presLayoutVars>
      </dgm:prSet>
      <dgm:spPr/>
    </dgm:pt>
    <dgm:pt modelId="{C98AE68A-D3B6-4B69-B368-0B687F744A83}" type="pres">
      <dgm:prSet presAssocID="{73791F49-242D-4DDF-8F9A-7F1ED1B16356}" presName="parentText" presStyleLbl="node1" presStyleIdx="1" presStyleCnt="2">
        <dgm:presLayoutVars>
          <dgm:chMax val="0"/>
          <dgm:bulletEnabled val="1"/>
        </dgm:presLayoutVars>
      </dgm:prSet>
      <dgm:spPr/>
    </dgm:pt>
    <dgm:pt modelId="{22C327C2-51B9-42D8-ACFE-19FBE03C5369}" type="pres">
      <dgm:prSet presAssocID="{73791F49-242D-4DDF-8F9A-7F1ED1B16356}" presName="childText" presStyleLbl="revTx" presStyleIdx="1" presStyleCnt="2">
        <dgm:presLayoutVars>
          <dgm:bulletEnabled val="1"/>
        </dgm:presLayoutVars>
      </dgm:prSet>
      <dgm:spPr/>
    </dgm:pt>
  </dgm:ptLst>
  <dgm:cxnLst>
    <dgm:cxn modelId="{B2718908-59DE-47EF-8AA9-5DF88B84D8D8}" srcId="{73791F49-242D-4DDF-8F9A-7F1ED1B16356}" destId="{CE9DE49A-0491-4A76-9E6F-491A1C14D480}" srcOrd="0" destOrd="0" parTransId="{FAB869F7-2842-4005-86D7-CFF23DBFD8D9}" sibTransId="{6966320B-DB3E-47C4-8785-3F0B0BD200DD}"/>
    <dgm:cxn modelId="{682B9E28-4B2A-4568-A84F-A9440CF98524}" type="presOf" srcId="{73791F49-242D-4DDF-8F9A-7F1ED1B16356}" destId="{C98AE68A-D3B6-4B69-B368-0B687F744A83}" srcOrd="0" destOrd="0" presId="urn:microsoft.com/office/officeart/2005/8/layout/vList2"/>
    <dgm:cxn modelId="{11393339-9371-4470-A99A-7F64BF55BFFB}" srcId="{B85024BA-E63C-4511-B1CB-60DCE84FAECA}" destId="{B3C42E40-C2AF-469C-A668-1A256DA51F6E}" srcOrd="0" destOrd="0" parTransId="{3F303AD8-1504-47E6-9243-D6B2804FAC82}" sibTransId="{15ACA828-E72B-430C-B01B-91C44D6F16CB}"/>
    <dgm:cxn modelId="{01B8403D-00DF-4810-AE39-C4D27CB3EE5A}" type="presOf" srcId="{6BAEF644-CB09-4E9E-8723-3A1DD86E9D80}" destId="{22C327C2-51B9-42D8-ACFE-19FBE03C5369}" srcOrd="0" destOrd="1" presId="urn:microsoft.com/office/officeart/2005/8/layout/vList2"/>
    <dgm:cxn modelId="{01C3FE7E-A4AD-454A-9390-E4AA3D53FA58}" srcId="{B85024BA-E63C-4511-B1CB-60DCE84FAECA}" destId="{73791F49-242D-4DDF-8F9A-7F1ED1B16356}" srcOrd="1" destOrd="0" parTransId="{790B19FA-6EC9-417C-AB62-ECF9FCDA294B}" sibTransId="{E0DA2F74-6702-43BA-9A69-934A28491250}"/>
    <dgm:cxn modelId="{CB22EE8C-63F2-48FF-B147-D714B8E4A27A}" srcId="{B3C42E40-C2AF-469C-A668-1A256DA51F6E}" destId="{547C7D55-6999-4F8C-91C8-6339D4B2CC1C}" srcOrd="0" destOrd="0" parTransId="{F04A569C-D2AF-4D6B-A4AA-9F0C2FD40A2A}" sibTransId="{3BE4D72D-E47C-4D1D-B203-CC738456C179}"/>
    <dgm:cxn modelId="{283E7C9B-0EC6-4AC8-8772-29634143BAC3}" srcId="{73791F49-242D-4DDF-8F9A-7F1ED1B16356}" destId="{6BAEF644-CB09-4E9E-8723-3A1DD86E9D80}" srcOrd="1" destOrd="0" parTransId="{373538E9-C516-43D7-9855-79FD5A5A0818}" sibTransId="{76425374-1498-428F-A772-78E8D85F89E5}"/>
    <dgm:cxn modelId="{5B73909F-D6C0-452D-B84C-9ED173B9597D}" type="presOf" srcId="{C5F6497E-BFBD-495C-AB4A-BB877FF66977}" destId="{22C327C2-51B9-42D8-ACFE-19FBE03C5369}" srcOrd="0" destOrd="2" presId="urn:microsoft.com/office/officeart/2005/8/layout/vList2"/>
    <dgm:cxn modelId="{CC532EA8-83F7-4CF2-9123-C9BC6AAF1CC2}" type="presOf" srcId="{B3C42E40-C2AF-469C-A668-1A256DA51F6E}" destId="{1961952B-A97F-4418-81C0-C584BA057E9A}" srcOrd="0" destOrd="0" presId="urn:microsoft.com/office/officeart/2005/8/layout/vList2"/>
    <dgm:cxn modelId="{658A8CB2-A80E-4756-8ED4-CFDC2B4DB8DE}" type="presOf" srcId="{CE9DE49A-0491-4A76-9E6F-491A1C14D480}" destId="{22C327C2-51B9-42D8-ACFE-19FBE03C5369}" srcOrd="0" destOrd="0" presId="urn:microsoft.com/office/officeart/2005/8/layout/vList2"/>
    <dgm:cxn modelId="{C2C320CA-3E5C-4A3B-9FEE-429C9C708AF8}" type="presOf" srcId="{547C7D55-6999-4F8C-91C8-6339D4B2CC1C}" destId="{7E58CC71-DA3B-419F-BE44-CCF2BC3CE53E}" srcOrd="0" destOrd="0" presId="urn:microsoft.com/office/officeart/2005/8/layout/vList2"/>
    <dgm:cxn modelId="{3355CDE7-2267-4994-92B1-F1C1653A4FE0}" srcId="{73791F49-242D-4DDF-8F9A-7F1ED1B16356}" destId="{C5F6497E-BFBD-495C-AB4A-BB877FF66977}" srcOrd="2" destOrd="0" parTransId="{7615C77F-8FE3-4668-A3A1-E4DE57DF756D}" sibTransId="{5746C332-BC6A-477C-9FA1-76FA6ACBFD07}"/>
    <dgm:cxn modelId="{5AB52DEE-7A35-45BD-890C-59513F02C13B}" type="presOf" srcId="{B85024BA-E63C-4511-B1CB-60DCE84FAECA}" destId="{058E750F-DCF5-4B22-A60E-232339932BFF}" srcOrd="0" destOrd="0" presId="urn:microsoft.com/office/officeart/2005/8/layout/vList2"/>
    <dgm:cxn modelId="{5FA8FA1F-EB67-4C16-87E5-2FC67486A606}" type="presParOf" srcId="{058E750F-DCF5-4B22-A60E-232339932BFF}" destId="{1961952B-A97F-4418-81C0-C584BA057E9A}" srcOrd="0" destOrd="0" presId="urn:microsoft.com/office/officeart/2005/8/layout/vList2"/>
    <dgm:cxn modelId="{91C0993D-7B15-428D-8A33-5726D4954B17}" type="presParOf" srcId="{058E750F-DCF5-4B22-A60E-232339932BFF}" destId="{7E58CC71-DA3B-419F-BE44-CCF2BC3CE53E}" srcOrd="1" destOrd="0" presId="urn:microsoft.com/office/officeart/2005/8/layout/vList2"/>
    <dgm:cxn modelId="{3567944B-D9D7-4AEE-9625-AE679DBE862F}" type="presParOf" srcId="{058E750F-DCF5-4B22-A60E-232339932BFF}" destId="{C98AE68A-D3B6-4B69-B368-0B687F744A83}" srcOrd="2" destOrd="0" presId="urn:microsoft.com/office/officeart/2005/8/layout/vList2"/>
    <dgm:cxn modelId="{111874B6-A07A-4A73-8610-EACFC964C779}" type="presParOf" srcId="{058E750F-DCF5-4B22-A60E-232339932BFF}" destId="{22C327C2-51B9-42D8-ACFE-19FBE03C5369}"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1F9978-5928-449D-A3D8-9F0906E091B2}" type="doc">
      <dgm:prSet loTypeId="urn:microsoft.com/office/officeart/2005/8/layout/default" loCatId="list" qsTypeId="urn:microsoft.com/office/officeart/2005/8/quickstyle/3d1" qsCatId="3D" csTypeId="urn:microsoft.com/office/officeart/2005/8/colors/accent1_2" csCatId="accent1" phldr="1"/>
      <dgm:spPr/>
      <dgm:t>
        <a:bodyPr/>
        <a:lstStyle/>
        <a:p>
          <a:endParaRPr lang="es-ES"/>
        </a:p>
      </dgm:t>
    </dgm:pt>
    <dgm:pt modelId="{ECE1AFD5-EC86-459E-AD92-6EE173F81879}">
      <dgm:prSet phldrT="[Texto]">
        <dgm:style>
          <a:lnRef idx="1">
            <a:schemeClr val="dk1"/>
          </a:lnRef>
          <a:fillRef idx="2">
            <a:schemeClr val="dk1"/>
          </a:fillRef>
          <a:effectRef idx="1">
            <a:schemeClr val="dk1"/>
          </a:effectRef>
          <a:fontRef idx="minor">
            <a:schemeClr val="dk1"/>
          </a:fontRef>
        </dgm:style>
      </dgm:prSet>
      <dgm:spPr/>
      <dgm:t>
        <a:bodyPr/>
        <a:lstStyle/>
        <a:p>
          <a:pPr algn="just"/>
          <a:r>
            <a:rPr lang="es-EC" b="0" i="0" dirty="0"/>
            <a:t>Siemens, G. (2004) </a:t>
          </a:r>
          <a:r>
            <a:rPr lang="es-EC" b="0" i="0" dirty="0" err="1"/>
            <a:t>Conectivismo</a:t>
          </a:r>
          <a:r>
            <a:rPr lang="es-EC" b="0" i="0" dirty="0"/>
            <a:t>: Una teoría de aprendizaje para la era digital.</a:t>
          </a:r>
        </a:p>
        <a:p>
          <a:pPr algn="just"/>
          <a:endParaRPr lang="es-EC" b="0" i="0" dirty="0"/>
        </a:p>
        <a:p>
          <a:pPr algn="just"/>
          <a:r>
            <a:rPr lang="es-EC" b="0" i="0" dirty="0"/>
            <a:t>Sobrino, A. (2014) Aportaciones del </a:t>
          </a:r>
          <a:r>
            <a:rPr lang="es-EC" b="0" i="0" dirty="0" err="1"/>
            <a:t>conectivismo</a:t>
          </a:r>
          <a:r>
            <a:rPr lang="es-EC" b="0" i="0" dirty="0"/>
            <a:t> como modelo pedagógico post-constructivista.</a:t>
          </a:r>
        </a:p>
        <a:p>
          <a:pPr algn="just"/>
          <a:endParaRPr lang="es-EC" b="0" i="0" dirty="0"/>
        </a:p>
        <a:p>
          <a:pPr algn="just"/>
          <a:r>
            <a:rPr lang="es-EC" b="0" i="0" dirty="0"/>
            <a:t>Nava-</a:t>
          </a:r>
          <a:r>
            <a:rPr lang="es-EC" b="0" i="0" dirty="0" err="1"/>
            <a:t>Casarrubias</a:t>
          </a:r>
          <a:r>
            <a:rPr lang="es-EC" b="0" i="0" dirty="0"/>
            <a:t>, A. Carmona, A. Correa, B. (2010) Hacia una educación </a:t>
          </a:r>
          <a:r>
            <a:rPr lang="es-EC" b="0" i="0" dirty="0" err="1"/>
            <a:t>conectivista</a:t>
          </a:r>
          <a:r>
            <a:rPr lang="es-EC" b="0" i="0" dirty="0"/>
            <a:t>.</a:t>
          </a:r>
        </a:p>
        <a:p>
          <a:pPr algn="just"/>
          <a:endParaRPr lang="es-EC" b="0" i="0" dirty="0"/>
        </a:p>
        <a:p>
          <a:pPr algn="just"/>
          <a:r>
            <a:rPr lang="es-EC" b="0" i="0" dirty="0"/>
            <a:t>Zapata-Ros, M. (2015) Teoría y modelos sobre el aprendizaje en entornos conectados y ubicuos.</a:t>
          </a:r>
        </a:p>
        <a:p>
          <a:pPr algn="just"/>
          <a:endParaRPr lang="es-EC" b="0" i="0" dirty="0"/>
        </a:p>
        <a:p>
          <a:pPr algn="just"/>
          <a:r>
            <a:rPr lang="es-EC" b="0" i="0" dirty="0"/>
            <a:t>Martín, O. Horizontes de innovación en la escuela. Revista </a:t>
          </a:r>
          <a:r>
            <a:rPr lang="es-EC" b="0" i="0" dirty="0" err="1"/>
            <a:t>Telos</a:t>
          </a:r>
          <a:r>
            <a:rPr lang="es-EC" b="0" i="0" dirty="0"/>
            <a:t> Educación 2.0 (2009).</a:t>
          </a:r>
          <a:endParaRPr lang="es-ES" dirty="0">
            <a:latin typeface="Aharoni" pitchFamily="2" charset="-79"/>
            <a:cs typeface="Aharoni" pitchFamily="2" charset="-79"/>
          </a:endParaRPr>
        </a:p>
      </dgm:t>
    </dgm:pt>
    <dgm:pt modelId="{89755CBA-9F1C-47C9-8163-2C7A0F14D1ED}" type="parTrans" cxnId="{BB81F51B-8CF3-4BD0-93AB-BE119F84876E}">
      <dgm:prSet/>
      <dgm:spPr/>
      <dgm:t>
        <a:bodyPr/>
        <a:lstStyle/>
        <a:p>
          <a:endParaRPr lang="es-ES"/>
        </a:p>
      </dgm:t>
    </dgm:pt>
    <dgm:pt modelId="{02D6091D-19B5-48A6-BCE5-6AA37ABE6DB7}" type="sibTrans" cxnId="{BB81F51B-8CF3-4BD0-93AB-BE119F84876E}">
      <dgm:prSet/>
      <dgm:spPr/>
      <dgm:t>
        <a:bodyPr/>
        <a:lstStyle/>
        <a:p>
          <a:endParaRPr lang="es-ES"/>
        </a:p>
      </dgm:t>
    </dgm:pt>
    <dgm:pt modelId="{4CC028E5-1B18-42C3-92C9-348C6C600A13}" type="pres">
      <dgm:prSet presAssocID="{C11F9978-5928-449D-A3D8-9F0906E091B2}" presName="diagram" presStyleCnt="0">
        <dgm:presLayoutVars>
          <dgm:dir/>
          <dgm:resizeHandles val="exact"/>
        </dgm:presLayoutVars>
      </dgm:prSet>
      <dgm:spPr/>
    </dgm:pt>
    <dgm:pt modelId="{44662F54-5713-429E-B6F5-18690BFDD3DA}" type="pres">
      <dgm:prSet presAssocID="{ECE1AFD5-EC86-459E-AD92-6EE173F81879}" presName="node" presStyleLbl="node1" presStyleIdx="0" presStyleCnt="1" custScaleX="106445" custLinFactNeighborX="-794" custLinFactNeighborY="688">
        <dgm:presLayoutVars>
          <dgm:bulletEnabled val="1"/>
        </dgm:presLayoutVars>
      </dgm:prSet>
      <dgm:spPr/>
    </dgm:pt>
  </dgm:ptLst>
  <dgm:cxnLst>
    <dgm:cxn modelId="{BB81F51B-8CF3-4BD0-93AB-BE119F84876E}" srcId="{C11F9978-5928-449D-A3D8-9F0906E091B2}" destId="{ECE1AFD5-EC86-459E-AD92-6EE173F81879}" srcOrd="0" destOrd="0" parTransId="{89755CBA-9F1C-47C9-8163-2C7A0F14D1ED}" sibTransId="{02D6091D-19B5-48A6-BCE5-6AA37ABE6DB7}"/>
    <dgm:cxn modelId="{ECBFFAA6-A7A5-4BF9-ABA6-7925B49CBD17}" type="presOf" srcId="{ECE1AFD5-EC86-459E-AD92-6EE173F81879}" destId="{44662F54-5713-429E-B6F5-18690BFDD3DA}" srcOrd="0" destOrd="0" presId="urn:microsoft.com/office/officeart/2005/8/layout/default"/>
    <dgm:cxn modelId="{CBD866C1-CC5F-4B96-9215-EF40655B2FB4}" type="presOf" srcId="{C11F9978-5928-449D-A3D8-9F0906E091B2}" destId="{4CC028E5-1B18-42C3-92C9-348C6C600A13}" srcOrd="0" destOrd="0" presId="urn:microsoft.com/office/officeart/2005/8/layout/default"/>
    <dgm:cxn modelId="{86F2B264-8ABD-40BE-B240-B3437FB42556}" type="presParOf" srcId="{4CC028E5-1B18-42C3-92C9-348C6C600A13}" destId="{44662F54-5713-429E-B6F5-18690BFDD3DA}"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662F54-5713-429E-B6F5-18690BFDD3DA}">
      <dsp:nvSpPr>
        <dsp:cNvPr id="0" name=""/>
        <dsp:cNvSpPr/>
      </dsp:nvSpPr>
      <dsp:spPr>
        <a:xfrm>
          <a:off x="0" y="8376"/>
          <a:ext cx="8799763" cy="4960175"/>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marL="0" lvl="0" indent="0" algn="just" defTabSz="1466850">
            <a:lnSpc>
              <a:spcPct val="90000"/>
            </a:lnSpc>
            <a:spcBef>
              <a:spcPct val="0"/>
            </a:spcBef>
            <a:spcAft>
              <a:spcPct val="35000"/>
            </a:spcAft>
            <a:buNone/>
          </a:pPr>
          <a:r>
            <a:rPr lang="es-EC" sz="3300" kern="1200" dirty="0"/>
            <a:t>Es una propiedad que puede variar y cuya variación es susceptible de medirse u observarse. Ejemplo de variables : el sexo, la motivación intrínseca hacia el trabajo, el atractivo físico, el aprendizaje de conceptos, el conocimiento histórico sobre los esfuerzos de integración de Simón Bolívar, la religión, la agresividad verbal, la personalidad autoritaria, la cultura física y la exposición a una campaña de propaganda política.</a:t>
          </a:r>
          <a:endParaRPr lang="es-ES" sz="3300" kern="1200" dirty="0">
            <a:latin typeface="Aharoni" pitchFamily="2" charset="-79"/>
            <a:cs typeface="Aharoni" pitchFamily="2" charset="-79"/>
          </a:endParaRPr>
        </a:p>
      </dsp:txBody>
      <dsp:txXfrm>
        <a:off x="0" y="8376"/>
        <a:ext cx="8799763" cy="49601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A57A1-E20E-40EE-98F4-E3601CEFB8AF}">
      <dsp:nvSpPr>
        <dsp:cNvPr id="0" name=""/>
        <dsp:cNvSpPr/>
      </dsp:nvSpPr>
      <dsp:spPr>
        <a:xfrm>
          <a:off x="8977229" y="3139967"/>
          <a:ext cx="166770" cy="145306"/>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656AF5E-E2FE-4B5F-8181-278A5784F88B}">
      <dsp:nvSpPr>
        <dsp:cNvPr id="0" name=""/>
        <dsp:cNvSpPr/>
      </dsp:nvSpPr>
      <dsp:spPr>
        <a:xfrm>
          <a:off x="8693559" y="3139967"/>
          <a:ext cx="166770" cy="14530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AFE39AC-6B22-4BAF-BCB3-94359EB46EBB}">
      <dsp:nvSpPr>
        <dsp:cNvPr id="0" name=""/>
        <dsp:cNvSpPr/>
      </dsp:nvSpPr>
      <dsp:spPr>
        <a:xfrm>
          <a:off x="8398117" y="3139967"/>
          <a:ext cx="166770" cy="145306"/>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69CA744-4146-490D-A664-ACF55A6916BD}">
      <dsp:nvSpPr>
        <dsp:cNvPr id="0" name=""/>
        <dsp:cNvSpPr/>
      </dsp:nvSpPr>
      <dsp:spPr>
        <a:xfrm>
          <a:off x="8103237" y="3139967"/>
          <a:ext cx="166770" cy="145306"/>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C96BB96-149A-4BA9-8820-5991EA87A931}">
      <dsp:nvSpPr>
        <dsp:cNvPr id="0" name=""/>
        <dsp:cNvSpPr/>
      </dsp:nvSpPr>
      <dsp:spPr>
        <a:xfrm>
          <a:off x="7807794" y="3139967"/>
          <a:ext cx="166770" cy="145306"/>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8C32D7F-444A-4794-8B29-AC643D4FC51E}">
      <dsp:nvSpPr>
        <dsp:cNvPr id="0" name=""/>
        <dsp:cNvSpPr/>
      </dsp:nvSpPr>
      <dsp:spPr>
        <a:xfrm>
          <a:off x="7348359" y="3067325"/>
          <a:ext cx="333551" cy="29085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2B929E0-BDB8-41EC-AAAD-4E0EE807CFBA}">
      <dsp:nvSpPr>
        <dsp:cNvPr id="0" name=""/>
        <dsp:cNvSpPr/>
      </dsp:nvSpPr>
      <dsp:spPr>
        <a:xfrm>
          <a:off x="8726137" y="2806964"/>
          <a:ext cx="166770" cy="14530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6B28D06-B71E-42AD-ABDE-4E9B8E77A339}">
      <dsp:nvSpPr>
        <dsp:cNvPr id="0" name=""/>
        <dsp:cNvSpPr/>
      </dsp:nvSpPr>
      <dsp:spPr>
        <a:xfrm>
          <a:off x="8726137" y="3475357"/>
          <a:ext cx="166770" cy="145306"/>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39530C5-9806-4E5D-A476-8A9827A0C945}">
      <dsp:nvSpPr>
        <dsp:cNvPr id="0" name=""/>
        <dsp:cNvSpPr/>
      </dsp:nvSpPr>
      <dsp:spPr>
        <a:xfrm>
          <a:off x="8869926" y="2951725"/>
          <a:ext cx="166770" cy="145306"/>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1D6589B-BD8B-42CC-9277-7F280C70E221}">
      <dsp:nvSpPr>
        <dsp:cNvPr id="0" name=""/>
        <dsp:cNvSpPr/>
      </dsp:nvSpPr>
      <dsp:spPr>
        <a:xfrm>
          <a:off x="8879475" y="3331391"/>
          <a:ext cx="166770" cy="145306"/>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A781D0D-6397-4A22-A255-1E0148B13374}">
      <dsp:nvSpPr>
        <dsp:cNvPr id="0" name=""/>
        <dsp:cNvSpPr/>
      </dsp:nvSpPr>
      <dsp:spPr>
        <a:xfrm>
          <a:off x="5559817" y="2477018"/>
          <a:ext cx="1688644" cy="1471481"/>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sz="1800" kern="1200" dirty="0">
              <a:latin typeface="Aharoni" pitchFamily="2" charset="-79"/>
              <a:cs typeface="Aharoni" pitchFamily="2" charset="-79"/>
            </a:rPr>
            <a:t>HIPÓTESIS</a:t>
          </a:r>
        </a:p>
      </dsp:txBody>
      <dsp:txXfrm>
        <a:off x="5807113" y="2692511"/>
        <a:ext cx="1194052" cy="1040495"/>
      </dsp:txXfrm>
    </dsp:sp>
    <dsp:sp modelId="{B04F92CC-7E3D-44CC-A991-979C6936F1B8}">
      <dsp:nvSpPr>
        <dsp:cNvPr id="0" name=""/>
        <dsp:cNvSpPr/>
      </dsp:nvSpPr>
      <dsp:spPr>
        <a:xfrm>
          <a:off x="5460562" y="2272996"/>
          <a:ext cx="333551" cy="290854"/>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7C025BC-E53B-4C59-A347-EAB1B1297874}">
      <dsp:nvSpPr>
        <dsp:cNvPr id="0" name=""/>
        <dsp:cNvSpPr/>
      </dsp:nvSpPr>
      <dsp:spPr>
        <a:xfrm>
          <a:off x="5256656" y="2094826"/>
          <a:ext cx="166770" cy="145306"/>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C6AF04A-3688-46CB-BE6B-3264AAA35560}">
      <dsp:nvSpPr>
        <dsp:cNvPr id="0" name=""/>
        <dsp:cNvSpPr/>
      </dsp:nvSpPr>
      <dsp:spPr>
        <a:xfrm>
          <a:off x="4912348" y="2094826"/>
          <a:ext cx="166770" cy="145306"/>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7416E36-96AB-48FE-96AD-EEBFCDCAF7B5}">
      <dsp:nvSpPr>
        <dsp:cNvPr id="0" name=""/>
        <dsp:cNvSpPr/>
      </dsp:nvSpPr>
      <dsp:spPr>
        <a:xfrm>
          <a:off x="4568039" y="2094826"/>
          <a:ext cx="166770" cy="145306"/>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EA0149C-0DE1-4302-9A35-C93C184DEF2D}">
      <dsp:nvSpPr>
        <dsp:cNvPr id="0" name=""/>
        <dsp:cNvSpPr/>
      </dsp:nvSpPr>
      <dsp:spPr>
        <a:xfrm>
          <a:off x="4223731" y="2094826"/>
          <a:ext cx="166770" cy="145306"/>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42B2A46-FB4E-4244-877D-6B17FE926E09}">
      <dsp:nvSpPr>
        <dsp:cNvPr id="0" name=""/>
        <dsp:cNvSpPr/>
      </dsp:nvSpPr>
      <dsp:spPr>
        <a:xfrm>
          <a:off x="3878861" y="2094826"/>
          <a:ext cx="166770" cy="14530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F49EECD-6B6A-4AA3-9AF2-9E17EE777484}">
      <dsp:nvSpPr>
        <dsp:cNvPr id="0" name=""/>
        <dsp:cNvSpPr/>
      </dsp:nvSpPr>
      <dsp:spPr>
        <a:xfrm>
          <a:off x="3534553" y="2094826"/>
          <a:ext cx="166770" cy="145306"/>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5B23F56-5C35-4F95-A105-2BD6F1109FD1}">
      <dsp:nvSpPr>
        <dsp:cNvPr id="0" name=""/>
        <dsp:cNvSpPr/>
      </dsp:nvSpPr>
      <dsp:spPr>
        <a:xfrm>
          <a:off x="0" y="676643"/>
          <a:ext cx="8917167" cy="7982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just" defTabSz="800100">
            <a:lnSpc>
              <a:spcPct val="90000"/>
            </a:lnSpc>
            <a:spcBef>
              <a:spcPct val="0"/>
            </a:spcBef>
            <a:spcAft>
              <a:spcPct val="35000"/>
            </a:spcAft>
            <a:buNone/>
          </a:pPr>
          <a:r>
            <a:rPr lang="es-EC" sz="1800" kern="1200" dirty="0">
              <a:latin typeface="Aharoni" pitchFamily="2" charset="-79"/>
              <a:cs typeface="Aharoni" pitchFamily="2" charset="-79"/>
            </a:rPr>
            <a:t>La variable se aplica a un grupo de personas u objetos, los cuales adquieren diversos valores o manifestaciones respecto a la variable. Por ejemplo, la inteligencia: es posible clasificar a las personas de acuerdo con su inteligencia, varían en ello.</a:t>
          </a:r>
          <a:endParaRPr lang="es-ES" sz="1800" kern="1200" dirty="0">
            <a:latin typeface="Aharoni" pitchFamily="2" charset="-79"/>
            <a:cs typeface="Aharoni" pitchFamily="2" charset="-79"/>
          </a:endParaRPr>
        </a:p>
      </dsp:txBody>
      <dsp:txXfrm>
        <a:off x="0" y="676643"/>
        <a:ext cx="8917167" cy="798205"/>
      </dsp:txXfrm>
    </dsp:sp>
    <dsp:sp modelId="{FEEB18ED-4BF0-4A1C-804E-765AE286E074}">
      <dsp:nvSpPr>
        <dsp:cNvPr id="0" name=""/>
        <dsp:cNvSpPr/>
      </dsp:nvSpPr>
      <dsp:spPr>
        <a:xfrm>
          <a:off x="5460562" y="3848397"/>
          <a:ext cx="333551" cy="29085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02328EF-415C-4232-AEAF-88588588BD4E}">
      <dsp:nvSpPr>
        <dsp:cNvPr id="0" name=""/>
        <dsp:cNvSpPr/>
      </dsp:nvSpPr>
      <dsp:spPr>
        <a:xfrm>
          <a:off x="5256656" y="4168936"/>
          <a:ext cx="166770" cy="14530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81B8D4D-D0D4-47DD-83BF-1C51E55D189C}">
      <dsp:nvSpPr>
        <dsp:cNvPr id="0" name=""/>
        <dsp:cNvSpPr/>
      </dsp:nvSpPr>
      <dsp:spPr>
        <a:xfrm>
          <a:off x="4912348" y="4168936"/>
          <a:ext cx="166770" cy="145306"/>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963A0D7-2B7E-4939-81EA-AC4011F9163E}">
      <dsp:nvSpPr>
        <dsp:cNvPr id="0" name=""/>
        <dsp:cNvSpPr/>
      </dsp:nvSpPr>
      <dsp:spPr>
        <a:xfrm>
          <a:off x="4568039" y="4168936"/>
          <a:ext cx="166770" cy="145306"/>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F45E0DC-A975-4435-A10F-B2DDCF2E4569}">
      <dsp:nvSpPr>
        <dsp:cNvPr id="0" name=""/>
        <dsp:cNvSpPr/>
      </dsp:nvSpPr>
      <dsp:spPr>
        <a:xfrm>
          <a:off x="4223731" y="4168936"/>
          <a:ext cx="166770" cy="145306"/>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97EC5E0-9FCD-4E10-AC14-605D21FB1825}">
      <dsp:nvSpPr>
        <dsp:cNvPr id="0" name=""/>
        <dsp:cNvSpPr/>
      </dsp:nvSpPr>
      <dsp:spPr>
        <a:xfrm>
          <a:off x="3878861" y="4168936"/>
          <a:ext cx="166770" cy="145306"/>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2332F89-87FC-4295-BF14-EB3A2F2E347B}">
      <dsp:nvSpPr>
        <dsp:cNvPr id="0" name=""/>
        <dsp:cNvSpPr/>
      </dsp:nvSpPr>
      <dsp:spPr>
        <a:xfrm>
          <a:off x="3534553" y="4168936"/>
          <a:ext cx="166770" cy="14530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2D76841-8B25-4747-BEFE-B6CF537D48D8}">
      <dsp:nvSpPr>
        <dsp:cNvPr id="0" name=""/>
        <dsp:cNvSpPr/>
      </dsp:nvSpPr>
      <dsp:spPr>
        <a:xfrm>
          <a:off x="0" y="5573187"/>
          <a:ext cx="8862655" cy="414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just" defTabSz="800100">
            <a:lnSpc>
              <a:spcPct val="90000"/>
            </a:lnSpc>
            <a:spcBef>
              <a:spcPct val="0"/>
            </a:spcBef>
            <a:spcAft>
              <a:spcPct val="35000"/>
            </a:spcAft>
            <a:buNone/>
          </a:pPr>
          <a:r>
            <a:rPr lang="es-ES" sz="1800" kern="1200" dirty="0">
              <a:latin typeface="Aharoni" pitchFamily="2" charset="-79"/>
              <a:cs typeface="Aharoni" pitchFamily="2" charset="-79"/>
            </a:rPr>
            <a:t>La </a:t>
          </a:r>
          <a:r>
            <a:rPr lang="es-ES" sz="1800" kern="1200" dirty="0" err="1">
              <a:latin typeface="Aharoni" pitchFamily="2" charset="-79"/>
              <a:cs typeface="Aharoni" pitchFamily="2" charset="-79"/>
            </a:rPr>
            <a:t>operacionalización</a:t>
          </a:r>
          <a:r>
            <a:rPr lang="es-ES" sz="1800" kern="1200" dirty="0">
              <a:latin typeface="Aharoni" pitchFamily="2" charset="-79"/>
              <a:cs typeface="Aharoni" pitchFamily="2" charset="-79"/>
            </a:rPr>
            <a:t> de la variables de las hipótesis es un procedimiento por el cual se pasa del plano abstracto de la investigación a un plano operativo, traduciendo cada variable de la Hipótesis a manifestaciones directamente observables y medibles, en el contexto en que se ubica el objeto de estudio, de manera que oriente la recolección de información</a:t>
          </a:r>
        </a:p>
      </dsp:txBody>
      <dsp:txXfrm>
        <a:off x="0" y="5573187"/>
        <a:ext cx="8862655" cy="4146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1952B-A97F-4418-81C0-C584BA057E9A}">
      <dsp:nvSpPr>
        <dsp:cNvPr id="0" name=""/>
        <dsp:cNvSpPr/>
      </dsp:nvSpPr>
      <dsp:spPr>
        <a:xfrm>
          <a:off x="0" y="546890"/>
          <a:ext cx="9144000" cy="121680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s-ES" sz="2000" kern="1200" dirty="0">
              <a:latin typeface="Aharoni" pitchFamily="2" charset="-79"/>
              <a:cs typeface="Aharoni" pitchFamily="2" charset="-79"/>
            </a:rPr>
            <a:t>Del marco teórico:</a:t>
          </a:r>
        </a:p>
      </dsp:txBody>
      <dsp:txXfrm>
        <a:off x="59399" y="606289"/>
        <a:ext cx="9025202" cy="1098002"/>
      </dsp:txXfrm>
    </dsp:sp>
    <dsp:sp modelId="{7E58CC71-DA3B-419F-BE44-CCF2BC3CE53E}">
      <dsp:nvSpPr>
        <dsp:cNvPr id="0" name=""/>
        <dsp:cNvSpPr/>
      </dsp:nvSpPr>
      <dsp:spPr>
        <a:xfrm>
          <a:off x="0" y="1763690"/>
          <a:ext cx="9144000" cy="121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25400" rIns="142240" bIns="25400" numCol="1" spcCol="1270" anchor="t" anchorCtr="0">
          <a:noAutofit/>
        </a:bodyPr>
        <a:lstStyle/>
        <a:p>
          <a:pPr marL="228600" lvl="1" indent="-228600" algn="just" defTabSz="889000">
            <a:lnSpc>
              <a:spcPct val="90000"/>
            </a:lnSpc>
            <a:spcBef>
              <a:spcPct val="0"/>
            </a:spcBef>
            <a:spcAft>
              <a:spcPct val="20000"/>
            </a:spcAft>
            <a:buChar char="•"/>
          </a:pPr>
          <a:r>
            <a:rPr lang="es-ES" sz="2000" kern="1200" dirty="0">
              <a:latin typeface="Aharoni" pitchFamily="2" charset="-79"/>
              <a:cs typeface="Aharoni" pitchFamily="2" charset="-79"/>
            </a:rPr>
            <a:t>Se deriva la  conceptualización de la variable, la cual se escribe en la primera columna de la matriz. La conceptualización incluye solo las dimensiones que interesa </a:t>
          </a:r>
          <a:r>
            <a:rPr lang="es-ES" sz="2000" kern="1200" dirty="0" err="1">
              <a:latin typeface="Aharoni" pitchFamily="2" charset="-79"/>
              <a:cs typeface="Aharoni" pitchFamily="2" charset="-79"/>
            </a:rPr>
            <a:t>operacionalizar</a:t>
          </a:r>
          <a:r>
            <a:rPr lang="es-ES" sz="2000" kern="1200" dirty="0">
              <a:latin typeface="Aharoni" pitchFamily="2" charset="-79"/>
              <a:cs typeface="Aharoni" pitchFamily="2" charset="-79"/>
            </a:rPr>
            <a:t>. Responde a la pregunta ¿cuáles son los elementos esenciales de la variable conceptualizada?, las dimensiones pueden escribirse en la segunda columna.</a:t>
          </a:r>
        </a:p>
      </dsp:txBody>
      <dsp:txXfrm>
        <a:off x="0" y="1763690"/>
        <a:ext cx="9144000" cy="1210950"/>
      </dsp:txXfrm>
    </dsp:sp>
    <dsp:sp modelId="{C98AE68A-D3B6-4B69-B368-0B687F744A83}">
      <dsp:nvSpPr>
        <dsp:cNvPr id="0" name=""/>
        <dsp:cNvSpPr/>
      </dsp:nvSpPr>
      <dsp:spPr>
        <a:xfrm>
          <a:off x="0" y="2974640"/>
          <a:ext cx="9144000" cy="121680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s-ES" sz="2000" kern="1200" dirty="0">
              <a:latin typeface="Aharoni" pitchFamily="2" charset="-79"/>
              <a:cs typeface="Aharoni" pitchFamily="2" charset="-79"/>
            </a:rPr>
            <a:t>Para cada dimensión:</a:t>
          </a:r>
        </a:p>
      </dsp:txBody>
      <dsp:txXfrm>
        <a:off x="59399" y="3034039"/>
        <a:ext cx="9025202" cy="1098002"/>
      </dsp:txXfrm>
    </dsp:sp>
    <dsp:sp modelId="{22C327C2-51B9-42D8-ACFE-19FBE03C5369}">
      <dsp:nvSpPr>
        <dsp:cNvPr id="0" name=""/>
        <dsp:cNvSpPr/>
      </dsp:nvSpPr>
      <dsp:spPr>
        <a:xfrm>
          <a:off x="0" y="4191440"/>
          <a:ext cx="9144000" cy="121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25400" rIns="142240" bIns="25400" numCol="1" spcCol="1270" anchor="t" anchorCtr="0">
          <a:noAutofit/>
        </a:bodyPr>
        <a:lstStyle/>
        <a:p>
          <a:pPr marL="228600" lvl="1" indent="-228600" algn="just" defTabSz="889000">
            <a:lnSpc>
              <a:spcPct val="90000"/>
            </a:lnSpc>
            <a:spcBef>
              <a:spcPct val="0"/>
            </a:spcBef>
            <a:spcAft>
              <a:spcPct val="20000"/>
            </a:spcAft>
            <a:buChar char="•"/>
          </a:pPr>
          <a:r>
            <a:rPr lang="es-ES" sz="2000" kern="1200" dirty="0">
              <a:latin typeface="Aharoni" pitchFamily="2" charset="-79"/>
              <a:cs typeface="Aharoni" pitchFamily="2" charset="-79"/>
            </a:rPr>
            <a:t>Se determinan sus indicadores, es decir elementos directamente observables y medibles que reflejan la presencia y acción de la dimensión en el contexto en el que se encuentra el problema investigado. Los indicadores que se escogen deben ser significativos para la investigación, se escriben en la tercera columna.</a:t>
          </a:r>
        </a:p>
      </dsp:txBody>
      <dsp:txXfrm>
        <a:off x="0" y="4191440"/>
        <a:ext cx="9144000" cy="12109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1952B-A97F-4418-81C0-C584BA057E9A}">
      <dsp:nvSpPr>
        <dsp:cNvPr id="0" name=""/>
        <dsp:cNvSpPr/>
      </dsp:nvSpPr>
      <dsp:spPr>
        <a:xfrm>
          <a:off x="0" y="13640"/>
          <a:ext cx="9144000" cy="104832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s-ES" sz="2000" kern="1200" dirty="0">
              <a:latin typeface="Aharoni" pitchFamily="2" charset="-79"/>
              <a:cs typeface="Aharoni" pitchFamily="2" charset="-79"/>
            </a:rPr>
            <a:t>Para cada indicador:</a:t>
          </a:r>
        </a:p>
      </dsp:txBody>
      <dsp:txXfrm>
        <a:off x="51175" y="64815"/>
        <a:ext cx="9041650" cy="945970"/>
      </dsp:txXfrm>
    </dsp:sp>
    <dsp:sp modelId="{7E58CC71-DA3B-419F-BE44-CCF2BC3CE53E}">
      <dsp:nvSpPr>
        <dsp:cNvPr id="0" name=""/>
        <dsp:cNvSpPr/>
      </dsp:nvSpPr>
      <dsp:spPr>
        <a:xfrm>
          <a:off x="0" y="1061960"/>
          <a:ext cx="9144000" cy="927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25400" rIns="142240" bIns="25400" numCol="1" spcCol="1270" anchor="t" anchorCtr="0">
          <a:noAutofit/>
        </a:bodyPr>
        <a:lstStyle/>
        <a:p>
          <a:pPr marL="228600" lvl="1" indent="-228600" algn="just" defTabSz="889000">
            <a:lnSpc>
              <a:spcPct val="90000"/>
            </a:lnSpc>
            <a:spcBef>
              <a:spcPct val="0"/>
            </a:spcBef>
            <a:spcAft>
              <a:spcPct val="20000"/>
            </a:spcAft>
            <a:buChar char="•"/>
          </a:pPr>
          <a:r>
            <a:rPr lang="es-ES" sz="2000" kern="1200" dirty="0">
              <a:latin typeface="Aharoni" pitchFamily="2" charset="-79"/>
              <a:cs typeface="Aharoni" pitchFamily="2" charset="-79"/>
            </a:rPr>
            <a:t>Se formulan </a:t>
          </a:r>
          <a:r>
            <a:rPr lang="es-ES" sz="2000" kern="1200" dirty="0" err="1">
              <a:latin typeface="Aharoni" pitchFamily="2" charset="-79"/>
              <a:cs typeface="Aharoni" pitchFamily="2" charset="-79"/>
            </a:rPr>
            <a:t>items</a:t>
          </a:r>
          <a:r>
            <a:rPr lang="es-ES" sz="2000" kern="1200" dirty="0">
              <a:latin typeface="Aharoni" pitchFamily="2" charset="-79"/>
              <a:cs typeface="Aharoni" pitchFamily="2" charset="-79"/>
            </a:rPr>
            <a:t> básicos, que servirán de referencias empíricas para diseñar los instrumentos de recolección de información. Estos se escriben en la cuarta columna. </a:t>
          </a:r>
        </a:p>
      </dsp:txBody>
      <dsp:txXfrm>
        <a:off x="0" y="1061960"/>
        <a:ext cx="9144000" cy="927360"/>
      </dsp:txXfrm>
    </dsp:sp>
    <dsp:sp modelId="{C98AE68A-D3B6-4B69-B368-0B687F744A83}">
      <dsp:nvSpPr>
        <dsp:cNvPr id="0" name=""/>
        <dsp:cNvSpPr/>
      </dsp:nvSpPr>
      <dsp:spPr>
        <a:xfrm>
          <a:off x="0" y="1989320"/>
          <a:ext cx="9144000" cy="104832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s-ES" sz="2000" kern="1200" dirty="0">
              <a:latin typeface="Aharoni" pitchFamily="2" charset="-79"/>
              <a:cs typeface="Aharoni" pitchFamily="2" charset="-79"/>
            </a:rPr>
            <a:t>Técnicas e Instrumentos de recolección:</a:t>
          </a:r>
        </a:p>
      </dsp:txBody>
      <dsp:txXfrm>
        <a:off x="51175" y="2040495"/>
        <a:ext cx="9041650" cy="945970"/>
      </dsp:txXfrm>
    </dsp:sp>
    <dsp:sp modelId="{22C327C2-51B9-42D8-ACFE-19FBE03C5369}">
      <dsp:nvSpPr>
        <dsp:cNvPr id="0" name=""/>
        <dsp:cNvSpPr/>
      </dsp:nvSpPr>
      <dsp:spPr>
        <a:xfrm>
          <a:off x="0" y="3037640"/>
          <a:ext cx="9144000" cy="289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25400" rIns="142240" bIns="25400" numCol="1" spcCol="1270" anchor="t" anchorCtr="0">
          <a:noAutofit/>
        </a:bodyPr>
        <a:lstStyle/>
        <a:p>
          <a:pPr marL="228600" lvl="1" indent="-228600" algn="just" defTabSz="889000">
            <a:lnSpc>
              <a:spcPct val="90000"/>
            </a:lnSpc>
            <a:spcBef>
              <a:spcPct val="0"/>
            </a:spcBef>
            <a:spcAft>
              <a:spcPct val="20000"/>
            </a:spcAft>
            <a:buChar char="•"/>
          </a:pPr>
          <a:r>
            <a:rPr lang="es-ES" sz="2000" kern="1200" dirty="0">
              <a:latin typeface="Aharoni" pitchFamily="2" charset="-79"/>
              <a:cs typeface="Aharoni" pitchFamily="2" charset="-79"/>
            </a:rPr>
            <a:t>Se recomienda fijar en la ultima columna, las mismas que deben responder a las preguntas ¿Qué técnicas e instrumentos se aplicarán y a quienes?.</a:t>
          </a:r>
        </a:p>
        <a:p>
          <a:pPr marL="228600" lvl="1" indent="-228600" algn="just" defTabSz="889000">
            <a:lnSpc>
              <a:spcPct val="90000"/>
            </a:lnSpc>
            <a:spcBef>
              <a:spcPct val="0"/>
            </a:spcBef>
            <a:spcAft>
              <a:spcPct val="20000"/>
            </a:spcAft>
            <a:buChar char="•"/>
          </a:pPr>
          <a:r>
            <a:rPr lang="es-ES" sz="2000" kern="1200" dirty="0">
              <a:latin typeface="Aharoni" pitchFamily="2" charset="-79"/>
              <a:cs typeface="Aharoni" pitchFamily="2" charset="-79"/>
            </a:rPr>
            <a:t>Si la </a:t>
          </a:r>
          <a:r>
            <a:rPr lang="es-ES" sz="2000" kern="1200" dirty="0" err="1">
              <a:latin typeface="Aharoni" pitchFamily="2" charset="-79"/>
              <a:cs typeface="Aharoni" pitchFamily="2" charset="-79"/>
            </a:rPr>
            <a:t>operacionalización</a:t>
          </a:r>
          <a:r>
            <a:rPr lang="es-ES" sz="2000" kern="1200" dirty="0">
              <a:latin typeface="Aharoni" pitchFamily="2" charset="-79"/>
              <a:cs typeface="Aharoni" pitchFamily="2" charset="-79"/>
            </a:rPr>
            <a:t> es adecuada, de izquierda a derecha de la matriz debe haber una diferenciación progresiva, es decir que el texto de cada columna a partir de la segunda sea una subdivisión lógica de la anterior, y así en cada columna disminuye lo abstracto, a la vez que se da un acercamiento progresivo a la realidad observable y medible.</a:t>
          </a:r>
        </a:p>
        <a:p>
          <a:pPr marL="228600" lvl="1" indent="-228600" algn="just" defTabSz="889000">
            <a:lnSpc>
              <a:spcPct val="90000"/>
            </a:lnSpc>
            <a:spcBef>
              <a:spcPct val="0"/>
            </a:spcBef>
            <a:spcAft>
              <a:spcPct val="20000"/>
            </a:spcAft>
            <a:buChar char="•"/>
          </a:pPr>
          <a:r>
            <a:rPr lang="es-ES" sz="2000" kern="1200" dirty="0">
              <a:latin typeface="Aharoni" pitchFamily="2" charset="-79"/>
              <a:cs typeface="Aharoni" pitchFamily="2" charset="-79"/>
            </a:rPr>
            <a:t>Examinado la matriz de derecha a izquierda, hay que asegurarse que cada grupo de indicadores esté incluido en una determinada dimensión; y que todas las dimensiones formen parte esencial de la conceptualización de la </a:t>
          </a:r>
          <a:r>
            <a:rPr lang="es-ES" sz="2000" kern="1200" dirty="0" err="1">
              <a:latin typeface="Aharoni" pitchFamily="2" charset="-79"/>
              <a:cs typeface="Aharoni" pitchFamily="2" charset="-79"/>
            </a:rPr>
            <a:t>vaviable</a:t>
          </a:r>
          <a:r>
            <a:rPr lang="es-ES" sz="2000" kern="1200" dirty="0">
              <a:latin typeface="Aharoni" pitchFamily="2" charset="-79"/>
              <a:cs typeface="Aharoni" pitchFamily="2" charset="-79"/>
            </a:rPr>
            <a:t> que conforma la hipótesis.</a:t>
          </a:r>
        </a:p>
      </dsp:txBody>
      <dsp:txXfrm>
        <a:off x="0" y="3037640"/>
        <a:ext cx="9144000" cy="2898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662F54-5713-429E-B6F5-18690BFDD3DA}">
      <dsp:nvSpPr>
        <dsp:cNvPr id="0" name=""/>
        <dsp:cNvSpPr/>
      </dsp:nvSpPr>
      <dsp:spPr>
        <a:xfrm>
          <a:off x="0" y="8376"/>
          <a:ext cx="8799763" cy="4960175"/>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es-EC" sz="2100" b="0" i="0" kern="1200" dirty="0"/>
            <a:t>Siemens, G. (2004) </a:t>
          </a:r>
          <a:r>
            <a:rPr lang="es-EC" sz="2100" b="0" i="0" kern="1200" dirty="0" err="1"/>
            <a:t>Conectivismo</a:t>
          </a:r>
          <a:r>
            <a:rPr lang="es-EC" sz="2100" b="0" i="0" kern="1200" dirty="0"/>
            <a:t>: Una teoría de aprendizaje para la era digital.</a:t>
          </a:r>
        </a:p>
        <a:p>
          <a:pPr marL="0" lvl="0" indent="0" algn="just" defTabSz="933450">
            <a:lnSpc>
              <a:spcPct val="90000"/>
            </a:lnSpc>
            <a:spcBef>
              <a:spcPct val="0"/>
            </a:spcBef>
            <a:spcAft>
              <a:spcPct val="35000"/>
            </a:spcAft>
            <a:buNone/>
          </a:pPr>
          <a:endParaRPr lang="es-EC" sz="2100" b="0" i="0" kern="1200" dirty="0"/>
        </a:p>
        <a:p>
          <a:pPr marL="0" lvl="0" indent="0" algn="just" defTabSz="933450">
            <a:lnSpc>
              <a:spcPct val="90000"/>
            </a:lnSpc>
            <a:spcBef>
              <a:spcPct val="0"/>
            </a:spcBef>
            <a:spcAft>
              <a:spcPct val="35000"/>
            </a:spcAft>
            <a:buNone/>
          </a:pPr>
          <a:r>
            <a:rPr lang="es-EC" sz="2100" b="0" i="0" kern="1200" dirty="0"/>
            <a:t>Sobrino, A. (2014) Aportaciones del </a:t>
          </a:r>
          <a:r>
            <a:rPr lang="es-EC" sz="2100" b="0" i="0" kern="1200" dirty="0" err="1"/>
            <a:t>conectivismo</a:t>
          </a:r>
          <a:r>
            <a:rPr lang="es-EC" sz="2100" b="0" i="0" kern="1200" dirty="0"/>
            <a:t> como modelo pedagógico post-constructivista.</a:t>
          </a:r>
        </a:p>
        <a:p>
          <a:pPr marL="0" lvl="0" indent="0" algn="just" defTabSz="933450">
            <a:lnSpc>
              <a:spcPct val="90000"/>
            </a:lnSpc>
            <a:spcBef>
              <a:spcPct val="0"/>
            </a:spcBef>
            <a:spcAft>
              <a:spcPct val="35000"/>
            </a:spcAft>
            <a:buNone/>
          </a:pPr>
          <a:endParaRPr lang="es-EC" sz="2100" b="0" i="0" kern="1200" dirty="0"/>
        </a:p>
        <a:p>
          <a:pPr marL="0" lvl="0" indent="0" algn="just" defTabSz="933450">
            <a:lnSpc>
              <a:spcPct val="90000"/>
            </a:lnSpc>
            <a:spcBef>
              <a:spcPct val="0"/>
            </a:spcBef>
            <a:spcAft>
              <a:spcPct val="35000"/>
            </a:spcAft>
            <a:buNone/>
          </a:pPr>
          <a:r>
            <a:rPr lang="es-EC" sz="2100" b="0" i="0" kern="1200" dirty="0"/>
            <a:t>Nava-</a:t>
          </a:r>
          <a:r>
            <a:rPr lang="es-EC" sz="2100" b="0" i="0" kern="1200" dirty="0" err="1"/>
            <a:t>Casarrubias</a:t>
          </a:r>
          <a:r>
            <a:rPr lang="es-EC" sz="2100" b="0" i="0" kern="1200" dirty="0"/>
            <a:t>, A. Carmona, A. Correa, B. (2010) Hacia una educación </a:t>
          </a:r>
          <a:r>
            <a:rPr lang="es-EC" sz="2100" b="0" i="0" kern="1200" dirty="0" err="1"/>
            <a:t>conectivista</a:t>
          </a:r>
          <a:r>
            <a:rPr lang="es-EC" sz="2100" b="0" i="0" kern="1200" dirty="0"/>
            <a:t>.</a:t>
          </a:r>
        </a:p>
        <a:p>
          <a:pPr marL="0" lvl="0" indent="0" algn="just" defTabSz="933450">
            <a:lnSpc>
              <a:spcPct val="90000"/>
            </a:lnSpc>
            <a:spcBef>
              <a:spcPct val="0"/>
            </a:spcBef>
            <a:spcAft>
              <a:spcPct val="35000"/>
            </a:spcAft>
            <a:buNone/>
          </a:pPr>
          <a:endParaRPr lang="es-EC" sz="2100" b="0" i="0" kern="1200" dirty="0"/>
        </a:p>
        <a:p>
          <a:pPr marL="0" lvl="0" indent="0" algn="just" defTabSz="933450">
            <a:lnSpc>
              <a:spcPct val="90000"/>
            </a:lnSpc>
            <a:spcBef>
              <a:spcPct val="0"/>
            </a:spcBef>
            <a:spcAft>
              <a:spcPct val="35000"/>
            </a:spcAft>
            <a:buNone/>
          </a:pPr>
          <a:r>
            <a:rPr lang="es-EC" sz="2100" b="0" i="0" kern="1200" dirty="0"/>
            <a:t>Zapata-Ros, M. (2015) Teoría y modelos sobre el aprendizaje en entornos conectados y ubicuos.</a:t>
          </a:r>
        </a:p>
        <a:p>
          <a:pPr marL="0" lvl="0" indent="0" algn="just" defTabSz="933450">
            <a:lnSpc>
              <a:spcPct val="90000"/>
            </a:lnSpc>
            <a:spcBef>
              <a:spcPct val="0"/>
            </a:spcBef>
            <a:spcAft>
              <a:spcPct val="35000"/>
            </a:spcAft>
            <a:buNone/>
          </a:pPr>
          <a:endParaRPr lang="es-EC" sz="2100" b="0" i="0" kern="1200" dirty="0"/>
        </a:p>
        <a:p>
          <a:pPr marL="0" lvl="0" indent="0" algn="just" defTabSz="933450">
            <a:lnSpc>
              <a:spcPct val="90000"/>
            </a:lnSpc>
            <a:spcBef>
              <a:spcPct val="0"/>
            </a:spcBef>
            <a:spcAft>
              <a:spcPct val="35000"/>
            </a:spcAft>
            <a:buNone/>
          </a:pPr>
          <a:r>
            <a:rPr lang="es-EC" sz="2100" b="0" i="0" kern="1200" dirty="0"/>
            <a:t>Martín, O. Horizontes de innovación en la escuela. Revista </a:t>
          </a:r>
          <a:r>
            <a:rPr lang="es-EC" sz="2100" b="0" i="0" kern="1200" dirty="0" err="1"/>
            <a:t>Telos</a:t>
          </a:r>
          <a:r>
            <a:rPr lang="es-EC" sz="2100" b="0" i="0" kern="1200" dirty="0"/>
            <a:t> Educación 2.0 (2009).</a:t>
          </a:r>
          <a:endParaRPr lang="es-ES" sz="2100" kern="1200" dirty="0">
            <a:latin typeface="Aharoni" pitchFamily="2" charset="-79"/>
            <a:cs typeface="Aharoni" pitchFamily="2" charset="-79"/>
          </a:endParaRPr>
        </a:p>
      </dsp:txBody>
      <dsp:txXfrm>
        <a:off x="0" y="8376"/>
        <a:ext cx="8799763" cy="49601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ConvergingText">
  <dgm:title val="Texto convergente"/>
  <dgm:desc val="Se usa para mostrar varios pasos o partes que se fusionan en un conjunto. Se limita a una forma de Nivel 1 con texto y a un máximo de cinco formas de Nivel 2."/>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325D43-B2CF-444B-8619-F89B4099FF46}" type="datetimeFigureOut">
              <a:rPr lang="es-EC" smtClean="0"/>
              <a:t>1/5/2024</a:t>
            </a:fld>
            <a:endParaRPr lang="es-EC"/>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297FD3-BA83-4CEC-953C-CC7D9A13777E}" type="slidenum">
              <a:rPr lang="es-EC" smtClean="0"/>
              <a:t>‹Nº›</a:t>
            </a:fld>
            <a:endParaRPr lang="es-EC"/>
          </a:p>
        </p:txBody>
      </p:sp>
    </p:spTree>
    <p:extLst>
      <p:ext uri="{BB962C8B-B14F-4D97-AF65-F5344CB8AC3E}">
        <p14:creationId xmlns:p14="http://schemas.microsoft.com/office/powerpoint/2010/main" val="1024166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01/05/2024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01/05/2024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lauratecnologias.blogspot.mx/2007/11/5-citas-sobre-tic-y-educacin.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259632" y="1124744"/>
            <a:ext cx="6768752" cy="4093428"/>
          </a:xfrm>
          <a:prstGeom prst="rect">
            <a:avLst/>
          </a:prstGeom>
        </p:spPr>
        <p:txBody>
          <a:bodyPr wrap="square">
            <a:spAutoFit/>
          </a:bodyPr>
          <a:lstStyle/>
          <a:p>
            <a:pPr algn="just"/>
            <a:r>
              <a:rPr lang="es-ES" sz="2800" b="1" i="1" dirty="0">
                <a:solidFill>
                  <a:srgbClr val="000000"/>
                </a:solidFill>
                <a:latin typeface="FrankRuehl" pitchFamily="34" charset="-79"/>
                <a:cs typeface="FrankRuehl" pitchFamily="34" charset="-79"/>
              </a:rPr>
              <a:t>“ </a:t>
            </a:r>
            <a:r>
              <a:rPr lang="es-ES" sz="2800" i="1" dirty="0">
                <a:solidFill>
                  <a:srgbClr val="000000"/>
                </a:solidFill>
                <a:latin typeface="FrankRuehl" pitchFamily="34" charset="-79"/>
                <a:cs typeface="FrankRuehl" pitchFamily="34" charset="-79"/>
              </a:rPr>
              <a:t>Así, mi objetivo no es enseñar aquí el método que cada uno debe seguir para conducir bien su razón, sino solamente hacer ver de qué manera he procurado yo conducir la mía</a:t>
            </a:r>
            <a:r>
              <a:rPr lang="es-EC" sz="2800" dirty="0"/>
              <a:t>.” </a:t>
            </a:r>
          </a:p>
          <a:p>
            <a:pPr algn="r"/>
            <a:endParaRPr lang="es-EC" sz="2400" dirty="0"/>
          </a:p>
          <a:p>
            <a:pPr algn="r"/>
            <a:r>
              <a:rPr lang="es-EC" sz="2400" dirty="0"/>
              <a:t>(Descartes ¨Discurso del método¨) </a:t>
            </a:r>
            <a:br>
              <a:rPr lang="es-EC" sz="2400" dirty="0">
                <a:hlinkClick r:id="rId2"/>
              </a:rPr>
            </a:br>
            <a:endParaRPr lang="es-ES" sz="2400" b="1" dirty="0">
              <a:solidFill>
                <a:srgbClr val="000000"/>
              </a:solidFill>
              <a:latin typeface="FrankRuehl" pitchFamily="34" charset="-79"/>
              <a:cs typeface="FrankRuehl" pitchFamily="34" charset="-79"/>
            </a:endParaRPr>
          </a:p>
          <a:p>
            <a:pPr algn="r"/>
            <a:endParaRPr lang="es-ES" sz="2400" b="1" dirty="0">
              <a:solidFill>
                <a:srgbClr val="000000"/>
              </a:solidFill>
              <a:latin typeface="FrankRuehl" pitchFamily="34" charset="-79"/>
              <a:cs typeface="FrankRuehl" pitchFamily="34" charset="-79"/>
            </a:endParaRPr>
          </a:p>
          <a:p>
            <a:pPr algn="r"/>
            <a:endParaRPr lang="es-ES" sz="2400" b="1" dirty="0">
              <a:latin typeface="FrankRuehl" pitchFamily="34" charset="-79"/>
              <a:cs typeface="FrankRuehl" pitchFamily="34" charset="-79"/>
            </a:endParaRPr>
          </a:p>
        </p:txBody>
      </p:sp>
    </p:spTree>
    <p:extLst>
      <p:ext uri="{BB962C8B-B14F-4D97-AF65-F5344CB8AC3E}">
        <p14:creationId xmlns:p14="http://schemas.microsoft.com/office/powerpoint/2010/main" val="540995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1877653713"/>
              </p:ext>
            </p:extLst>
          </p:nvPr>
        </p:nvGraphicFramePr>
        <p:xfrm>
          <a:off x="150247" y="1452846"/>
          <a:ext cx="8808913"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utoShape 2" descr="Resultado de imagen para asamblea nacional 2010 ecuad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solidFill>
                <a:prstClr val="black"/>
              </a:solidFill>
            </a:endParaRPr>
          </a:p>
        </p:txBody>
      </p:sp>
      <p:sp>
        <p:nvSpPr>
          <p:cNvPr id="6" name="5 Rectángulo"/>
          <p:cNvSpPr/>
          <p:nvPr/>
        </p:nvSpPr>
        <p:spPr>
          <a:xfrm>
            <a:off x="460375" y="656850"/>
            <a:ext cx="8296044"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s-ES" sz="2000" b="1" dirty="0">
                <a:solidFill>
                  <a:srgbClr val="0070C0"/>
                </a:solidFill>
                <a:latin typeface="Aharoni" pitchFamily="2" charset="-79"/>
                <a:ea typeface="Calibri"/>
                <a:cs typeface="Aharoni" pitchFamily="2" charset="-79"/>
              </a:rPr>
              <a:t>REFERENCIAS BIBLIOGRÁFICAS</a:t>
            </a:r>
          </a:p>
        </p:txBody>
      </p:sp>
    </p:spTree>
    <p:extLst>
      <p:ext uri="{BB962C8B-B14F-4D97-AF65-F5344CB8AC3E}">
        <p14:creationId xmlns:p14="http://schemas.microsoft.com/office/powerpoint/2010/main" val="799021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4143545144"/>
              </p:ext>
            </p:extLst>
          </p:nvPr>
        </p:nvGraphicFramePr>
        <p:xfrm>
          <a:off x="145374" y="1268760"/>
          <a:ext cx="8808913"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utoShape 2" descr="Resultado de imagen para asamblea nacional 2010 ecuad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6" name="5 CuadroTexto"/>
          <p:cNvSpPr txBox="1"/>
          <p:nvPr/>
        </p:nvSpPr>
        <p:spPr>
          <a:xfrm>
            <a:off x="539552" y="230832"/>
            <a:ext cx="6048672"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ES" sz="2400" dirty="0">
                <a:latin typeface="Aharoni" pitchFamily="2" charset="-79"/>
                <a:cs typeface="Aharoni" pitchFamily="2" charset="-79"/>
              </a:rPr>
              <a:t> </a:t>
            </a:r>
            <a:r>
              <a:rPr lang="es-EC" sz="2400" dirty="0">
                <a:solidFill>
                  <a:srgbClr val="FF0000"/>
                </a:solidFill>
              </a:rPr>
              <a:t>¿</a:t>
            </a:r>
            <a:r>
              <a:rPr lang="es-EC" sz="2400" dirty="0">
                <a:solidFill>
                  <a:srgbClr val="FF0000"/>
                </a:solidFill>
                <a:latin typeface="Aharoni" pitchFamily="2" charset="-79"/>
                <a:cs typeface="Aharoni" pitchFamily="2" charset="-79"/>
              </a:rPr>
              <a:t>Qué son las Variables?</a:t>
            </a:r>
          </a:p>
        </p:txBody>
      </p:sp>
    </p:spTree>
    <p:extLst>
      <p:ext uri="{BB962C8B-B14F-4D97-AF65-F5344CB8AC3E}">
        <p14:creationId xmlns:p14="http://schemas.microsoft.com/office/powerpoint/2010/main" val="4060337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1" y="11314"/>
            <a:ext cx="7488832"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s-ES" sz="2000" dirty="0">
                <a:latin typeface="Aharoni" pitchFamily="2" charset="-79"/>
                <a:cs typeface="Aharoni" pitchFamily="2" charset="-79"/>
              </a:rPr>
              <a:t>OPERACIONALIZACIÓN DE LAS VARIABLES DE LA HIPOTESIS</a:t>
            </a:r>
          </a:p>
        </p:txBody>
      </p:sp>
      <p:graphicFrame>
        <p:nvGraphicFramePr>
          <p:cNvPr id="6" name="5 Diagrama"/>
          <p:cNvGraphicFramePr/>
          <p:nvPr>
            <p:extLst>
              <p:ext uri="{D42A27DB-BD31-4B8C-83A1-F6EECF244321}">
                <p14:modId xmlns:p14="http://schemas.microsoft.com/office/powerpoint/2010/main" val="945176415"/>
              </p:ext>
            </p:extLst>
          </p:nvPr>
        </p:nvGraphicFramePr>
        <p:xfrm>
          <a:off x="0" y="596089"/>
          <a:ext cx="9144000" cy="6690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8986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051720" y="204609"/>
            <a:ext cx="6902852" cy="400110"/>
          </a:xfrm>
          <a:prstGeom prst="rect">
            <a:avLst/>
          </a:prstGeom>
        </p:spPr>
        <p:style>
          <a:lnRef idx="3">
            <a:schemeClr val="lt1"/>
          </a:lnRef>
          <a:fillRef idx="1">
            <a:schemeClr val="dk1"/>
          </a:fillRef>
          <a:effectRef idx="1">
            <a:schemeClr val="dk1"/>
          </a:effectRef>
          <a:fontRef idx="minor">
            <a:schemeClr val="lt1"/>
          </a:fontRef>
        </p:style>
        <p:txBody>
          <a:bodyPr wrap="none">
            <a:spAutoFit/>
          </a:bodyPr>
          <a:lstStyle/>
          <a:p>
            <a:r>
              <a:rPr lang="es-ES" sz="2000" dirty="0">
                <a:latin typeface="Aharoni" pitchFamily="2" charset="-79"/>
                <a:cs typeface="Aharoni" pitchFamily="2" charset="-79"/>
              </a:rPr>
              <a:t>PASOS </a:t>
            </a:r>
            <a:r>
              <a:rPr lang="es-ES" sz="2000">
                <a:latin typeface="Aharoni" pitchFamily="2" charset="-79"/>
                <a:cs typeface="Aharoni" pitchFamily="2" charset="-79"/>
              </a:rPr>
              <a:t>PARA LA OPERACIONALIZACIÓN </a:t>
            </a:r>
            <a:r>
              <a:rPr lang="es-ES" sz="2000" dirty="0">
                <a:latin typeface="Aharoni" pitchFamily="2" charset="-79"/>
                <a:cs typeface="Aharoni" pitchFamily="2" charset="-79"/>
              </a:rPr>
              <a:t>DE VARIABLES</a:t>
            </a:r>
          </a:p>
        </p:txBody>
      </p:sp>
      <p:graphicFrame>
        <p:nvGraphicFramePr>
          <p:cNvPr id="5" name="4 Diagrama"/>
          <p:cNvGraphicFramePr/>
          <p:nvPr>
            <p:extLst>
              <p:ext uri="{D42A27DB-BD31-4B8C-83A1-F6EECF244321}">
                <p14:modId xmlns:p14="http://schemas.microsoft.com/office/powerpoint/2010/main" val="4250791311"/>
              </p:ext>
            </p:extLst>
          </p:nvPr>
        </p:nvGraphicFramePr>
        <p:xfrm>
          <a:off x="0" y="908720"/>
          <a:ext cx="9144000" cy="5949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4695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051720" y="204609"/>
            <a:ext cx="6902852" cy="400110"/>
          </a:xfrm>
          <a:prstGeom prst="rect">
            <a:avLst/>
          </a:prstGeom>
        </p:spPr>
        <p:style>
          <a:lnRef idx="3">
            <a:schemeClr val="lt1"/>
          </a:lnRef>
          <a:fillRef idx="1">
            <a:schemeClr val="dk1"/>
          </a:fillRef>
          <a:effectRef idx="1">
            <a:schemeClr val="dk1"/>
          </a:effectRef>
          <a:fontRef idx="minor">
            <a:schemeClr val="lt1"/>
          </a:fontRef>
        </p:style>
        <p:txBody>
          <a:bodyPr wrap="none">
            <a:spAutoFit/>
          </a:bodyPr>
          <a:lstStyle/>
          <a:p>
            <a:r>
              <a:rPr lang="es-ES" sz="2000" dirty="0">
                <a:latin typeface="Aharoni" pitchFamily="2" charset="-79"/>
                <a:cs typeface="Aharoni" pitchFamily="2" charset="-79"/>
              </a:rPr>
              <a:t>PASOS PARA LAOPERACIONALIZACIÓN DE VARIABLES</a:t>
            </a:r>
          </a:p>
        </p:txBody>
      </p:sp>
      <p:graphicFrame>
        <p:nvGraphicFramePr>
          <p:cNvPr id="5" name="4 Diagrama"/>
          <p:cNvGraphicFramePr/>
          <p:nvPr>
            <p:extLst>
              <p:ext uri="{D42A27DB-BD31-4B8C-83A1-F6EECF244321}">
                <p14:modId xmlns:p14="http://schemas.microsoft.com/office/powerpoint/2010/main" val="2409750104"/>
              </p:ext>
            </p:extLst>
          </p:nvPr>
        </p:nvGraphicFramePr>
        <p:xfrm>
          <a:off x="0" y="908720"/>
          <a:ext cx="9144000" cy="5949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2154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3494878837"/>
              </p:ext>
            </p:extLst>
          </p:nvPr>
        </p:nvGraphicFramePr>
        <p:xfrm>
          <a:off x="1259632" y="1412776"/>
          <a:ext cx="7152455" cy="1467149"/>
        </p:xfrm>
        <a:graphic>
          <a:graphicData uri="http://schemas.openxmlformats.org/drawingml/2006/table">
            <a:tbl>
              <a:tblPr firstRow="1" bandRow="1">
                <a:tableStyleId>{5C22544A-7EE6-4342-B048-85BDC9FD1C3A}</a:tableStyleId>
              </a:tblPr>
              <a:tblGrid>
                <a:gridCol w="1430491">
                  <a:extLst>
                    <a:ext uri="{9D8B030D-6E8A-4147-A177-3AD203B41FA5}">
                      <a16:colId xmlns:a16="http://schemas.microsoft.com/office/drawing/2014/main" val="20000"/>
                    </a:ext>
                  </a:extLst>
                </a:gridCol>
                <a:gridCol w="1430491">
                  <a:extLst>
                    <a:ext uri="{9D8B030D-6E8A-4147-A177-3AD203B41FA5}">
                      <a16:colId xmlns:a16="http://schemas.microsoft.com/office/drawing/2014/main" val="20001"/>
                    </a:ext>
                  </a:extLst>
                </a:gridCol>
                <a:gridCol w="1430491">
                  <a:extLst>
                    <a:ext uri="{9D8B030D-6E8A-4147-A177-3AD203B41FA5}">
                      <a16:colId xmlns:a16="http://schemas.microsoft.com/office/drawing/2014/main" val="20002"/>
                    </a:ext>
                  </a:extLst>
                </a:gridCol>
                <a:gridCol w="1430491">
                  <a:extLst>
                    <a:ext uri="{9D8B030D-6E8A-4147-A177-3AD203B41FA5}">
                      <a16:colId xmlns:a16="http://schemas.microsoft.com/office/drawing/2014/main" val="20003"/>
                    </a:ext>
                  </a:extLst>
                </a:gridCol>
                <a:gridCol w="1430491">
                  <a:extLst>
                    <a:ext uri="{9D8B030D-6E8A-4147-A177-3AD203B41FA5}">
                      <a16:colId xmlns:a16="http://schemas.microsoft.com/office/drawing/2014/main" val="20004"/>
                    </a:ext>
                  </a:extLst>
                </a:gridCol>
              </a:tblGrid>
              <a:tr h="461309">
                <a:tc>
                  <a:txBody>
                    <a:bodyPr/>
                    <a:lstStyle/>
                    <a:p>
                      <a:r>
                        <a:rPr lang="es-EC" sz="1000" dirty="0">
                          <a:solidFill>
                            <a:srgbClr val="FF0000"/>
                          </a:solidFill>
                        </a:rPr>
                        <a:t>CONCEPTUALIZACIÓN </a:t>
                      </a:r>
                    </a:p>
                  </a:txBody>
                  <a:tcPr/>
                </a:tc>
                <a:tc>
                  <a:txBody>
                    <a:bodyPr/>
                    <a:lstStyle/>
                    <a:p>
                      <a:r>
                        <a:rPr lang="es-EC" sz="1000" dirty="0">
                          <a:solidFill>
                            <a:srgbClr val="FF0000"/>
                          </a:solidFill>
                        </a:rPr>
                        <a:t>DIMENSIONES</a:t>
                      </a:r>
                    </a:p>
                  </a:txBody>
                  <a:tcPr/>
                </a:tc>
                <a:tc>
                  <a:txBody>
                    <a:bodyPr/>
                    <a:lstStyle/>
                    <a:p>
                      <a:r>
                        <a:rPr lang="es-EC" sz="1000" dirty="0">
                          <a:solidFill>
                            <a:srgbClr val="FF0000"/>
                          </a:solidFill>
                        </a:rPr>
                        <a:t>INDICADORES</a:t>
                      </a:r>
                    </a:p>
                  </a:txBody>
                  <a:tcPr/>
                </a:tc>
                <a:tc>
                  <a:txBody>
                    <a:bodyPr/>
                    <a:lstStyle/>
                    <a:p>
                      <a:r>
                        <a:rPr lang="es-EC" sz="1000" dirty="0">
                          <a:solidFill>
                            <a:srgbClr val="FF0000"/>
                          </a:solidFill>
                        </a:rPr>
                        <a:t>ITEMS</a:t>
                      </a:r>
                    </a:p>
                  </a:txBody>
                  <a:tcPr/>
                </a:tc>
                <a:tc>
                  <a:txBody>
                    <a:bodyPr/>
                    <a:lstStyle/>
                    <a:p>
                      <a:r>
                        <a:rPr lang="es-EC" sz="1000" dirty="0">
                          <a:solidFill>
                            <a:srgbClr val="FF0000"/>
                          </a:solidFill>
                        </a:rPr>
                        <a:t>TECNICA-INSTRUMENTOS</a:t>
                      </a:r>
                    </a:p>
                  </a:txBody>
                  <a:tcPr/>
                </a:tc>
                <a:extLst>
                  <a:ext uri="{0D108BD9-81ED-4DB2-BD59-A6C34878D82A}">
                    <a16:rowId xmlns:a16="http://schemas.microsoft.com/office/drawing/2014/main" val="10000"/>
                  </a:ext>
                </a:extLst>
              </a:tr>
              <a:tr h="461309">
                <a:tc>
                  <a:txBody>
                    <a:bodyPr/>
                    <a:lstStyle/>
                    <a:p>
                      <a:r>
                        <a:rPr lang="es-EC" sz="1000" b="1" dirty="0"/>
                        <a:t>Red de conceptos incluidos en la variable de la hipótesis.</a:t>
                      </a:r>
                    </a:p>
                  </a:txBody>
                  <a:tcPr/>
                </a:tc>
                <a:tc>
                  <a:txBody>
                    <a:bodyPr/>
                    <a:lstStyle/>
                    <a:p>
                      <a:r>
                        <a:rPr lang="es-EC" sz="1000" b="1" dirty="0"/>
                        <a:t>Las dimensiones son conceptos claves extraídos de la conceptualización.</a:t>
                      </a:r>
                    </a:p>
                  </a:txBody>
                  <a:tcPr/>
                </a:tc>
                <a:tc>
                  <a:txBody>
                    <a:bodyPr/>
                    <a:lstStyle/>
                    <a:p>
                      <a:r>
                        <a:rPr lang="es-EC" sz="1000" b="1" dirty="0"/>
                        <a:t>Evidencias sensoriales y significativas de las dimensiones en el contexto de investigación.</a:t>
                      </a:r>
                    </a:p>
                  </a:txBody>
                  <a:tcPr/>
                </a:tc>
                <a:tc>
                  <a:txBody>
                    <a:bodyPr/>
                    <a:lstStyle/>
                    <a:p>
                      <a:r>
                        <a:rPr lang="es-EC" sz="1000" b="1" dirty="0"/>
                        <a:t>Preguntas fundamentales para la recolección de información, en función de los indicadores.</a:t>
                      </a:r>
                    </a:p>
                  </a:txBody>
                  <a:tcPr/>
                </a:tc>
                <a:tc>
                  <a:txBody>
                    <a:bodyPr/>
                    <a:lstStyle/>
                    <a:p>
                      <a:r>
                        <a:rPr lang="es-EC" sz="1000" b="1" dirty="0"/>
                        <a:t>Indicar las técnicas e instrumentos de recolección y a quienes.</a:t>
                      </a:r>
                    </a:p>
                  </a:txBody>
                  <a:tcPr/>
                </a:tc>
                <a:extLst>
                  <a:ext uri="{0D108BD9-81ED-4DB2-BD59-A6C34878D82A}">
                    <a16:rowId xmlns:a16="http://schemas.microsoft.com/office/drawing/2014/main" val="10001"/>
                  </a:ext>
                </a:extLst>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2427159899"/>
              </p:ext>
            </p:extLst>
          </p:nvPr>
        </p:nvGraphicFramePr>
        <p:xfrm>
          <a:off x="1259632" y="548680"/>
          <a:ext cx="7128792" cy="914400"/>
        </p:xfrm>
        <a:graphic>
          <a:graphicData uri="http://schemas.openxmlformats.org/drawingml/2006/table">
            <a:tbl>
              <a:tblPr firstRow="1" bandRow="1">
                <a:tableStyleId>{5C22544A-7EE6-4342-B048-85BDC9FD1C3A}</a:tableStyleId>
              </a:tblPr>
              <a:tblGrid>
                <a:gridCol w="3564396">
                  <a:extLst>
                    <a:ext uri="{9D8B030D-6E8A-4147-A177-3AD203B41FA5}">
                      <a16:colId xmlns:a16="http://schemas.microsoft.com/office/drawing/2014/main" val="20000"/>
                    </a:ext>
                  </a:extLst>
                </a:gridCol>
                <a:gridCol w="3564396">
                  <a:extLst>
                    <a:ext uri="{9D8B030D-6E8A-4147-A177-3AD203B41FA5}">
                      <a16:colId xmlns:a16="http://schemas.microsoft.com/office/drawing/2014/main" val="20001"/>
                    </a:ext>
                  </a:extLst>
                </a:gridCol>
              </a:tblGrid>
              <a:tr h="64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sz="1800" dirty="0">
                          <a:solidFill>
                            <a:srgbClr val="7030A0"/>
                          </a:solidFill>
                        </a:rPr>
                        <a:t>LO ABSTRACTO</a:t>
                      </a:r>
                    </a:p>
                    <a:p>
                      <a:pPr marL="0" marR="0" indent="0" algn="l" defTabSz="914400" rtl="0" eaLnBrk="1" fontAlgn="auto" latinLnBrk="0" hangingPunct="1">
                        <a:lnSpc>
                          <a:spcPct val="100000"/>
                        </a:lnSpc>
                        <a:spcBef>
                          <a:spcPts val="0"/>
                        </a:spcBef>
                        <a:spcAft>
                          <a:spcPts val="0"/>
                        </a:spcAft>
                        <a:buClrTx/>
                        <a:buSzTx/>
                        <a:buFontTx/>
                        <a:buNone/>
                        <a:tabLst/>
                        <a:defRPr/>
                      </a:pPr>
                      <a:endParaRPr lang="es-EC" sz="1800" dirty="0"/>
                    </a:p>
                    <a:p>
                      <a:endParaRPr lang="es-EC"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sz="1800" dirty="0">
                          <a:solidFill>
                            <a:srgbClr val="0070C0"/>
                          </a:solidFill>
                        </a:rPr>
                        <a:t>LO OPERATIVO: </a:t>
                      </a:r>
                      <a:r>
                        <a:rPr lang="es-EC" sz="1000" dirty="0">
                          <a:solidFill>
                            <a:srgbClr val="0070C0"/>
                          </a:solidFill>
                        </a:rPr>
                        <a:t>TANGIBLE – OPERACIONAL  </a:t>
                      </a:r>
                    </a:p>
                    <a:p>
                      <a:pPr marL="0" marR="0" indent="0" algn="l" defTabSz="914400" rtl="0" eaLnBrk="1" fontAlgn="auto" latinLnBrk="0" hangingPunct="1">
                        <a:lnSpc>
                          <a:spcPct val="100000"/>
                        </a:lnSpc>
                        <a:spcBef>
                          <a:spcPts val="0"/>
                        </a:spcBef>
                        <a:spcAft>
                          <a:spcPts val="0"/>
                        </a:spcAft>
                        <a:buClrTx/>
                        <a:buSzTx/>
                        <a:buFontTx/>
                        <a:buNone/>
                        <a:tabLst/>
                        <a:defRPr/>
                      </a:pPr>
                      <a:endParaRPr lang="es-EC" sz="1000" dirty="0">
                        <a:solidFill>
                          <a:srgbClr val="0070C0"/>
                        </a:solidFill>
                      </a:endParaRPr>
                    </a:p>
                  </a:txBody>
                  <a:tcPr/>
                </a:tc>
                <a:extLst>
                  <a:ext uri="{0D108BD9-81ED-4DB2-BD59-A6C34878D82A}">
                    <a16:rowId xmlns:a16="http://schemas.microsoft.com/office/drawing/2014/main" val="10000"/>
                  </a:ext>
                </a:extLst>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839353809"/>
              </p:ext>
            </p:extLst>
          </p:nvPr>
        </p:nvGraphicFramePr>
        <p:xfrm>
          <a:off x="1259631" y="2708920"/>
          <a:ext cx="7128795" cy="3168352"/>
        </p:xfrm>
        <a:graphic>
          <a:graphicData uri="http://schemas.openxmlformats.org/drawingml/2006/table">
            <a:tbl>
              <a:tblPr firstRow="1" bandRow="1">
                <a:tableStyleId>{5C22544A-7EE6-4342-B048-85BDC9FD1C3A}</a:tableStyleId>
              </a:tblPr>
              <a:tblGrid>
                <a:gridCol w="1425759">
                  <a:extLst>
                    <a:ext uri="{9D8B030D-6E8A-4147-A177-3AD203B41FA5}">
                      <a16:colId xmlns:a16="http://schemas.microsoft.com/office/drawing/2014/main" val="20000"/>
                    </a:ext>
                  </a:extLst>
                </a:gridCol>
                <a:gridCol w="1425759">
                  <a:extLst>
                    <a:ext uri="{9D8B030D-6E8A-4147-A177-3AD203B41FA5}">
                      <a16:colId xmlns:a16="http://schemas.microsoft.com/office/drawing/2014/main" val="20001"/>
                    </a:ext>
                  </a:extLst>
                </a:gridCol>
                <a:gridCol w="1425759">
                  <a:extLst>
                    <a:ext uri="{9D8B030D-6E8A-4147-A177-3AD203B41FA5}">
                      <a16:colId xmlns:a16="http://schemas.microsoft.com/office/drawing/2014/main" val="20002"/>
                    </a:ext>
                  </a:extLst>
                </a:gridCol>
                <a:gridCol w="1425759">
                  <a:extLst>
                    <a:ext uri="{9D8B030D-6E8A-4147-A177-3AD203B41FA5}">
                      <a16:colId xmlns:a16="http://schemas.microsoft.com/office/drawing/2014/main" val="20003"/>
                    </a:ext>
                  </a:extLst>
                </a:gridCol>
                <a:gridCol w="1425759">
                  <a:extLst>
                    <a:ext uri="{9D8B030D-6E8A-4147-A177-3AD203B41FA5}">
                      <a16:colId xmlns:a16="http://schemas.microsoft.com/office/drawing/2014/main" val="20004"/>
                    </a:ext>
                  </a:extLst>
                </a:gridCol>
              </a:tblGrid>
              <a:tr h="461739">
                <a:tc>
                  <a:txBody>
                    <a:bodyPr/>
                    <a:lstStyle/>
                    <a:p>
                      <a:endParaRPr lang="es-EC" dirty="0"/>
                    </a:p>
                  </a:txBody>
                  <a:tcPr>
                    <a:solidFill>
                      <a:schemeClr val="accent1">
                        <a:lumMod val="20000"/>
                        <a:lumOff val="80000"/>
                      </a:schemeClr>
                    </a:solidFill>
                  </a:tcPr>
                </a:tc>
                <a:tc>
                  <a:txBody>
                    <a:bodyPr/>
                    <a:lstStyle/>
                    <a:p>
                      <a:endParaRPr lang="es-EC" dirty="0"/>
                    </a:p>
                  </a:txBody>
                  <a:tcPr>
                    <a:solidFill>
                      <a:schemeClr val="accent1">
                        <a:lumMod val="20000"/>
                        <a:lumOff val="80000"/>
                      </a:schemeClr>
                    </a:solidFill>
                  </a:tcPr>
                </a:tc>
                <a:tc>
                  <a:txBody>
                    <a:bodyPr/>
                    <a:lstStyle/>
                    <a:p>
                      <a:endParaRPr lang="es-EC" dirty="0"/>
                    </a:p>
                  </a:txBody>
                  <a:tcPr>
                    <a:solidFill>
                      <a:schemeClr val="accent1">
                        <a:lumMod val="20000"/>
                        <a:lumOff val="80000"/>
                      </a:schemeClr>
                    </a:solidFill>
                  </a:tcPr>
                </a:tc>
                <a:tc>
                  <a:txBody>
                    <a:bodyPr/>
                    <a:lstStyle/>
                    <a:p>
                      <a:endParaRPr lang="es-EC" dirty="0"/>
                    </a:p>
                  </a:txBody>
                  <a:tcPr>
                    <a:solidFill>
                      <a:schemeClr val="accent1">
                        <a:lumMod val="20000"/>
                        <a:lumOff val="80000"/>
                      </a:schemeClr>
                    </a:solidFill>
                  </a:tcPr>
                </a:tc>
                <a:tc>
                  <a:txBody>
                    <a:bodyPr/>
                    <a:lstStyle/>
                    <a:p>
                      <a:endParaRPr lang="es-EC" dirty="0"/>
                    </a:p>
                  </a:txBody>
                  <a:tcPr>
                    <a:solidFill>
                      <a:schemeClr val="accent1">
                        <a:lumMod val="20000"/>
                        <a:lumOff val="80000"/>
                      </a:schemeClr>
                    </a:solidFill>
                  </a:tcPr>
                </a:tc>
                <a:extLst>
                  <a:ext uri="{0D108BD9-81ED-4DB2-BD59-A6C34878D82A}">
                    <a16:rowId xmlns:a16="http://schemas.microsoft.com/office/drawing/2014/main" val="10000"/>
                  </a:ext>
                </a:extLst>
              </a:tr>
              <a:tr h="386659">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10001"/>
                  </a:ext>
                </a:extLst>
              </a:tr>
              <a:tr h="386659">
                <a:tc>
                  <a:txBody>
                    <a:bodyPr/>
                    <a:lstStyle/>
                    <a:p>
                      <a:endParaRPr lang="es-EC" dirty="0"/>
                    </a:p>
                  </a:txBody>
                  <a:tcPr/>
                </a:tc>
                <a:tc>
                  <a:txBody>
                    <a:bodyPr/>
                    <a:lstStyle/>
                    <a:p>
                      <a:endParaRPr lang="es-EC"/>
                    </a:p>
                  </a:txBody>
                  <a:tcPr/>
                </a:tc>
                <a:tc>
                  <a:txBody>
                    <a:bodyPr/>
                    <a:lstStyle/>
                    <a:p>
                      <a:endParaRPr lang="es-EC"/>
                    </a:p>
                  </a:txBody>
                  <a:tcPr/>
                </a:tc>
                <a:tc>
                  <a:txBody>
                    <a:bodyPr/>
                    <a:lstStyle/>
                    <a:p>
                      <a:endParaRPr lang="es-EC" dirty="0"/>
                    </a:p>
                  </a:txBody>
                  <a:tcPr/>
                </a:tc>
                <a:tc>
                  <a:txBody>
                    <a:bodyPr/>
                    <a:lstStyle/>
                    <a:p>
                      <a:endParaRPr lang="es-EC" dirty="0"/>
                    </a:p>
                  </a:txBody>
                  <a:tcPr/>
                </a:tc>
                <a:extLst>
                  <a:ext uri="{0D108BD9-81ED-4DB2-BD59-A6C34878D82A}">
                    <a16:rowId xmlns:a16="http://schemas.microsoft.com/office/drawing/2014/main" val="10002"/>
                  </a:ext>
                </a:extLst>
              </a:tr>
              <a:tr h="386659">
                <a:tc>
                  <a:txBody>
                    <a:bodyPr/>
                    <a:lstStyle/>
                    <a:p>
                      <a:endParaRPr lang="es-EC"/>
                    </a:p>
                  </a:txBody>
                  <a:tcPr/>
                </a:tc>
                <a:tc>
                  <a:txBody>
                    <a:bodyPr/>
                    <a:lstStyle/>
                    <a:p>
                      <a:endParaRPr lang="es-EC" dirty="0"/>
                    </a:p>
                  </a:txBody>
                  <a:tcPr/>
                </a:tc>
                <a:tc>
                  <a:txBody>
                    <a:bodyPr/>
                    <a:lstStyle/>
                    <a:p>
                      <a:endParaRPr lang="es-EC" dirty="0"/>
                    </a:p>
                  </a:txBody>
                  <a:tcPr/>
                </a:tc>
                <a:tc>
                  <a:txBody>
                    <a:bodyPr/>
                    <a:lstStyle/>
                    <a:p>
                      <a:endParaRPr lang="es-EC" dirty="0"/>
                    </a:p>
                  </a:txBody>
                  <a:tcPr/>
                </a:tc>
                <a:tc>
                  <a:txBody>
                    <a:bodyPr/>
                    <a:lstStyle/>
                    <a:p>
                      <a:endParaRPr lang="es-EC"/>
                    </a:p>
                  </a:txBody>
                  <a:tcPr/>
                </a:tc>
                <a:extLst>
                  <a:ext uri="{0D108BD9-81ED-4DB2-BD59-A6C34878D82A}">
                    <a16:rowId xmlns:a16="http://schemas.microsoft.com/office/drawing/2014/main" val="10003"/>
                  </a:ext>
                </a:extLst>
              </a:tr>
              <a:tr h="386659">
                <a:tc>
                  <a:txBody>
                    <a:bodyPr/>
                    <a:lstStyle/>
                    <a:p>
                      <a:endParaRPr lang="es-EC"/>
                    </a:p>
                  </a:txBody>
                  <a:tcPr/>
                </a:tc>
                <a:tc>
                  <a:txBody>
                    <a:bodyPr/>
                    <a:lstStyle/>
                    <a:p>
                      <a:endParaRPr lang="es-EC"/>
                    </a:p>
                  </a:txBody>
                  <a:tcPr/>
                </a:tc>
                <a:tc>
                  <a:txBody>
                    <a:bodyPr/>
                    <a:lstStyle/>
                    <a:p>
                      <a:endParaRPr lang="es-EC" dirty="0"/>
                    </a:p>
                  </a:txBody>
                  <a:tcPr/>
                </a:tc>
                <a:tc>
                  <a:txBody>
                    <a:bodyPr/>
                    <a:lstStyle/>
                    <a:p>
                      <a:endParaRPr lang="es-EC" dirty="0"/>
                    </a:p>
                  </a:txBody>
                  <a:tcPr/>
                </a:tc>
                <a:tc>
                  <a:txBody>
                    <a:bodyPr/>
                    <a:lstStyle/>
                    <a:p>
                      <a:endParaRPr lang="es-EC"/>
                    </a:p>
                  </a:txBody>
                  <a:tcPr/>
                </a:tc>
                <a:extLst>
                  <a:ext uri="{0D108BD9-81ED-4DB2-BD59-A6C34878D82A}">
                    <a16:rowId xmlns:a16="http://schemas.microsoft.com/office/drawing/2014/main" val="10004"/>
                  </a:ext>
                </a:extLst>
              </a:tr>
              <a:tr h="386659">
                <a:tc>
                  <a:txBody>
                    <a:bodyPr/>
                    <a:lstStyle/>
                    <a:p>
                      <a:endParaRPr lang="es-EC" dirty="0"/>
                    </a:p>
                  </a:txBody>
                  <a:tcPr/>
                </a:tc>
                <a:tc>
                  <a:txBody>
                    <a:bodyPr/>
                    <a:lstStyle/>
                    <a:p>
                      <a:endParaRPr lang="es-EC"/>
                    </a:p>
                  </a:txBody>
                  <a:tcPr/>
                </a:tc>
                <a:tc>
                  <a:txBody>
                    <a:bodyPr/>
                    <a:lstStyle/>
                    <a:p>
                      <a:endParaRPr lang="es-EC"/>
                    </a:p>
                  </a:txBody>
                  <a:tcPr/>
                </a:tc>
                <a:tc>
                  <a:txBody>
                    <a:bodyPr/>
                    <a:lstStyle/>
                    <a:p>
                      <a:endParaRPr lang="es-EC"/>
                    </a:p>
                  </a:txBody>
                  <a:tcPr/>
                </a:tc>
                <a:tc>
                  <a:txBody>
                    <a:bodyPr/>
                    <a:lstStyle/>
                    <a:p>
                      <a:endParaRPr lang="es-EC"/>
                    </a:p>
                  </a:txBody>
                  <a:tcPr/>
                </a:tc>
                <a:extLst>
                  <a:ext uri="{0D108BD9-81ED-4DB2-BD59-A6C34878D82A}">
                    <a16:rowId xmlns:a16="http://schemas.microsoft.com/office/drawing/2014/main" val="10005"/>
                  </a:ext>
                </a:extLst>
              </a:tr>
              <a:tr h="386659">
                <a:tc>
                  <a:txBody>
                    <a:bodyPr/>
                    <a:lstStyle/>
                    <a:p>
                      <a:endParaRPr lang="es-EC"/>
                    </a:p>
                  </a:txBody>
                  <a:tcPr/>
                </a:tc>
                <a:tc>
                  <a:txBody>
                    <a:bodyPr/>
                    <a:lstStyle/>
                    <a:p>
                      <a:endParaRPr lang="es-EC"/>
                    </a:p>
                  </a:txBody>
                  <a:tcPr/>
                </a:tc>
                <a:tc>
                  <a:txBody>
                    <a:bodyPr/>
                    <a:lstStyle/>
                    <a:p>
                      <a:endParaRPr lang="es-EC"/>
                    </a:p>
                  </a:txBody>
                  <a:tcPr/>
                </a:tc>
                <a:tc>
                  <a:txBody>
                    <a:bodyPr/>
                    <a:lstStyle/>
                    <a:p>
                      <a:endParaRPr lang="es-EC"/>
                    </a:p>
                  </a:txBody>
                  <a:tcPr/>
                </a:tc>
                <a:tc>
                  <a:txBody>
                    <a:bodyPr/>
                    <a:lstStyle/>
                    <a:p>
                      <a:endParaRPr lang="es-EC"/>
                    </a:p>
                  </a:txBody>
                  <a:tcPr/>
                </a:tc>
                <a:extLst>
                  <a:ext uri="{0D108BD9-81ED-4DB2-BD59-A6C34878D82A}">
                    <a16:rowId xmlns:a16="http://schemas.microsoft.com/office/drawing/2014/main" val="10006"/>
                  </a:ext>
                </a:extLst>
              </a:tr>
              <a:tr h="386659">
                <a:tc>
                  <a:txBody>
                    <a:bodyPr/>
                    <a:lstStyle/>
                    <a:p>
                      <a:endParaRPr lang="es-EC"/>
                    </a:p>
                  </a:txBody>
                  <a:tcPr/>
                </a:tc>
                <a:tc>
                  <a:txBody>
                    <a:bodyPr/>
                    <a:lstStyle/>
                    <a:p>
                      <a:endParaRPr lang="es-EC"/>
                    </a:p>
                  </a:txBody>
                  <a:tcPr/>
                </a:tc>
                <a:tc>
                  <a:txBody>
                    <a:bodyPr/>
                    <a:lstStyle/>
                    <a:p>
                      <a:endParaRPr lang="es-EC"/>
                    </a:p>
                  </a:txBody>
                  <a:tcPr/>
                </a:tc>
                <a:tc>
                  <a:txBody>
                    <a:bodyPr/>
                    <a:lstStyle/>
                    <a:p>
                      <a:endParaRPr lang="es-EC"/>
                    </a:p>
                  </a:txBody>
                  <a:tcPr/>
                </a:tc>
                <a:tc>
                  <a:txBody>
                    <a:bodyPr/>
                    <a:lstStyle/>
                    <a:p>
                      <a:endParaRPr lang="es-EC" dirty="0"/>
                    </a:p>
                  </a:txBody>
                  <a:tcPr/>
                </a:tc>
                <a:extLst>
                  <a:ext uri="{0D108BD9-81ED-4DB2-BD59-A6C34878D82A}">
                    <a16:rowId xmlns:a16="http://schemas.microsoft.com/office/drawing/2014/main" val="10007"/>
                  </a:ext>
                </a:extLst>
              </a:tr>
            </a:tbl>
          </a:graphicData>
        </a:graphic>
      </p:graphicFrame>
      <p:sp>
        <p:nvSpPr>
          <p:cNvPr id="6" name="5 Flecha izquierda y derecha"/>
          <p:cNvSpPr/>
          <p:nvPr/>
        </p:nvSpPr>
        <p:spPr>
          <a:xfrm>
            <a:off x="3649492" y="656692"/>
            <a:ext cx="936104" cy="216024"/>
          </a:xfrm>
          <a:prstGeom prst="lef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Flecha a la derecha con bandas"/>
          <p:cNvSpPr/>
          <p:nvPr/>
        </p:nvSpPr>
        <p:spPr>
          <a:xfrm>
            <a:off x="0" y="1772816"/>
            <a:ext cx="1259632" cy="648072"/>
          </a:xfrm>
          <a:prstGeom prst="striped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900" dirty="0">
                <a:solidFill>
                  <a:schemeClr val="tx1"/>
                </a:solidFill>
              </a:rPr>
              <a:t>MARCO TEORICO</a:t>
            </a:r>
          </a:p>
          <a:p>
            <a:pPr algn="ctr"/>
            <a:r>
              <a:rPr lang="es-EC" sz="900" dirty="0">
                <a:solidFill>
                  <a:schemeClr val="tx1"/>
                </a:solidFill>
              </a:rPr>
              <a:t>HIPOTRABAJO</a:t>
            </a:r>
          </a:p>
        </p:txBody>
      </p:sp>
      <p:sp>
        <p:nvSpPr>
          <p:cNvPr id="8" name="7 CuadroTexto"/>
          <p:cNvSpPr txBox="1"/>
          <p:nvPr/>
        </p:nvSpPr>
        <p:spPr>
          <a:xfrm>
            <a:off x="151302" y="223010"/>
            <a:ext cx="2332466" cy="369332"/>
          </a:xfrm>
          <a:prstGeom prst="rect">
            <a:avLst/>
          </a:prstGeom>
          <a:noFill/>
        </p:spPr>
        <p:txBody>
          <a:bodyPr wrap="square" rtlCol="0">
            <a:spAutoFit/>
          </a:bodyPr>
          <a:lstStyle/>
          <a:p>
            <a:r>
              <a:rPr lang="es-EC" dirty="0"/>
              <a:t>VARIABLE:  ………………</a:t>
            </a:r>
          </a:p>
        </p:txBody>
      </p:sp>
      <p:sp>
        <p:nvSpPr>
          <p:cNvPr id="9" name="8 Rectángulo"/>
          <p:cNvSpPr/>
          <p:nvPr/>
        </p:nvSpPr>
        <p:spPr>
          <a:xfrm>
            <a:off x="2339752" y="116632"/>
            <a:ext cx="5904656"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s-ES" sz="2000" dirty="0">
                <a:solidFill>
                  <a:srgbClr val="0070C0"/>
                </a:solidFill>
                <a:latin typeface="Aharoni" pitchFamily="2" charset="-79"/>
                <a:cs typeface="Aharoni" pitchFamily="2" charset="-79"/>
              </a:rPr>
              <a:t>OPERACIONALIZACIÓN DE LAS VARIABLES</a:t>
            </a:r>
          </a:p>
        </p:txBody>
      </p:sp>
      <p:sp>
        <p:nvSpPr>
          <p:cNvPr id="10" name="9 Elipse"/>
          <p:cNvSpPr/>
          <p:nvPr/>
        </p:nvSpPr>
        <p:spPr>
          <a:xfrm>
            <a:off x="1475656" y="4005064"/>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10 Elipse"/>
          <p:cNvSpPr/>
          <p:nvPr/>
        </p:nvSpPr>
        <p:spPr>
          <a:xfrm>
            <a:off x="2914871" y="3280541"/>
            <a:ext cx="1152128" cy="57606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2" name="11 Elipse"/>
          <p:cNvSpPr/>
          <p:nvPr/>
        </p:nvSpPr>
        <p:spPr>
          <a:xfrm>
            <a:off x="2936429" y="4734418"/>
            <a:ext cx="1152128" cy="648072"/>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3" name="12 Elipse"/>
          <p:cNvSpPr/>
          <p:nvPr/>
        </p:nvSpPr>
        <p:spPr>
          <a:xfrm>
            <a:off x="4585596" y="2852936"/>
            <a:ext cx="778492" cy="504056"/>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4" name="13 Elipse"/>
          <p:cNvSpPr/>
          <p:nvPr/>
        </p:nvSpPr>
        <p:spPr>
          <a:xfrm>
            <a:off x="4585596" y="3573016"/>
            <a:ext cx="778492" cy="504056"/>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5" name="14 Elipse"/>
          <p:cNvSpPr/>
          <p:nvPr/>
        </p:nvSpPr>
        <p:spPr>
          <a:xfrm>
            <a:off x="4612423" y="4437112"/>
            <a:ext cx="792088" cy="576064"/>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6" name="15 Elipse"/>
          <p:cNvSpPr/>
          <p:nvPr/>
        </p:nvSpPr>
        <p:spPr>
          <a:xfrm>
            <a:off x="4716016" y="5301208"/>
            <a:ext cx="792088" cy="504056"/>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7" name="16 Elipse"/>
          <p:cNvSpPr/>
          <p:nvPr/>
        </p:nvSpPr>
        <p:spPr>
          <a:xfrm>
            <a:off x="6012160" y="2879593"/>
            <a:ext cx="864096" cy="504056"/>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8" name="17 Elipse"/>
          <p:cNvSpPr/>
          <p:nvPr/>
        </p:nvSpPr>
        <p:spPr>
          <a:xfrm>
            <a:off x="6077191" y="3617161"/>
            <a:ext cx="864096" cy="504056"/>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9" name="18 Elipse"/>
          <p:cNvSpPr/>
          <p:nvPr/>
        </p:nvSpPr>
        <p:spPr>
          <a:xfrm>
            <a:off x="6077191" y="4401885"/>
            <a:ext cx="864096" cy="504056"/>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0" name="19 Elipse"/>
          <p:cNvSpPr/>
          <p:nvPr/>
        </p:nvSpPr>
        <p:spPr>
          <a:xfrm>
            <a:off x="6131218" y="5276445"/>
            <a:ext cx="864096" cy="504056"/>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22" name="21 Conector recto de flecha"/>
          <p:cNvCxnSpPr/>
          <p:nvPr/>
        </p:nvCxnSpPr>
        <p:spPr>
          <a:xfrm flipV="1">
            <a:off x="2483768" y="3717032"/>
            <a:ext cx="452661" cy="4041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2555776" y="4437112"/>
            <a:ext cx="432048" cy="4688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a:stCxn id="11" idx="6"/>
          </p:cNvCxnSpPr>
          <p:nvPr/>
        </p:nvCxnSpPr>
        <p:spPr>
          <a:xfrm flipV="1">
            <a:off x="4066999" y="3233490"/>
            <a:ext cx="589014" cy="3350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a:xfrm>
            <a:off x="4088557" y="3617161"/>
            <a:ext cx="497039" cy="2078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p:nvPr/>
        </p:nvCxnSpPr>
        <p:spPr>
          <a:xfrm flipV="1">
            <a:off x="4088794" y="4815542"/>
            <a:ext cx="545424" cy="1807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p:nvPr/>
        </p:nvCxnSpPr>
        <p:spPr>
          <a:xfrm>
            <a:off x="4066999" y="5157192"/>
            <a:ext cx="649017" cy="2252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p:nvPr/>
        </p:nvCxnSpPr>
        <p:spPr>
          <a:xfrm>
            <a:off x="5404511" y="3104964"/>
            <a:ext cx="6076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p:nvPr/>
        </p:nvCxnSpPr>
        <p:spPr>
          <a:xfrm>
            <a:off x="5404511" y="3825044"/>
            <a:ext cx="6726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41 Conector recto de flecha"/>
          <p:cNvCxnSpPr/>
          <p:nvPr/>
        </p:nvCxnSpPr>
        <p:spPr>
          <a:xfrm>
            <a:off x="5404511" y="4671526"/>
            <a:ext cx="6726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a:stCxn id="16" idx="6"/>
            <a:endCxn id="20" idx="2"/>
          </p:cNvCxnSpPr>
          <p:nvPr/>
        </p:nvCxnSpPr>
        <p:spPr>
          <a:xfrm flipV="1">
            <a:off x="5508104" y="5528473"/>
            <a:ext cx="623114" cy="2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44 Rectángulo"/>
          <p:cNvSpPr/>
          <p:nvPr/>
        </p:nvSpPr>
        <p:spPr>
          <a:xfrm>
            <a:off x="3059832" y="6021288"/>
            <a:ext cx="5338898" cy="24622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s-ES" sz="1000" dirty="0">
                <a:latin typeface="Aharoni" pitchFamily="2" charset="-79"/>
                <a:cs typeface="Aharoni" pitchFamily="2" charset="-79"/>
              </a:rPr>
              <a:t>Cuando no se trabaja con hipótesis se </a:t>
            </a:r>
            <a:r>
              <a:rPr lang="es-ES" sz="1000" dirty="0" err="1">
                <a:latin typeface="Aharoni" pitchFamily="2" charset="-79"/>
                <a:cs typeface="Aharoni" pitchFamily="2" charset="-79"/>
              </a:rPr>
              <a:t>operacionalizan</a:t>
            </a:r>
            <a:r>
              <a:rPr lang="es-ES" sz="1000" dirty="0">
                <a:latin typeface="Aharoni" pitchFamily="2" charset="-79"/>
                <a:cs typeface="Aharoni" pitchFamily="2" charset="-79"/>
              </a:rPr>
              <a:t> los objetivos específicos</a:t>
            </a:r>
          </a:p>
        </p:txBody>
      </p:sp>
    </p:spTree>
    <p:extLst>
      <p:ext uri="{BB962C8B-B14F-4D97-AF65-F5344CB8AC3E}">
        <p14:creationId xmlns:p14="http://schemas.microsoft.com/office/powerpoint/2010/main" val="321996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020" y="46335"/>
            <a:ext cx="9144000" cy="5128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1" algn="just">
              <a:lnSpc>
                <a:spcPct val="150000"/>
              </a:lnSpc>
              <a:spcAft>
                <a:spcPts val="1000"/>
              </a:spcAft>
            </a:pPr>
            <a:r>
              <a:rPr lang="es-ES" sz="2000" b="1" dirty="0">
                <a:solidFill>
                  <a:srgbClr val="002060"/>
                </a:solidFill>
                <a:latin typeface="Aharoni" pitchFamily="2" charset="-79"/>
                <a:ea typeface="Calibri"/>
                <a:cs typeface="Aharoni" pitchFamily="2" charset="-79"/>
              </a:rPr>
              <a:t>EJEMPLO DE OPERACIONALIZACIÓN DE VARIABLES DE LA HIPOTESIS</a:t>
            </a:r>
            <a:endParaRPr lang="es-ES" sz="2000" dirty="0">
              <a:solidFill>
                <a:srgbClr val="002060"/>
              </a:solidFill>
              <a:latin typeface="Aharoni" pitchFamily="2" charset="-79"/>
              <a:ea typeface="Calibri"/>
              <a:cs typeface="Aharoni" pitchFamily="2" charset="-79"/>
            </a:endParaRPr>
          </a:p>
        </p:txBody>
      </p:sp>
      <p:graphicFrame>
        <p:nvGraphicFramePr>
          <p:cNvPr id="5" name="4 Tabla"/>
          <p:cNvGraphicFramePr>
            <a:graphicFrameLocks noGrp="1"/>
          </p:cNvGraphicFramePr>
          <p:nvPr>
            <p:extLst>
              <p:ext uri="{D42A27DB-BD31-4B8C-83A1-F6EECF244321}">
                <p14:modId xmlns:p14="http://schemas.microsoft.com/office/powerpoint/2010/main" val="2967776211"/>
              </p:ext>
            </p:extLst>
          </p:nvPr>
        </p:nvGraphicFramePr>
        <p:xfrm>
          <a:off x="0" y="692696"/>
          <a:ext cx="9136980" cy="6736519"/>
        </p:xfrm>
        <a:graphic>
          <a:graphicData uri="http://schemas.openxmlformats.org/drawingml/2006/table">
            <a:tbl>
              <a:tblPr firstRow="1" firstCol="1" bandRow="1">
                <a:tableStyleId>{69C7853C-536D-4A76-A0AE-DD22124D55A5}</a:tableStyleId>
              </a:tblPr>
              <a:tblGrid>
                <a:gridCol w="3419872">
                  <a:extLst>
                    <a:ext uri="{9D8B030D-6E8A-4147-A177-3AD203B41FA5}">
                      <a16:colId xmlns:a16="http://schemas.microsoft.com/office/drawing/2014/main" val="20000"/>
                    </a:ext>
                  </a:extLst>
                </a:gridCol>
                <a:gridCol w="5717108">
                  <a:extLst>
                    <a:ext uri="{9D8B030D-6E8A-4147-A177-3AD203B41FA5}">
                      <a16:colId xmlns:a16="http://schemas.microsoft.com/office/drawing/2014/main" val="20001"/>
                    </a:ext>
                  </a:extLst>
                </a:gridCol>
              </a:tblGrid>
              <a:tr h="479722">
                <a:tc>
                  <a:txBody>
                    <a:bodyPr/>
                    <a:lstStyle/>
                    <a:p>
                      <a:pPr algn="ctr">
                        <a:lnSpc>
                          <a:spcPct val="150000"/>
                        </a:lnSpc>
                        <a:spcAft>
                          <a:spcPts val="0"/>
                        </a:spcAft>
                      </a:pPr>
                      <a:r>
                        <a:rPr lang="es-ES" sz="2000" dirty="0">
                          <a:solidFill>
                            <a:srgbClr val="00B0F0"/>
                          </a:solidFill>
                          <a:effectLst/>
                          <a:latin typeface="Aharoni" pitchFamily="2" charset="-79"/>
                          <a:cs typeface="Aharoni" pitchFamily="2" charset="-79"/>
                        </a:rPr>
                        <a:t>LA</a:t>
                      </a:r>
                      <a:r>
                        <a:rPr lang="es-ES" sz="2000" baseline="0" dirty="0">
                          <a:solidFill>
                            <a:srgbClr val="00B0F0"/>
                          </a:solidFill>
                          <a:effectLst/>
                          <a:latin typeface="Aharoni" pitchFamily="2" charset="-79"/>
                          <a:cs typeface="Aharoni" pitchFamily="2" charset="-79"/>
                        </a:rPr>
                        <a:t> FORMULACIÓN DEL PROBLEMA</a:t>
                      </a:r>
                      <a:endParaRPr lang="es-ES" sz="2000" dirty="0">
                        <a:solidFill>
                          <a:srgbClr val="00B0F0"/>
                        </a:solidFill>
                        <a:effectLst/>
                        <a:latin typeface="Aharoni" pitchFamily="2" charset="-79"/>
                        <a:ea typeface="Calibri"/>
                        <a:cs typeface="Aharoni" pitchFamily="2" charset="-79"/>
                      </a:endParaRPr>
                    </a:p>
                  </a:txBody>
                  <a:tcPr marL="68580" marR="68580" marT="0" marB="0"/>
                </a:tc>
                <a:tc>
                  <a:txBody>
                    <a:bodyPr/>
                    <a:lstStyle/>
                    <a:p>
                      <a:pPr algn="ctr">
                        <a:lnSpc>
                          <a:spcPct val="150000"/>
                        </a:lnSpc>
                        <a:spcAft>
                          <a:spcPts val="0"/>
                        </a:spcAft>
                      </a:pPr>
                      <a:r>
                        <a:rPr lang="es-ES" sz="2000" dirty="0">
                          <a:solidFill>
                            <a:srgbClr val="00B050"/>
                          </a:solidFill>
                          <a:effectLst/>
                          <a:latin typeface="Aharoni" pitchFamily="2" charset="-79"/>
                          <a:cs typeface="Aharoni" pitchFamily="2" charset="-79"/>
                        </a:rPr>
                        <a:t>PLANTEAMIENTO DE LA HIPÓTESIS</a:t>
                      </a:r>
                      <a:endParaRPr lang="es-ES" sz="2000" dirty="0">
                        <a:solidFill>
                          <a:srgbClr val="00B050"/>
                        </a:solidFill>
                        <a:effectLst/>
                        <a:latin typeface="Aharoni" pitchFamily="2" charset="-79"/>
                        <a:ea typeface="Calibri"/>
                        <a:cs typeface="Aharoni" pitchFamily="2" charset="-79"/>
                      </a:endParaRPr>
                    </a:p>
                  </a:txBody>
                  <a:tcPr marL="68580" marR="68580" marT="0" marB="0"/>
                </a:tc>
                <a:extLst>
                  <a:ext uri="{0D108BD9-81ED-4DB2-BD59-A6C34878D82A}">
                    <a16:rowId xmlns:a16="http://schemas.microsoft.com/office/drawing/2014/main" val="10000"/>
                  </a:ext>
                </a:extLst>
              </a:tr>
              <a:tr h="3222481">
                <a:tc>
                  <a:txBody>
                    <a:bodyPr/>
                    <a:lstStyle/>
                    <a:p>
                      <a:pPr algn="just">
                        <a:lnSpc>
                          <a:spcPct val="100000"/>
                        </a:lnSpc>
                        <a:spcAft>
                          <a:spcPts val="0"/>
                        </a:spcAft>
                      </a:pPr>
                      <a:r>
                        <a:rPr lang="es-ES" sz="2000" dirty="0">
                          <a:effectLst/>
                          <a:latin typeface="Aharoni" pitchFamily="2" charset="-79"/>
                          <a:cs typeface="Aharoni" pitchFamily="2" charset="-79"/>
                        </a:rPr>
                        <a:t>¿Qué</a:t>
                      </a:r>
                      <a:r>
                        <a:rPr lang="es-ES" sz="2000" baseline="0" dirty="0">
                          <a:effectLst/>
                          <a:latin typeface="Aharoni" pitchFamily="2" charset="-79"/>
                          <a:cs typeface="Aharoni" pitchFamily="2" charset="-79"/>
                        </a:rPr>
                        <a:t> mecanismo de explotación emplean los parientes para obligar a los niños a la actividad mendigante, en el parque X de la ciudad y?.</a:t>
                      </a:r>
                      <a:endParaRPr lang="es-ES" sz="2000" dirty="0">
                        <a:effectLst/>
                        <a:latin typeface="Aharoni" pitchFamily="2" charset="-79"/>
                        <a:ea typeface="Calibri"/>
                        <a:cs typeface="Aharoni" pitchFamily="2" charset="-79"/>
                      </a:endParaRPr>
                    </a:p>
                  </a:txBody>
                  <a:tcPr marL="68580" marR="68580" marT="0" marB="0"/>
                </a:tc>
                <a:tc>
                  <a:txBody>
                    <a:bodyPr/>
                    <a:lstStyle/>
                    <a:p>
                      <a:pPr marL="0" lvl="0" indent="0" algn="just">
                        <a:lnSpc>
                          <a:spcPct val="100000"/>
                        </a:lnSpc>
                        <a:spcAft>
                          <a:spcPts val="0"/>
                        </a:spcAft>
                        <a:buFont typeface="Symbol"/>
                        <a:buNone/>
                      </a:pPr>
                      <a:r>
                        <a:rPr lang="es-ES" sz="2000" dirty="0">
                          <a:solidFill>
                            <a:srgbClr val="FF0000"/>
                          </a:solidFill>
                          <a:effectLst/>
                          <a:latin typeface="Aharoni" pitchFamily="2" charset="-79"/>
                          <a:cs typeface="Aharoni" pitchFamily="2" charset="-79"/>
                        </a:rPr>
                        <a:t>Enunciado:</a:t>
                      </a:r>
                    </a:p>
                    <a:p>
                      <a:pPr marL="0" lvl="0" indent="0" algn="just">
                        <a:lnSpc>
                          <a:spcPct val="100000"/>
                        </a:lnSpc>
                        <a:spcAft>
                          <a:spcPts val="0"/>
                        </a:spcAft>
                        <a:buFont typeface="Symbol"/>
                        <a:buNone/>
                      </a:pPr>
                      <a:endParaRPr lang="es-ES" sz="2000" dirty="0">
                        <a:effectLst/>
                        <a:latin typeface="Aharoni" pitchFamily="2" charset="-79"/>
                        <a:cs typeface="Aharoni" pitchFamily="2" charset="-79"/>
                      </a:endParaRPr>
                    </a:p>
                    <a:p>
                      <a:pPr marL="0" lvl="0" indent="0" algn="just">
                        <a:lnSpc>
                          <a:spcPct val="100000"/>
                        </a:lnSpc>
                        <a:spcAft>
                          <a:spcPts val="0"/>
                        </a:spcAft>
                        <a:buFont typeface="Symbol"/>
                        <a:buNone/>
                      </a:pPr>
                      <a:r>
                        <a:rPr lang="es-ES" sz="2000" dirty="0">
                          <a:effectLst/>
                          <a:latin typeface="Aharoni" pitchFamily="2" charset="-79"/>
                          <a:cs typeface="Aharoni" pitchFamily="2" charset="-79"/>
                        </a:rPr>
                        <a:t>¨El castigo es el mecanismo predominante de explotación con que los parientes obligan a los niños a la actividad mendigante¨.</a:t>
                      </a:r>
                    </a:p>
                    <a:p>
                      <a:pPr marL="0" lvl="0" indent="0" algn="just">
                        <a:lnSpc>
                          <a:spcPct val="100000"/>
                        </a:lnSpc>
                        <a:spcAft>
                          <a:spcPts val="0"/>
                        </a:spcAft>
                        <a:buFont typeface="Symbol"/>
                        <a:buNone/>
                      </a:pPr>
                      <a:endParaRPr lang="es-ES" sz="2000" dirty="0">
                        <a:effectLst/>
                        <a:latin typeface="Aharoni" pitchFamily="2" charset="-79"/>
                        <a:cs typeface="Aharoni" pitchFamily="2" charset="-79"/>
                      </a:endParaRPr>
                    </a:p>
                    <a:p>
                      <a:pPr marL="0" lvl="0" indent="0" algn="just">
                        <a:lnSpc>
                          <a:spcPct val="100000"/>
                        </a:lnSpc>
                        <a:spcAft>
                          <a:spcPts val="0"/>
                        </a:spcAft>
                        <a:buFont typeface="Symbol"/>
                        <a:buNone/>
                      </a:pPr>
                      <a:endParaRPr lang="es-ES" sz="2000" dirty="0">
                        <a:effectLst/>
                        <a:latin typeface="Aharoni" pitchFamily="2" charset="-79"/>
                        <a:cs typeface="Aharoni" pitchFamily="2" charset="-79"/>
                      </a:endParaRPr>
                    </a:p>
                    <a:p>
                      <a:pPr marL="0" lvl="0" indent="0" algn="just">
                        <a:lnSpc>
                          <a:spcPct val="100000"/>
                        </a:lnSpc>
                        <a:spcAft>
                          <a:spcPts val="0"/>
                        </a:spcAft>
                        <a:buFont typeface="Symbol"/>
                        <a:buNone/>
                      </a:pPr>
                      <a:r>
                        <a:rPr lang="es-ES" sz="2000" dirty="0">
                          <a:solidFill>
                            <a:srgbClr val="FF0000"/>
                          </a:solidFill>
                          <a:effectLst/>
                          <a:latin typeface="Aharoni" pitchFamily="2" charset="-79"/>
                          <a:cs typeface="Aharoni" pitchFamily="2" charset="-79"/>
                        </a:rPr>
                        <a:t>Variable independiente:</a:t>
                      </a:r>
                    </a:p>
                  </a:txBody>
                  <a:tcPr marL="68580" marR="68580" marT="0" marB="0"/>
                </a:tc>
                <a:extLst>
                  <a:ext uri="{0D108BD9-81ED-4DB2-BD59-A6C34878D82A}">
                    <a16:rowId xmlns:a16="http://schemas.microsoft.com/office/drawing/2014/main" val="10001"/>
                  </a:ext>
                </a:extLst>
              </a:tr>
              <a:tr h="639629">
                <a:tc>
                  <a:txBody>
                    <a:bodyPr/>
                    <a:lstStyle/>
                    <a:p>
                      <a:pPr algn="just">
                        <a:lnSpc>
                          <a:spcPct val="100000"/>
                        </a:lnSpc>
                        <a:spcAft>
                          <a:spcPts val="0"/>
                        </a:spcAft>
                      </a:pPr>
                      <a:endParaRPr lang="es-ES" sz="2000" dirty="0">
                        <a:effectLst/>
                        <a:latin typeface="Aharoni" pitchFamily="2" charset="-79"/>
                        <a:ea typeface="Calibri"/>
                        <a:cs typeface="Aharoni" pitchFamily="2" charset="-79"/>
                      </a:endParaRPr>
                    </a:p>
                  </a:txBody>
                  <a:tcPr marL="68580" marR="68580" marT="0" marB="0"/>
                </a:tc>
                <a:tc>
                  <a:txBody>
                    <a:bodyPr/>
                    <a:lstStyle/>
                    <a:p>
                      <a:pPr marL="342900" lvl="0" indent="-342900" algn="just">
                        <a:lnSpc>
                          <a:spcPct val="100000"/>
                        </a:lnSpc>
                        <a:spcAft>
                          <a:spcPts val="0"/>
                        </a:spcAft>
                        <a:buFont typeface="Symbol"/>
                        <a:buChar char=""/>
                      </a:pPr>
                      <a:r>
                        <a:rPr lang="es-ES" sz="2000" dirty="0">
                          <a:effectLst/>
                          <a:latin typeface="Aharoni" pitchFamily="2" charset="-79"/>
                          <a:cs typeface="Aharoni" pitchFamily="2" charset="-79"/>
                        </a:rPr>
                        <a:t>Castigo como mecanismo predominante de explotación empleado por los parientes.</a:t>
                      </a:r>
                      <a:endParaRPr lang="es-ES" sz="2000" dirty="0">
                        <a:effectLst/>
                        <a:latin typeface="Aharoni" pitchFamily="2" charset="-79"/>
                        <a:ea typeface="Calibri"/>
                        <a:cs typeface="Aharoni" pitchFamily="2" charset="-79"/>
                      </a:endParaRPr>
                    </a:p>
                  </a:txBody>
                  <a:tcPr marL="68580" marR="68580" marT="0" marB="0"/>
                </a:tc>
                <a:extLst>
                  <a:ext uri="{0D108BD9-81ED-4DB2-BD59-A6C34878D82A}">
                    <a16:rowId xmlns:a16="http://schemas.microsoft.com/office/drawing/2014/main" val="10002"/>
                  </a:ext>
                </a:extLst>
              </a:tr>
              <a:tr h="709586">
                <a:tc>
                  <a:txBody>
                    <a:bodyPr/>
                    <a:lstStyle/>
                    <a:p>
                      <a:pPr algn="just">
                        <a:lnSpc>
                          <a:spcPct val="100000"/>
                        </a:lnSpc>
                        <a:spcAft>
                          <a:spcPts val="0"/>
                        </a:spcAft>
                      </a:pPr>
                      <a:endParaRPr lang="es-ES" sz="2000" dirty="0">
                        <a:effectLst/>
                        <a:latin typeface="Aharoni" pitchFamily="2" charset="-79"/>
                        <a:ea typeface="Calibri"/>
                        <a:cs typeface="Aharoni" pitchFamily="2" charset="-79"/>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 typeface="Symbol"/>
                        <a:buNone/>
                        <a:tabLst/>
                        <a:defRPr/>
                      </a:pPr>
                      <a:endParaRPr lang="es-ES" sz="2000" dirty="0">
                        <a:effectLst/>
                        <a:latin typeface="Aharoni" pitchFamily="2" charset="-79"/>
                        <a:cs typeface="Aharoni" pitchFamily="2" charset="-79"/>
                      </a:endParaRPr>
                    </a:p>
                    <a:p>
                      <a:pPr marL="0" marR="0" lvl="0" indent="0" algn="just" defTabSz="914400" rtl="0" eaLnBrk="1" fontAlgn="auto" latinLnBrk="0" hangingPunct="1">
                        <a:lnSpc>
                          <a:spcPct val="100000"/>
                        </a:lnSpc>
                        <a:spcBef>
                          <a:spcPts val="0"/>
                        </a:spcBef>
                        <a:spcAft>
                          <a:spcPts val="0"/>
                        </a:spcAft>
                        <a:buClrTx/>
                        <a:buSzTx/>
                        <a:buFont typeface="Symbol"/>
                        <a:buNone/>
                        <a:tabLst/>
                        <a:defRPr/>
                      </a:pPr>
                      <a:r>
                        <a:rPr lang="es-ES" sz="2000" dirty="0">
                          <a:solidFill>
                            <a:srgbClr val="FF0000"/>
                          </a:solidFill>
                          <a:effectLst/>
                          <a:latin typeface="Aharoni" pitchFamily="2" charset="-79"/>
                          <a:cs typeface="Aharoni" pitchFamily="2" charset="-79"/>
                        </a:rPr>
                        <a:t>Variable dependiente:</a:t>
                      </a:r>
                    </a:p>
                    <a:p>
                      <a:pPr marL="0" lvl="0" indent="0" algn="just">
                        <a:lnSpc>
                          <a:spcPct val="100000"/>
                        </a:lnSpc>
                        <a:spcAft>
                          <a:spcPts val="0"/>
                        </a:spcAft>
                        <a:buFont typeface="Symbol"/>
                        <a:buNone/>
                      </a:pPr>
                      <a:endParaRPr lang="es-ES" sz="2000" dirty="0">
                        <a:solidFill>
                          <a:srgbClr val="FF0000"/>
                        </a:solidFill>
                        <a:effectLst/>
                        <a:latin typeface="Aharoni" pitchFamily="2" charset="-79"/>
                        <a:ea typeface="Calibri"/>
                        <a:cs typeface="Aharoni" pitchFamily="2" charset="-79"/>
                      </a:endParaRPr>
                    </a:p>
                  </a:txBody>
                  <a:tcPr marL="68580" marR="68580" marT="0" marB="0"/>
                </a:tc>
                <a:extLst>
                  <a:ext uri="{0D108BD9-81ED-4DB2-BD59-A6C34878D82A}">
                    <a16:rowId xmlns:a16="http://schemas.microsoft.com/office/drawing/2014/main" val="10003"/>
                  </a:ext>
                </a:extLst>
              </a:tr>
              <a:tr h="1083709">
                <a:tc>
                  <a:txBody>
                    <a:bodyPr/>
                    <a:lstStyle/>
                    <a:p>
                      <a:pPr algn="just">
                        <a:lnSpc>
                          <a:spcPct val="100000"/>
                        </a:lnSpc>
                        <a:spcAft>
                          <a:spcPts val="0"/>
                        </a:spcAft>
                      </a:pPr>
                      <a:endParaRPr lang="es-ES" sz="2000" dirty="0">
                        <a:effectLst/>
                        <a:latin typeface="Aharoni" pitchFamily="2" charset="-79"/>
                        <a:ea typeface="Calibri"/>
                        <a:cs typeface="Aharoni" pitchFamily="2" charset="-79"/>
                      </a:endParaRPr>
                    </a:p>
                  </a:txBody>
                  <a:tcPr marL="68580" marR="68580" marT="0" marB="0"/>
                </a:tc>
                <a:tc>
                  <a:txBody>
                    <a:bodyPr/>
                    <a:lstStyle/>
                    <a:p>
                      <a:pPr marL="342900" lvl="0" indent="-342900" algn="just">
                        <a:lnSpc>
                          <a:spcPct val="100000"/>
                        </a:lnSpc>
                        <a:spcAft>
                          <a:spcPts val="0"/>
                        </a:spcAft>
                        <a:buFont typeface="Symbol"/>
                        <a:buChar char=""/>
                      </a:pPr>
                      <a:r>
                        <a:rPr lang="es-ES" sz="2000" dirty="0">
                          <a:effectLst/>
                          <a:latin typeface="Aharoni" pitchFamily="2" charset="-79"/>
                          <a:cs typeface="Aharoni" pitchFamily="2" charset="-79"/>
                        </a:rPr>
                        <a:t>Mendicidad de los niños</a:t>
                      </a:r>
                      <a:endParaRPr lang="es-ES" sz="2000" dirty="0">
                        <a:effectLst/>
                        <a:latin typeface="Aharoni" pitchFamily="2" charset="-79"/>
                        <a:ea typeface="Calibri"/>
                        <a:cs typeface="Aharoni" pitchFamily="2" charset="-79"/>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2809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441044725"/>
              </p:ext>
            </p:extLst>
          </p:nvPr>
        </p:nvGraphicFramePr>
        <p:xfrm>
          <a:off x="697459" y="2276872"/>
          <a:ext cx="7992885" cy="3322320"/>
        </p:xfrm>
        <a:graphic>
          <a:graphicData uri="http://schemas.openxmlformats.org/drawingml/2006/table">
            <a:tbl>
              <a:tblPr firstRow="1" bandRow="1">
                <a:tableStyleId>{5C22544A-7EE6-4342-B048-85BDC9FD1C3A}</a:tableStyleId>
              </a:tblPr>
              <a:tblGrid>
                <a:gridCol w="1598577">
                  <a:extLst>
                    <a:ext uri="{9D8B030D-6E8A-4147-A177-3AD203B41FA5}">
                      <a16:colId xmlns:a16="http://schemas.microsoft.com/office/drawing/2014/main" val="20000"/>
                    </a:ext>
                  </a:extLst>
                </a:gridCol>
                <a:gridCol w="1598577">
                  <a:extLst>
                    <a:ext uri="{9D8B030D-6E8A-4147-A177-3AD203B41FA5}">
                      <a16:colId xmlns:a16="http://schemas.microsoft.com/office/drawing/2014/main" val="20001"/>
                    </a:ext>
                  </a:extLst>
                </a:gridCol>
                <a:gridCol w="1598577">
                  <a:extLst>
                    <a:ext uri="{9D8B030D-6E8A-4147-A177-3AD203B41FA5}">
                      <a16:colId xmlns:a16="http://schemas.microsoft.com/office/drawing/2014/main" val="20002"/>
                    </a:ext>
                  </a:extLst>
                </a:gridCol>
                <a:gridCol w="1598577">
                  <a:extLst>
                    <a:ext uri="{9D8B030D-6E8A-4147-A177-3AD203B41FA5}">
                      <a16:colId xmlns:a16="http://schemas.microsoft.com/office/drawing/2014/main" val="20003"/>
                    </a:ext>
                  </a:extLst>
                </a:gridCol>
                <a:gridCol w="1598577">
                  <a:extLst>
                    <a:ext uri="{9D8B030D-6E8A-4147-A177-3AD203B41FA5}">
                      <a16:colId xmlns:a16="http://schemas.microsoft.com/office/drawing/2014/main" val="20004"/>
                    </a:ext>
                  </a:extLst>
                </a:gridCol>
              </a:tblGrid>
              <a:tr h="389301">
                <a:tc>
                  <a:txBody>
                    <a:bodyPr/>
                    <a:lstStyle/>
                    <a:p>
                      <a:r>
                        <a:rPr lang="es-EC" sz="1200" dirty="0">
                          <a:solidFill>
                            <a:srgbClr val="C00000"/>
                          </a:solidFill>
                        </a:rPr>
                        <a:t>CONCEPTUALIZACIÓN</a:t>
                      </a:r>
                    </a:p>
                  </a:txBody>
                  <a:tcPr/>
                </a:tc>
                <a:tc>
                  <a:txBody>
                    <a:bodyPr/>
                    <a:lstStyle/>
                    <a:p>
                      <a:pPr marL="0" algn="l" defTabSz="914400" rtl="0" eaLnBrk="1" latinLnBrk="0" hangingPunct="1"/>
                      <a:r>
                        <a:rPr lang="es-EC" sz="1200" b="1" kern="1200" dirty="0">
                          <a:solidFill>
                            <a:srgbClr val="C00000"/>
                          </a:solidFill>
                          <a:latin typeface="+mn-lt"/>
                          <a:ea typeface="+mn-ea"/>
                          <a:cs typeface="+mn-cs"/>
                        </a:rPr>
                        <a:t>DIMENSIONES</a:t>
                      </a:r>
                    </a:p>
                  </a:txBody>
                  <a:tcPr/>
                </a:tc>
                <a:tc>
                  <a:txBody>
                    <a:bodyPr/>
                    <a:lstStyle/>
                    <a:p>
                      <a:pPr marL="0" algn="l" defTabSz="914400" rtl="0" eaLnBrk="1" latinLnBrk="0" hangingPunct="1"/>
                      <a:r>
                        <a:rPr lang="es-EC" sz="1200" b="1" kern="1200" dirty="0">
                          <a:solidFill>
                            <a:srgbClr val="C00000"/>
                          </a:solidFill>
                          <a:latin typeface="+mn-lt"/>
                          <a:ea typeface="+mn-ea"/>
                          <a:cs typeface="+mn-cs"/>
                        </a:rPr>
                        <a:t>INDICADORES</a:t>
                      </a:r>
                    </a:p>
                  </a:txBody>
                  <a:tcPr/>
                </a:tc>
                <a:tc>
                  <a:txBody>
                    <a:bodyPr/>
                    <a:lstStyle/>
                    <a:p>
                      <a:pPr marL="0" algn="l" defTabSz="914400" rtl="0" eaLnBrk="1" latinLnBrk="0" hangingPunct="1"/>
                      <a:r>
                        <a:rPr lang="es-EC" sz="1200" b="1" kern="1200" dirty="0">
                          <a:solidFill>
                            <a:srgbClr val="C00000"/>
                          </a:solidFill>
                          <a:latin typeface="+mn-lt"/>
                          <a:ea typeface="+mn-ea"/>
                          <a:cs typeface="+mn-cs"/>
                        </a:rPr>
                        <a:t>ITEMS BÁSICOS</a:t>
                      </a:r>
                    </a:p>
                  </a:txBody>
                  <a:tcPr/>
                </a:tc>
                <a:tc>
                  <a:txBody>
                    <a:bodyPr/>
                    <a:lstStyle/>
                    <a:p>
                      <a:pPr marL="0" algn="l" defTabSz="914400" rtl="0" eaLnBrk="1" latinLnBrk="0" hangingPunct="1"/>
                      <a:r>
                        <a:rPr lang="es-EC" sz="1200" b="1" kern="1200" dirty="0">
                          <a:solidFill>
                            <a:srgbClr val="C00000"/>
                          </a:solidFill>
                          <a:latin typeface="+mn-lt"/>
                          <a:ea typeface="+mn-ea"/>
                          <a:cs typeface="+mn-cs"/>
                        </a:rPr>
                        <a:t>TÉCNICAS INSTRUMENTOS</a:t>
                      </a:r>
                    </a:p>
                  </a:txBody>
                  <a:tcPr/>
                </a:tc>
                <a:extLst>
                  <a:ext uri="{0D108BD9-81ED-4DB2-BD59-A6C34878D82A}">
                    <a16:rowId xmlns:a16="http://schemas.microsoft.com/office/drawing/2014/main" val="10000"/>
                  </a:ext>
                </a:extLst>
              </a:tr>
              <a:tr h="389301">
                <a:tc>
                  <a:txBody>
                    <a:bodyPr/>
                    <a:lstStyle/>
                    <a:p>
                      <a:r>
                        <a:rPr lang="es-EC" sz="1200" dirty="0"/>
                        <a:t>El castigo se </a:t>
                      </a:r>
                      <a:r>
                        <a:rPr lang="es-EC" sz="1200" dirty="0" err="1"/>
                        <a:t>conceptua</a:t>
                      </a:r>
                      <a:r>
                        <a:rPr lang="es-EC" sz="1200" dirty="0"/>
                        <a:t> como:</a:t>
                      </a:r>
                    </a:p>
                    <a:p>
                      <a:r>
                        <a:rPr lang="es-EC" sz="1200" dirty="0"/>
                        <a:t>Pena </a:t>
                      </a:r>
                      <a:r>
                        <a:rPr lang="es-EC" sz="1200" dirty="0" err="1"/>
                        <a:t>fisica</a:t>
                      </a:r>
                      <a:r>
                        <a:rPr lang="es-EC" sz="1200" dirty="0"/>
                        <a:t> o </a:t>
                      </a:r>
                      <a:r>
                        <a:rPr lang="es-EC" sz="1200" dirty="0" err="1"/>
                        <a:t>psicologica</a:t>
                      </a:r>
                      <a:r>
                        <a:rPr lang="es-EC" sz="1200" dirty="0"/>
                        <a:t> que se impone a alguien</a:t>
                      </a:r>
                    </a:p>
                  </a:txBody>
                  <a:tcPr/>
                </a:tc>
                <a:tc>
                  <a:txBody>
                    <a:bodyPr/>
                    <a:lstStyle/>
                    <a:p>
                      <a:r>
                        <a:rPr lang="es-EC" sz="1100" dirty="0"/>
                        <a:t>* Castigo físico</a:t>
                      </a:r>
                    </a:p>
                  </a:txBody>
                  <a:tcPr/>
                </a:tc>
                <a:tc>
                  <a:txBody>
                    <a:bodyPr/>
                    <a:lstStyle/>
                    <a:p>
                      <a:pPr marL="171450" indent="-171450">
                        <a:buFont typeface="Wingdings" pitchFamily="2" charset="2"/>
                        <a:buChar char="v"/>
                      </a:pPr>
                      <a:r>
                        <a:rPr lang="es-EC" sz="1100" dirty="0"/>
                        <a:t>Latigazo al niño.</a:t>
                      </a:r>
                    </a:p>
                    <a:p>
                      <a:pPr marL="171450" indent="-171450">
                        <a:buFont typeface="Wingdings" pitchFamily="2" charset="2"/>
                        <a:buChar char="v"/>
                      </a:pPr>
                      <a:r>
                        <a:rPr lang="es-EC" sz="1100" dirty="0"/>
                        <a:t>Puntapiés.</a:t>
                      </a:r>
                    </a:p>
                    <a:p>
                      <a:pPr marL="171450" indent="-171450">
                        <a:buFont typeface="Wingdings" pitchFamily="2" charset="2"/>
                        <a:buChar char="v"/>
                      </a:pPr>
                      <a:r>
                        <a:rPr lang="es-EC" sz="1100" dirty="0"/>
                        <a:t>Garrotazos.</a:t>
                      </a:r>
                    </a:p>
                    <a:p>
                      <a:pPr marL="171450" indent="-171450">
                        <a:buFont typeface="Wingdings" pitchFamily="2" charset="2"/>
                        <a:buChar char="v"/>
                      </a:pPr>
                      <a:r>
                        <a:rPr lang="es-EC" sz="1100" dirty="0"/>
                        <a:t>Empujones.</a:t>
                      </a:r>
                    </a:p>
                    <a:p>
                      <a:pPr marL="171450" indent="-171450">
                        <a:buFont typeface="Wingdings" pitchFamily="2" charset="2"/>
                        <a:buChar char="v"/>
                      </a:pPr>
                      <a:r>
                        <a:rPr lang="es-EC" sz="1100" dirty="0"/>
                        <a:t>Bofetadas.</a:t>
                      </a:r>
                    </a:p>
                    <a:p>
                      <a:pPr marL="171450" indent="-171450">
                        <a:buFont typeface="Wingdings" pitchFamily="2" charset="2"/>
                        <a:buChar char="v"/>
                      </a:pPr>
                      <a:r>
                        <a:rPr lang="es-EC" sz="1100" dirty="0"/>
                        <a:t>Privación de comida.</a:t>
                      </a:r>
                    </a:p>
                    <a:p>
                      <a:pPr marL="171450" indent="-171450">
                        <a:buFont typeface="Wingdings" pitchFamily="2" charset="2"/>
                        <a:buChar char="v"/>
                      </a:pPr>
                      <a:r>
                        <a:rPr lang="es-EC" sz="1100" dirty="0"/>
                        <a:t>Baño en agua helada.</a:t>
                      </a:r>
                    </a:p>
                    <a:p>
                      <a:pPr marL="171450" indent="-171450">
                        <a:buFont typeface="Wingdings" pitchFamily="2" charset="2"/>
                        <a:buChar char="v"/>
                      </a:pPr>
                      <a:r>
                        <a:rPr lang="es-EC" sz="1100" dirty="0"/>
                        <a:t>Otros.</a:t>
                      </a:r>
                    </a:p>
                    <a:p>
                      <a:pPr marL="171450" indent="-171450">
                        <a:buFont typeface="Wingdings" pitchFamily="2" charset="2"/>
                        <a:buChar char="v"/>
                      </a:pPr>
                      <a:endParaRPr lang="es-EC" sz="1100" dirty="0"/>
                    </a:p>
                  </a:txBody>
                  <a:tcPr/>
                </a:tc>
                <a:tc>
                  <a:txBody>
                    <a:bodyPr/>
                    <a:lstStyle/>
                    <a:p>
                      <a:r>
                        <a:rPr lang="es-EC" sz="1100" dirty="0"/>
                        <a:t>¿Qué</a:t>
                      </a:r>
                      <a:r>
                        <a:rPr lang="es-EC" sz="1100" baseline="0" dirty="0"/>
                        <a:t> castigos corporales recibe de quienes le obligan a mendigar?.</a:t>
                      </a:r>
                      <a:endParaRPr lang="es-EC" sz="1100" dirty="0"/>
                    </a:p>
                  </a:txBody>
                  <a:tcPr/>
                </a:tc>
                <a:tc>
                  <a:txBody>
                    <a:bodyPr/>
                    <a:lstStyle/>
                    <a:p>
                      <a:r>
                        <a:rPr lang="es-EC" sz="1100" dirty="0"/>
                        <a:t>Cuestionario estructurado a niños mendigos del universo de la Investigación.</a:t>
                      </a:r>
                    </a:p>
                  </a:txBody>
                  <a:tcPr/>
                </a:tc>
                <a:extLst>
                  <a:ext uri="{0D108BD9-81ED-4DB2-BD59-A6C34878D82A}">
                    <a16:rowId xmlns:a16="http://schemas.microsoft.com/office/drawing/2014/main" val="10001"/>
                  </a:ext>
                </a:extLst>
              </a:tr>
              <a:tr h="389301">
                <a:tc>
                  <a:txBody>
                    <a:bodyPr/>
                    <a:lstStyle/>
                    <a:p>
                      <a:endParaRPr lang="es-EC"/>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sz="1100" kern="1200" dirty="0">
                          <a:solidFill>
                            <a:schemeClr val="dk1"/>
                          </a:solidFill>
                          <a:latin typeface="+mn-lt"/>
                          <a:ea typeface="+mn-ea"/>
                          <a:cs typeface="+mn-cs"/>
                        </a:rPr>
                        <a:t>* Castigo psicológicos</a:t>
                      </a:r>
                    </a:p>
                    <a:p>
                      <a:pPr marL="0" algn="l" defTabSz="914400" rtl="0" eaLnBrk="1" latinLnBrk="0" hangingPunct="1"/>
                      <a:endParaRPr lang="es-EC" sz="1100" kern="1200" dirty="0">
                        <a:solidFill>
                          <a:schemeClr val="dk1"/>
                        </a:solidFill>
                        <a:latin typeface="+mn-lt"/>
                        <a:ea typeface="+mn-ea"/>
                        <a:cs typeface="+mn-cs"/>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itchFamily="2" charset="2"/>
                        <a:buChar char="v"/>
                        <a:tabLst/>
                        <a:defRPr/>
                      </a:pPr>
                      <a:r>
                        <a:rPr lang="es-EC" sz="1100" dirty="0"/>
                        <a:t>Regaños.</a:t>
                      </a:r>
                    </a:p>
                    <a:p>
                      <a:pPr marL="171450" marR="0" indent="-171450" algn="l" defTabSz="914400" rtl="0" eaLnBrk="1" fontAlgn="auto" latinLnBrk="0" hangingPunct="1">
                        <a:lnSpc>
                          <a:spcPct val="100000"/>
                        </a:lnSpc>
                        <a:spcBef>
                          <a:spcPts val="0"/>
                        </a:spcBef>
                        <a:spcAft>
                          <a:spcPts val="0"/>
                        </a:spcAft>
                        <a:buClrTx/>
                        <a:buSzTx/>
                        <a:buFont typeface="Wingdings" pitchFamily="2" charset="2"/>
                        <a:buChar char="v"/>
                        <a:tabLst/>
                        <a:defRPr/>
                      </a:pPr>
                      <a:r>
                        <a:rPr lang="es-EC" sz="1100" dirty="0"/>
                        <a:t>Insultos.</a:t>
                      </a:r>
                    </a:p>
                    <a:p>
                      <a:pPr marL="171450" marR="0" indent="-171450" algn="l" defTabSz="914400" rtl="0" eaLnBrk="1" fontAlgn="auto" latinLnBrk="0" hangingPunct="1">
                        <a:lnSpc>
                          <a:spcPct val="100000"/>
                        </a:lnSpc>
                        <a:spcBef>
                          <a:spcPts val="0"/>
                        </a:spcBef>
                        <a:spcAft>
                          <a:spcPts val="0"/>
                        </a:spcAft>
                        <a:buClrTx/>
                        <a:buSzTx/>
                        <a:buFont typeface="Wingdings" pitchFamily="2" charset="2"/>
                        <a:buChar char="v"/>
                        <a:tabLst/>
                        <a:defRPr/>
                      </a:pPr>
                      <a:r>
                        <a:rPr lang="es-EC" sz="1100" dirty="0"/>
                        <a:t>Amenazas</a:t>
                      </a:r>
                    </a:p>
                    <a:p>
                      <a:pPr marL="171450" marR="0" indent="-171450" algn="l" defTabSz="914400" rtl="0" eaLnBrk="1" fontAlgn="auto" latinLnBrk="0" hangingPunct="1">
                        <a:lnSpc>
                          <a:spcPct val="100000"/>
                        </a:lnSpc>
                        <a:spcBef>
                          <a:spcPts val="0"/>
                        </a:spcBef>
                        <a:spcAft>
                          <a:spcPts val="0"/>
                        </a:spcAft>
                        <a:buClrTx/>
                        <a:buSzTx/>
                        <a:buFont typeface="Wingdings" pitchFamily="2" charset="2"/>
                        <a:buChar char="v"/>
                        <a:tabLst/>
                        <a:defRPr/>
                      </a:pPr>
                      <a:r>
                        <a:rPr lang="es-EC" sz="1100" dirty="0"/>
                        <a:t>Privación</a:t>
                      </a:r>
                      <a:r>
                        <a:rPr lang="es-EC" sz="1100" baseline="0" dirty="0"/>
                        <a:t> de la escuela.</a:t>
                      </a:r>
                    </a:p>
                    <a:p>
                      <a:pPr marL="171450" marR="0" indent="-171450" algn="l" defTabSz="914400" rtl="0" eaLnBrk="1" fontAlgn="auto" latinLnBrk="0" hangingPunct="1">
                        <a:lnSpc>
                          <a:spcPct val="100000"/>
                        </a:lnSpc>
                        <a:spcBef>
                          <a:spcPts val="0"/>
                        </a:spcBef>
                        <a:spcAft>
                          <a:spcPts val="0"/>
                        </a:spcAft>
                        <a:buClrTx/>
                        <a:buSzTx/>
                        <a:buFont typeface="Wingdings" pitchFamily="2" charset="2"/>
                        <a:buChar char="v"/>
                        <a:tabLst/>
                        <a:defRPr/>
                      </a:pPr>
                      <a:r>
                        <a:rPr lang="es-EC" sz="1100" baseline="0" dirty="0"/>
                        <a:t>Otros.</a:t>
                      </a:r>
                      <a:endParaRPr lang="es-EC" sz="1100" dirty="0"/>
                    </a:p>
                    <a:p>
                      <a:pPr marL="0" algn="l" defTabSz="914400" rtl="0" eaLnBrk="1" latinLnBrk="0" hangingPunct="1"/>
                      <a:endParaRPr lang="es-EC" sz="1100" kern="1200" dirty="0">
                        <a:solidFill>
                          <a:schemeClr val="dk1"/>
                        </a:solidFill>
                        <a:latin typeface="+mn-lt"/>
                        <a:ea typeface="+mn-ea"/>
                        <a:cs typeface="+mn-cs"/>
                      </a:endParaRPr>
                    </a:p>
                  </a:txBody>
                  <a:tcPr/>
                </a:tc>
                <a:tc>
                  <a:txBody>
                    <a:bodyPr/>
                    <a:lstStyle/>
                    <a:p>
                      <a:r>
                        <a:rPr lang="es-EC" sz="1100" dirty="0"/>
                        <a:t>¿Qué castigos recibe de las siguientes personas:</a:t>
                      </a:r>
                    </a:p>
                    <a:p>
                      <a:endParaRPr lang="es-EC" sz="1100" dirty="0"/>
                    </a:p>
                    <a:p>
                      <a:r>
                        <a:rPr lang="es-EC" sz="1100" dirty="0"/>
                        <a:t>Padres</a:t>
                      </a:r>
                    </a:p>
                    <a:p>
                      <a:r>
                        <a:rPr lang="es-EC" sz="1100" dirty="0"/>
                        <a:t>Abuelos</a:t>
                      </a:r>
                    </a:p>
                    <a:p>
                      <a:r>
                        <a:rPr lang="es-EC" sz="1100" dirty="0" err="1"/>
                        <a:t>Tio</a:t>
                      </a:r>
                      <a:r>
                        <a:rPr lang="es-EC" sz="1100" dirty="0"/>
                        <a:t> …..</a:t>
                      </a:r>
                    </a:p>
                  </a:txBody>
                  <a:tcPr/>
                </a:tc>
                <a:tc>
                  <a:txBody>
                    <a:bodyPr/>
                    <a:lstStyle/>
                    <a:p>
                      <a:r>
                        <a:rPr lang="es-EC" sz="1100" dirty="0"/>
                        <a:t>Entrevista focalizada a personas que dirigen centros asistenciales de niños mendigos de la ciudad X.</a:t>
                      </a:r>
                    </a:p>
                  </a:txBody>
                  <a:tcPr/>
                </a:tc>
                <a:extLst>
                  <a:ext uri="{0D108BD9-81ED-4DB2-BD59-A6C34878D82A}">
                    <a16:rowId xmlns:a16="http://schemas.microsoft.com/office/drawing/2014/main" val="10002"/>
                  </a:ext>
                </a:extLst>
              </a:tr>
            </a:tbl>
          </a:graphicData>
        </a:graphic>
      </p:graphicFrame>
      <p:sp>
        <p:nvSpPr>
          <p:cNvPr id="5" name="4 Rectángulo"/>
          <p:cNvSpPr/>
          <p:nvPr/>
        </p:nvSpPr>
        <p:spPr>
          <a:xfrm>
            <a:off x="683568" y="129319"/>
            <a:ext cx="7992888" cy="400110"/>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wrap="square">
            <a:spAutoFit/>
          </a:bodyPr>
          <a:lstStyle/>
          <a:p>
            <a:pPr algn="ctr"/>
            <a:r>
              <a:rPr lang="es-ES" sz="2000" dirty="0">
                <a:solidFill>
                  <a:srgbClr val="C00000"/>
                </a:solidFill>
                <a:latin typeface="Aharoni" pitchFamily="2" charset="-79"/>
                <a:cs typeface="Aharoni" pitchFamily="2" charset="-79"/>
              </a:rPr>
              <a:t>MATRIZ DE OPERACIONALIZACIÓN DE VARIABLES</a:t>
            </a:r>
          </a:p>
        </p:txBody>
      </p:sp>
      <p:sp>
        <p:nvSpPr>
          <p:cNvPr id="6" name="5 Rectángulo"/>
          <p:cNvSpPr/>
          <p:nvPr/>
        </p:nvSpPr>
        <p:spPr>
          <a:xfrm>
            <a:off x="705322" y="1124744"/>
            <a:ext cx="7992888" cy="584775"/>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s-ES" sz="1600" dirty="0">
                <a:solidFill>
                  <a:srgbClr val="C00000"/>
                </a:solidFill>
                <a:latin typeface="Aharoni" pitchFamily="2" charset="-79"/>
                <a:cs typeface="Aharoni" pitchFamily="2" charset="-79"/>
              </a:rPr>
              <a:t>VARIABLE INDEPENDIENTE:</a:t>
            </a:r>
            <a:r>
              <a:rPr lang="es-ES" sz="1600" dirty="0">
                <a:solidFill>
                  <a:srgbClr val="0070C0"/>
                </a:solidFill>
                <a:latin typeface="Aharoni" pitchFamily="2" charset="-79"/>
                <a:cs typeface="Aharoni" pitchFamily="2" charset="-79"/>
              </a:rPr>
              <a:t> CASTIGO COMO MECANISMO PREDOMINANTE DE EXPLOTACIÓN EMPLEADO POR LOS PARIENTES</a:t>
            </a:r>
          </a:p>
        </p:txBody>
      </p:sp>
    </p:spTree>
    <p:extLst>
      <p:ext uri="{BB962C8B-B14F-4D97-AF65-F5344CB8AC3E}">
        <p14:creationId xmlns:p14="http://schemas.microsoft.com/office/powerpoint/2010/main" val="609741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5036983"/>
              </p:ext>
            </p:extLst>
          </p:nvPr>
        </p:nvGraphicFramePr>
        <p:xfrm>
          <a:off x="683571" y="1872779"/>
          <a:ext cx="7992885" cy="4998720"/>
        </p:xfrm>
        <a:graphic>
          <a:graphicData uri="http://schemas.openxmlformats.org/drawingml/2006/table">
            <a:tbl>
              <a:tblPr firstRow="1" bandRow="1">
                <a:tableStyleId>{5C22544A-7EE6-4342-B048-85BDC9FD1C3A}</a:tableStyleId>
              </a:tblPr>
              <a:tblGrid>
                <a:gridCol w="1598577">
                  <a:extLst>
                    <a:ext uri="{9D8B030D-6E8A-4147-A177-3AD203B41FA5}">
                      <a16:colId xmlns:a16="http://schemas.microsoft.com/office/drawing/2014/main" val="20000"/>
                    </a:ext>
                  </a:extLst>
                </a:gridCol>
                <a:gridCol w="1598577">
                  <a:extLst>
                    <a:ext uri="{9D8B030D-6E8A-4147-A177-3AD203B41FA5}">
                      <a16:colId xmlns:a16="http://schemas.microsoft.com/office/drawing/2014/main" val="20001"/>
                    </a:ext>
                  </a:extLst>
                </a:gridCol>
                <a:gridCol w="1598577">
                  <a:extLst>
                    <a:ext uri="{9D8B030D-6E8A-4147-A177-3AD203B41FA5}">
                      <a16:colId xmlns:a16="http://schemas.microsoft.com/office/drawing/2014/main" val="20002"/>
                    </a:ext>
                  </a:extLst>
                </a:gridCol>
                <a:gridCol w="1598577">
                  <a:extLst>
                    <a:ext uri="{9D8B030D-6E8A-4147-A177-3AD203B41FA5}">
                      <a16:colId xmlns:a16="http://schemas.microsoft.com/office/drawing/2014/main" val="20003"/>
                    </a:ext>
                  </a:extLst>
                </a:gridCol>
                <a:gridCol w="1598577">
                  <a:extLst>
                    <a:ext uri="{9D8B030D-6E8A-4147-A177-3AD203B41FA5}">
                      <a16:colId xmlns:a16="http://schemas.microsoft.com/office/drawing/2014/main" val="20004"/>
                    </a:ext>
                  </a:extLst>
                </a:gridCol>
              </a:tblGrid>
              <a:tr h="389301">
                <a:tc>
                  <a:txBody>
                    <a:bodyPr/>
                    <a:lstStyle/>
                    <a:p>
                      <a:r>
                        <a:rPr lang="es-EC" sz="1200" dirty="0">
                          <a:solidFill>
                            <a:srgbClr val="C00000"/>
                          </a:solidFill>
                        </a:rPr>
                        <a:t>CONCEPTUALIZACIÓN</a:t>
                      </a:r>
                    </a:p>
                  </a:txBody>
                  <a:tcPr/>
                </a:tc>
                <a:tc>
                  <a:txBody>
                    <a:bodyPr/>
                    <a:lstStyle/>
                    <a:p>
                      <a:pPr marL="0" algn="l" defTabSz="914400" rtl="0" eaLnBrk="1" latinLnBrk="0" hangingPunct="1"/>
                      <a:r>
                        <a:rPr lang="es-EC" sz="1200" b="1" kern="1200" dirty="0">
                          <a:solidFill>
                            <a:srgbClr val="C00000"/>
                          </a:solidFill>
                          <a:latin typeface="+mn-lt"/>
                          <a:ea typeface="+mn-ea"/>
                          <a:cs typeface="+mn-cs"/>
                        </a:rPr>
                        <a:t>DIMENSIONES</a:t>
                      </a:r>
                    </a:p>
                  </a:txBody>
                  <a:tcPr/>
                </a:tc>
                <a:tc>
                  <a:txBody>
                    <a:bodyPr/>
                    <a:lstStyle/>
                    <a:p>
                      <a:pPr marL="0" algn="l" defTabSz="914400" rtl="0" eaLnBrk="1" latinLnBrk="0" hangingPunct="1"/>
                      <a:r>
                        <a:rPr lang="es-EC" sz="1200" b="1" kern="1200" dirty="0">
                          <a:solidFill>
                            <a:srgbClr val="C00000"/>
                          </a:solidFill>
                          <a:latin typeface="+mn-lt"/>
                          <a:ea typeface="+mn-ea"/>
                          <a:cs typeface="+mn-cs"/>
                        </a:rPr>
                        <a:t>INDICADORES</a:t>
                      </a:r>
                    </a:p>
                  </a:txBody>
                  <a:tcPr/>
                </a:tc>
                <a:tc>
                  <a:txBody>
                    <a:bodyPr/>
                    <a:lstStyle/>
                    <a:p>
                      <a:pPr marL="0" algn="l" defTabSz="914400" rtl="0" eaLnBrk="1" latinLnBrk="0" hangingPunct="1"/>
                      <a:r>
                        <a:rPr lang="es-EC" sz="1200" b="1" kern="1200" dirty="0">
                          <a:solidFill>
                            <a:srgbClr val="C00000"/>
                          </a:solidFill>
                          <a:latin typeface="+mn-lt"/>
                          <a:ea typeface="+mn-ea"/>
                          <a:cs typeface="+mn-cs"/>
                        </a:rPr>
                        <a:t>ITEMS BÁSICOS</a:t>
                      </a:r>
                    </a:p>
                  </a:txBody>
                  <a:tcPr/>
                </a:tc>
                <a:tc>
                  <a:txBody>
                    <a:bodyPr/>
                    <a:lstStyle/>
                    <a:p>
                      <a:pPr marL="0" algn="l" defTabSz="914400" rtl="0" eaLnBrk="1" latinLnBrk="0" hangingPunct="1"/>
                      <a:r>
                        <a:rPr lang="es-EC" sz="1200" b="1" kern="1200" dirty="0">
                          <a:solidFill>
                            <a:srgbClr val="C00000"/>
                          </a:solidFill>
                          <a:latin typeface="+mn-lt"/>
                          <a:ea typeface="+mn-ea"/>
                          <a:cs typeface="+mn-cs"/>
                        </a:rPr>
                        <a:t>TÉCNICAS INSTRUMENTOS</a:t>
                      </a:r>
                    </a:p>
                  </a:txBody>
                  <a:tcPr/>
                </a:tc>
                <a:extLst>
                  <a:ext uri="{0D108BD9-81ED-4DB2-BD59-A6C34878D82A}">
                    <a16:rowId xmlns:a16="http://schemas.microsoft.com/office/drawing/2014/main" val="10000"/>
                  </a:ext>
                </a:extLst>
              </a:tr>
              <a:tr h="389301">
                <a:tc>
                  <a:txBody>
                    <a:bodyPr/>
                    <a:lstStyle/>
                    <a:p>
                      <a:r>
                        <a:rPr lang="es-EC" sz="1200" dirty="0"/>
                        <a:t>Mendicidad de los niños se </a:t>
                      </a:r>
                      <a:r>
                        <a:rPr lang="es-EC" sz="1200" dirty="0" err="1"/>
                        <a:t>conceptua</a:t>
                      </a:r>
                      <a:r>
                        <a:rPr lang="es-EC" sz="1200" dirty="0"/>
                        <a:t> como:</a:t>
                      </a:r>
                    </a:p>
                    <a:p>
                      <a:r>
                        <a:rPr lang="es-EC" sz="1200" dirty="0"/>
                        <a:t>Acción de mendigar de los niños por necesidad o por vicio, y que por lo tanto puede ser realizada por iniciativa personal o presionado por parientes.</a:t>
                      </a:r>
                    </a:p>
                  </a:txBody>
                  <a:tcPr/>
                </a:tc>
                <a:tc>
                  <a:txBody>
                    <a:bodyPr/>
                    <a:lstStyle/>
                    <a:p>
                      <a:r>
                        <a:rPr lang="es-EC" sz="1100" dirty="0"/>
                        <a:t>* Mendigar por iniciativa personal.</a:t>
                      </a:r>
                    </a:p>
                  </a:txBody>
                  <a:tcPr/>
                </a:tc>
                <a:tc>
                  <a:txBody>
                    <a:bodyPr/>
                    <a:lstStyle/>
                    <a:p>
                      <a:pPr marL="0" indent="0">
                        <a:buFont typeface="Wingdings" pitchFamily="2" charset="2"/>
                        <a:buNone/>
                      </a:pPr>
                      <a:r>
                        <a:rPr lang="es-EC" sz="1100" dirty="0"/>
                        <a:t>El niño manifiesta que mendiga por cuenta propia, sin que nadie le obligue.</a:t>
                      </a:r>
                    </a:p>
                  </a:txBody>
                  <a:tcPr/>
                </a:tc>
                <a:tc>
                  <a:txBody>
                    <a:bodyPr/>
                    <a:lstStyle/>
                    <a:p>
                      <a:r>
                        <a:rPr lang="es-EC" sz="1100" dirty="0"/>
                        <a:t>¿Mendiga usted por cuenta propia</a:t>
                      </a:r>
                      <a:r>
                        <a:rPr lang="es-EC" sz="1100" baseline="0" dirty="0"/>
                        <a:t>?.</a:t>
                      </a:r>
                      <a:endParaRPr lang="es-EC" sz="1100" dirty="0"/>
                    </a:p>
                  </a:txBody>
                  <a:tcPr/>
                </a:tc>
                <a:tc>
                  <a:txBody>
                    <a:bodyPr/>
                    <a:lstStyle/>
                    <a:p>
                      <a:r>
                        <a:rPr lang="es-EC" sz="1100" dirty="0"/>
                        <a:t>Cuestionario estructurado a niños mendigos del universo de la Investigación.</a:t>
                      </a:r>
                    </a:p>
                  </a:txBody>
                  <a:tcPr/>
                </a:tc>
                <a:extLst>
                  <a:ext uri="{0D108BD9-81ED-4DB2-BD59-A6C34878D82A}">
                    <a16:rowId xmlns:a16="http://schemas.microsoft.com/office/drawing/2014/main" val="10001"/>
                  </a:ext>
                </a:extLst>
              </a:tr>
              <a:tr h="389301">
                <a:tc>
                  <a:txBody>
                    <a:bodyPr/>
                    <a:lstStyle/>
                    <a:p>
                      <a:endParaRPr lang="es-EC"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sz="1100" kern="1200" dirty="0">
                          <a:solidFill>
                            <a:schemeClr val="dk1"/>
                          </a:solidFill>
                          <a:latin typeface="+mn-lt"/>
                          <a:ea typeface="+mn-ea"/>
                          <a:cs typeface="+mn-cs"/>
                        </a:rPr>
                        <a:t>* Mendigar presionado por parientes. </a:t>
                      </a:r>
                    </a:p>
                    <a:p>
                      <a:pPr marL="0" algn="l" defTabSz="914400" rtl="0" eaLnBrk="1" latinLnBrk="0" hangingPunct="1"/>
                      <a:endParaRPr lang="es-EC" sz="1100" kern="1200" dirty="0">
                        <a:solidFill>
                          <a:schemeClr val="dk1"/>
                        </a:solidFill>
                        <a:latin typeface="+mn-lt"/>
                        <a:ea typeface="+mn-ea"/>
                        <a:cs typeface="+mn-cs"/>
                      </a:endParaRPr>
                    </a:p>
                  </a:txBody>
                  <a:tcPr/>
                </a:tc>
                <a:tc>
                  <a:txBody>
                    <a:bodyPr/>
                    <a:lstStyle/>
                    <a:p>
                      <a:pPr marL="0" algn="l" defTabSz="914400" rtl="0" eaLnBrk="1" latinLnBrk="0" hangingPunct="1"/>
                      <a:r>
                        <a:rPr lang="es-EC" sz="1100" dirty="0"/>
                        <a:t>El niño manifiesta que mendiga por  que alguien le obliga:</a:t>
                      </a:r>
                    </a:p>
                    <a:p>
                      <a:pPr marL="0" algn="l" defTabSz="914400" rtl="0" eaLnBrk="1" latinLnBrk="0" hangingPunct="1"/>
                      <a:endParaRPr lang="es-EC" sz="1100" kern="1200" dirty="0">
                        <a:solidFill>
                          <a:schemeClr val="dk1"/>
                        </a:solidFill>
                        <a:latin typeface="+mn-lt"/>
                        <a:ea typeface="+mn-ea"/>
                        <a:cs typeface="+mn-cs"/>
                      </a:endParaRPr>
                    </a:p>
                    <a:p>
                      <a:pPr marL="171450" indent="-171450" algn="l" defTabSz="914400" rtl="0" eaLnBrk="1" latinLnBrk="0" hangingPunct="1">
                        <a:buFont typeface="Wingdings" pitchFamily="2" charset="2"/>
                        <a:buChar char="ü"/>
                      </a:pPr>
                      <a:r>
                        <a:rPr lang="es-EC" sz="1100" kern="1200" dirty="0">
                          <a:solidFill>
                            <a:schemeClr val="dk1"/>
                          </a:solidFill>
                          <a:latin typeface="+mn-lt"/>
                          <a:ea typeface="+mn-ea"/>
                          <a:cs typeface="+mn-cs"/>
                        </a:rPr>
                        <a:t>Papa.</a:t>
                      </a:r>
                    </a:p>
                    <a:p>
                      <a:pPr marL="171450" indent="-171450" algn="l" defTabSz="914400" rtl="0" eaLnBrk="1" latinLnBrk="0" hangingPunct="1">
                        <a:buFont typeface="Wingdings" pitchFamily="2" charset="2"/>
                        <a:buChar char="ü"/>
                      </a:pPr>
                      <a:r>
                        <a:rPr lang="es-EC" sz="1100" kern="1200" dirty="0">
                          <a:solidFill>
                            <a:schemeClr val="dk1"/>
                          </a:solidFill>
                          <a:latin typeface="+mn-lt"/>
                          <a:ea typeface="+mn-ea"/>
                          <a:cs typeface="+mn-cs"/>
                        </a:rPr>
                        <a:t>Padrastro.</a:t>
                      </a:r>
                    </a:p>
                    <a:p>
                      <a:pPr marL="171450" indent="-171450" algn="l" defTabSz="914400" rtl="0" eaLnBrk="1" latinLnBrk="0" hangingPunct="1">
                        <a:buFont typeface="Wingdings" pitchFamily="2" charset="2"/>
                        <a:buChar char="ü"/>
                      </a:pPr>
                      <a:r>
                        <a:rPr lang="es-EC" sz="1100" kern="1200" dirty="0">
                          <a:solidFill>
                            <a:schemeClr val="dk1"/>
                          </a:solidFill>
                          <a:latin typeface="+mn-lt"/>
                          <a:ea typeface="+mn-ea"/>
                          <a:cs typeface="+mn-cs"/>
                        </a:rPr>
                        <a:t>Mamá.</a:t>
                      </a:r>
                    </a:p>
                    <a:p>
                      <a:pPr marL="171450" indent="-171450" algn="l" defTabSz="914400" rtl="0" eaLnBrk="1" latinLnBrk="0" hangingPunct="1">
                        <a:buFont typeface="Wingdings" pitchFamily="2" charset="2"/>
                        <a:buChar char="ü"/>
                      </a:pPr>
                      <a:r>
                        <a:rPr lang="es-EC" sz="1100" kern="1200" dirty="0">
                          <a:solidFill>
                            <a:schemeClr val="dk1"/>
                          </a:solidFill>
                          <a:latin typeface="+mn-lt"/>
                          <a:ea typeface="+mn-ea"/>
                          <a:cs typeface="+mn-cs"/>
                        </a:rPr>
                        <a:t>Madrastra.</a:t>
                      </a:r>
                    </a:p>
                    <a:p>
                      <a:pPr marL="171450" indent="-171450" algn="l" defTabSz="914400" rtl="0" eaLnBrk="1" latinLnBrk="0" hangingPunct="1">
                        <a:buFont typeface="Wingdings" pitchFamily="2" charset="2"/>
                        <a:buChar char="ü"/>
                      </a:pPr>
                      <a:r>
                        <a:rPr lang="es-EC" sz="1100" kern="1200" dirty="0">
                          <a:solidFill>
                            <a:schemeClr val="dk1"/>
                          </a:solidFill>
                          <a:latin typeface="+mn-lt"/>
                          <a:ea typeface="+mn-ea"/>
                          <a:cs typeface="+mn-cs"/>
                        </a:rPr>
                        <a:t>Hermano (a)</a:t>
                      </a:r>
                    </a:p>
                    <a:p>
                      <a:pPr marL="171450" indent="-171450" algn="l" defTabSz="914400" rtl="0" eaLnBrk="1" latinLnBrk="0" hangingPunct="1">
                        <a:buFont typeface="Wingdings" pitchFamily="2" charset="2"/>
                        <a:buChar char="ü"/>
                      </a:pPr>
                      <a:r>
                        <a:rPr lang="es-EC" sz="1100" kern="1200" dirty="0">
                          <a:solidFill>
                            <a:schemeClr val="dk1"/>
                          </a:solidFill>
                          <a:latin typeface="+mn-lt"/>
                          <a:ea typeface="+mn-ea"/>
                          <a:cs typeface="+mn-cs"/>
                        </a:rPr>
                        <a:t>Tío (a).</a:t>
                      </a:r>
                    </a:p>
                    <a:p>
                      <a:pPr marL="171450" indent="-171450" algn="l" defTabSz="914400" rtl="0" eaLnBrk="1" latinLnBrk="0" hangingPunct="1">
                        <a:buFont typeface="Wingdings" pitchFamily="2" charset="2"/>
                        <a:buChar char="ü"/>
                      </a:pPr>
                      <a:r>
                        <a:rPr lang="es-EC" sz="1100" kern="1200" dirty="0">
                          <a:solidFill>
                            <a:schemeClr val="dk1"/>
                          </a:solidFill>
                          <a:latin typeface="+mn-lt"/>
                          <a:ea typeface="+mn-ea"/>
                          <a:cs typeface="+mn-cs"/>
                        </a:rPr>
                        <a:t>Abuelo (a).</a:t>
                      </a:r>
                    </a:p>
                    <a:p>
                      <a:pPr marL="171450" indent="-171450" algn="l" defTabSz="914400" rtl="0" eaLnBrk="1" latinLnBrk="0" hangingPunct="1">
                        <a:buFont typeface="Wingdings" pitchFamily="2" charset="2"/>
                        <a:buChar char="ü"/>
                      </a:pPr>
                      <a:r>
                        <a:rPr lang="es-EC" sz="1100" kern="1200" dirty="0">
                          <a:solidFill>
                            <a:schemeClr val="dk1"/>
                          </a:solidFill>
                          <a:latin typeface="+mn-lt"/>
                          <a:ea typeface="+mn-ea"/>
                          <a:cs typeface="+mn-cs"/>
                        </a:rPr>
                        <a:t>Pariente </a:t>
                      </a:r>
                      <a:r>
                        <a:rPr lang="es-EC" sz="1100" kern="1200" dirty="0" err="1">
                          <a:solidFill>
                            <a:schemeClr val="dk1"/>
                          </a:solidFill>
                          <a:latin typeface="+mn-lt"/>
                          <a:ea typeface="+mn-ea"/>
                          <a:cs typeface="+mn-cs"/>
                        </a:rPr>
                        <a:t>politico</a:t>
                      </a:r>
                      <a:r>
                        <a:rPr lang="es-EC" sz="1100" kern="1200" dirty="0">
                          <a:solidFill>
                            <a:schemeClr val="dk1"/>
                          </a:solidFill>
                          <a:latin typeface="+mn-lt"/>
                          <a:ea typeface="+mn-ea"/>
                          <a:cs typeface="+mn-cs"/>
                        </a:rPr>
                        <a:t>.</a:t>
                      </a:r>
                    </a:p>
                    <a:p>
                      <a:pPr marL="171450" indent="-171450" algn="l" defTabSz="914400" rtl="0" eaLnBrk="1" latinLnBrk="0" hangingPunct="1">
                        <a:buFont typeface="Wingdings" pitchFamily="2" charset="2"/>
                        <a:buChar char="ü"/>
                      </a:pPr>
                      <a:endParaRPr lang="es-EC" sz="1100" kern="1200" dirty="0">
                        <a:solidFill>
                          <a:schemeClr val="dk1"/>
                        </a:solidFill>
                        <a:latin typeface="+mn-lt"/>
                        <a:ea typeface="+mn-ea"/>
                        <a:cs typeface="+mn-cs"/>
                      </a:endParaRPr>
                    </a:p>
                    <a:p>
                      <a:pPr marL="0" algn="l" defTabSz="914400" rtl="0" eaLnBrk="1" latinLnBrk="0" hangingPunct="1"/>
                      <a:endParaRPr lang="es-EC" sz="1100" kern="1200" dirty="0">
                        <a:solidFill>
                          <a:schemeClr val="dk1"/>
                        </a:solidFill>
                        <a:latin typeface="+mn-lt"/>
                        <a:ea typeface="+mn-ea"/>
                        <a:cs typeface="+mn-cs"/>
                      </a:endParaRPr>
                    </a:p>
                  </a:txBody>
                  <a:tcPr/>
                </a:tc>
                <a:tc>
                  <a:txBody>
                    <a:bodyPr/>
                    <a:lstStyle/>
                    <a:p>
                      <a:r>
                        <a:rPr lang="es-EC" sz="1100" dirty="0"/>
                        <a:t>¿Quién</a:t>
                      </a:r>
                      <a:r>
                        <a:rPr lang="es-EC" sz="1100" baseline="0" dirty="0"/>
                        <a:t> le obliga a </a:t>
                      </a:r>
                      <a:r>
                        <a:rPr lang="es-EC" sz="1100" baseline="0" dirty="0" err="1"/>
                        <a:t>medigar</a:t>
                      </a:r>
                      <a:r>
                        <a:rPr lang="es-EC" sz="1100" baseline="0" dirty="0"/>
                        <a:t> del siguiente listado de personas?.</a:t>
                      </a:r>
                      <a:endParaRPr lang="es-EC" sz="1100" dirty="0"/>
                    </a:p>
                  </a:txBody>
                  <a:tcPr/>
                </a:tc>
                <a:tc>
                  <a:txBody>
                    <a:bodyPr/>
                    <a:lstStyle/>
                    <a:p>
                      <a:r>
                        <a:rPr lang="es-EC" sz="1100" dirty="0"/>
                        <a:t>Entrevista focalizada a personas que dirigen centros asistenciales de niños mendigos de la ciudad X.</a:t>
                      </a:r>
                    </a:p>
                  </a:txBody>
                  <a:tcPr/>
                </a:tc>
                <a:extLst>
                  <a:ext uri="{0D108BD9-81ED-4DB2-BD59-A6C34878D82A}">
                    <a16:rowId xmlns:a16="http://schemas.microsoft.com/office/drawing/2014/main" val="10002"/>
                  </a:ext>
                </a:extLst>
              </a:tr>
            </a:tbl>
          </a:graphicData>
        </a:graphic>
      </p:graphicFrame>
      <p:sp>
        <p:nvSpPr>
          <p:cNvPr id="5" name="4 Rectángulo"/>
          <p:cNvSpPr/>
          <p:nvPr/>
        </p:nvSpPr>
        <p:spPr>
          <a:xfrm>
            <a:off x="683568" y="129319"/>
            <a:ext cx="7992888" cy="400110"/>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wrap="square">
            <a:spAutoFit/>
          </a:bodyPr>
          <a:lstStyle/>
          <a:p>
            <a:pPr algn="ctr"/>
            <a:r>
              <a:rPr lang="es-ES" sz="2000" dirty="0">
                <a:solidFill>
                  <a:srgbClr val="C00000"/>
                </a:solidFill>
                <a:latin typeface="Aharoni" pitchFamily="2" charset="-79"/>
                <a:cs typeface="Aharoni" pitchFamily="2" charset="-79"/>
              </a:rPr>
              <a:t>MATRIZ DE OPERACIONALIZACIÓN DE VARIABLES</a:t>
            </a:r>
          </a:p>
        </p:txBody>
      </p:sp>
      <p:sp>
        <p:nvSpPr>
          <p:cNvPr id="6" name="5 Rectángulo"/>
          <p:cNvSpPr/>
          <p:nvPr/>
        </p:nvSpPr>
        <p:spPr>
          <a:xfrm>
            <a:off x="2267744" y="1124744"/>
            <a:ext cx="5400600" cy="338554"/>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s-ES" sz="1600" dirty="0">
                <a:solidFill>
                  <a:srgbClr val="C00000"/>
                </a:solidFill>
                <a:latin typeface="Aharoni" pitchFamily="2" charset="-79"/>
                <a:cs typeface="Aharoni" pitchFamily="2" charset="-79"/>
              </a:rPr>
              <a:t>VARIABLE DEPENDIENTE:</a:t>
            </a:r>
            <a:r>
              <a:rPr lang="es-ES" sz="1600" dirty="0">
                <a:solidFill>
                  <a:srgbClr val="0070C0"/>
                </a:solidFill>
                <a:latin typeface="Aharoni" pitchFamily="2" charset="-79"/>
                <a:cs typeface="Aharoni" pitchFamily="2" charset="-79"/>
              </a:rPr>
              <a:t> MENDICIDAD DE LOS NIÑOS</a:t>
            </a:r>
          </a:p>
        </p:txBody>
      </p:sp>
    </p:spTree>
    <p:extLst>
      <p:ext uri="{BB962C8B-B14F-4D97-AF65-F5344CB8AC3E}">
        <p14:creationId xmlns:p14="http://schemas.microsoft.com/office/powerpoint/2010/main" val="490678314"/>
      </p:ext>
    </p:extLst>
  </p:cSld>
  <p:clrMapOvr>
    <a:masterClrMapping/>
  </p:clrMapOvr>
</p:sld>
</file>

<file path=ppt/theme/theme1.xml><?xml version="1.0" encoding="utf-8"?>
<a:theme xmlns:a="http://schemas.openxmlformats.org/drawingml/2006/main" name="Tema de Office">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6267</TotalTime>
  <Words>1104</Words>
  <Application>Microsoft Office PowerPoint</Application>
  <PresentationFormat>Presentación en pantalla (4:3)</PresentationFormat>
  <Paragraphs>120</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Aharoni</vt:lpstr>
      <vt:lpstr>Arial</vt:lpstr>
      <vt:lpstr>Calibri</vt:lpstr>
      <vt:lpstr>FrankRuehl</vt:lpstr>
      <vt:lpstr>Symbol</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Deysi Rosario Basantes Moscoso</cp:lastModifiedBy>
  <cp:revision>402</cp:revision>
  <dcterms:created xsi:type="dcterms:W3CDTF">2017-01-18T13:45:29Z</dcterms:created>
  <dcterms:modified xsi:type="dcterms:W3CDTF">2024-05-01T14:58:20Z</dcterms:modified>
</cp:coreProperties>
</file>