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sldIdLst>
    <p:sldId id="256" r:id="rId2"/>
    <p:sldId id="257" r:id="rId3"/>
    <p:sldId id="264" r:id="rId4"/>
    <p:sldId id="258" r:id="rId5"/>
    <p:sldId id="263" r:id="rId6"/>
    <p:sldId id="259" r:id="rId7"/>
    <p:sldId id="262" r:id="rId8"/>
    <p:sldId id="260" r:id="rId9"/>
    <p:sldId id="265" r:id="rId10"/>
    <p:sldId id="261" r:id="rId11"/>
    <p:sldId id="266" r:id="rId12"/>
    <p:sldId id="268"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5741"/>
  </p:normalViewPr>
  <p:slideViewPr>
    <p:cSldViewPr snapToGrid="0" showGuides="1">
      <p:cViewPr varScale="1">
        <p:scale>
          <a:sx n="105" d="100"/>
          <a:sy n="105" d="100"/>
        </p:scale>
        <p:origin x="744"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s-MX"/>
              <a:t>Haz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MX"/>
              <a:t>Haz clic para editar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664574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5/4/23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33655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MX"/>
              <a:t>Haz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MX"/>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5/4/23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449739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5/4/23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3784694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MX"/>
              <a:t>Haz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MX"/>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5/4/23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040813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MX"/>
              <a:t>Haz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MX"/>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5/4/23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5875490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5/4/23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‹Nº›</a:t>
            </a:fld>
            <a:endParaRPr lang="en-US" dirty="0"/>
          </a:p>
        </p:txBody>
      </p:sp>
    </p:spTree>
    <p:extLst>
      <p:ext uri="{BB962C8B-B14F-4D97-AF65-F5344CB8AC3E}">
        <p14:creationId xmlns:p14="http://schemas.microsoft.com/office/powerpoint/2010/main" val="8750643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552631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Content Placeholder 2"/>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583004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5/4/23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172438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5/4/23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‹Nº›</a:t>
            </a:fld>
            <a:endParaRPr lang="en-US" dirty="0"/>
          </a:p>
        </p:txBody>
      </p:sp>
    </p:spTree>
    <p:extLst>
      <p:ext uri="{BB962C8B-B14F-4D97-AF65-F5344CB8AC3E}">
        <p14:creationId xmlns:p14="http://schemas.microsoft.com/office/powerpoint/2010/main" val="1818470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5/4/23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80936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MX"/>
              <a:t>Haz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5/4/23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113579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5/4/23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816164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MX"/>
              <a:t>Haz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42A54C80-263E-416B-A8E0-580EDEADCBDC}" type="datetimeFigureOut">
              <a:rPr lang="en-US" smtClean="0"/>
              <a:t>5/4/23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‹Nº›</a:t>
            </a:fld>
            <a:endParaRPr lang="en-US" dirty="0"/>
          </a:p>
        </p:txBody>
      </p:sp>
    </p:spTree>
    <p:extLst>
      <p:ext uri="{BB962C8B-B14F-4D97-AF65-F5344CB8AC3E}">
        <p14:creationId xmlns:p14="http://schemas.microsoft.com/office/powerpoint/2010/main" val="1856990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MX"/>
              <a:t>Haz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MX"/>
              <a:t>Haz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5/4/23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951726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5/4/23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807127283"/>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03D3E3-33FE-87C1-09C5-19AD9FA037D5}"/>
              </a:ext>
            </a:extLst>
          </p:cNvPr>
          <p:cNvSpPr>
            <a:spLocks noGrp="1"/>
          </p:cNvSpPr>
          <p:nvPr>
            <p:ph type="ctrTitle"/>
          </p:nvPr>
        </p:nvSpPr>
        <p:spPr>
          <a:xfrm>
            <a:off x="812122" y="2806870"/>
            <a:ext cx="9051205" cy="1646302"/>
          </a:xfrm>
        </p:spPr>
        <p:txBody>
          <a:bodyPr/>
          <a:lstStyle/>
          <a:p>
            <a:pPr algn="ctr"/>
            <a:r>
              <a:rPr lang="es-ES_tradnl" sz="8000" b="1" dirty="0"/>
              <a:t>GÉNEROS INTERPRETATIVOS</a:t>
            </a:r>
          </a:p>
        </p:txBody>
      </p:sp>
    </p:spTree>
    <p:extLst>
      <p:ext uri="{BB962C8B-B14F-4D97-AF65-F5344CB8AC3E}">
        <p14:creationId xmlns:p14="http://schemas.microsoft.com/office/powerpoint/2010/main" val="2011565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5E56C0-906D-6492-B033-00E530F7DEA8}"/>
              </a:ext>
            </a:extLst>
          </p:cNvPr>
          <p:cNvSpPr>
            <a:spLocks noGrp="1"/>
          </p:cNvSpPr>
          <p:nvPr>
            <p:ph type="title"/>
          </p:nvPr>
        </p:nvSpPr>
        <p:spPr>
          <a:xfrm>
            <a:off x="665142" y="376493"/>
            <a:ext cx="8596668" cy="1320800"/>
          </a:xfrm>
        </p:spPr>
        <p:txBody>
          <a:bodyPr>
            <a:normAutofit/>
          </a:bodyPr>
          <a:lstStyle/>
          <a:p>
            <a:pPr algn="ctr"/>
            <a:r>
              <a:rPr lang="es-ES_tradnl" sz="4400" b="1" dirty="0"/>
              <a:t>LA ENTREVISTA</a:t>
            </a:r>
          </a:p>
        </p:txBody>
      </p:sp>
      <p:sp>
        <p:nvSpPr>
          <p:cNvPr id="3" name="Marcador de contenido 2">
            <a:extLst>
              <a:ext uri="{FF2B5EF4-FFF2-40B4-BE49-F238E27FC236}">
                <a16:creationId xmlns:a16="http://schemas.microsoft.com/office/drawing/2014/main" id="{10B22A73-E403-B766-5989-CE295C5AA9B9}"/>
              </a:ext>
            </a:extLst>
          </p:cNvPr>
          <p:cNvSpPr>
            <a:spLocks noGrp="1"/>
          </p:cNvSpPr>
          <p:nvPr>
            <p:ph idx="1"/>
          </p:nvPr>
        </p:nvSpPr>
        <p:spPr>
          <a:xfrm>
            <a:off x="762678" y="1697293"/>
            <a:ext cx="8596668" cy="3880773"/>
          </a:xfrm>
        </p:spPr>
        <p:txBody>
          <a:bodyPr>
            <a:normAutofit fontScale="85000" lnSpcReduction="20000"/>
          </a:bodyPr>
          <a:lstStyle/>
          <a:p>
            <a:pPr marL="0" indent="0" algn="just" fontAlgn="base">
              <a:buNone/>
            </a:pPr>
            <a:r>
              <a:rPr lang="es-EC" sz="4700" b="1" i="0" dirty="0">
                <a:solidFill>
                  <a:srgbClr val="666666"/>
                </a:solidFill>
                <a:effectLst/>
                <a:latin typeface="Open Sans" panose="020B0606030504020204" pitchFamily="34" charset="0"/>
              </a:rPr>
              <a:t>CONCEPTO</a:t>
            </a:r>
          </a:p>
          <a:p>
            <a:pPr algn="just" fontAlgn="base">
              <a:buFont typeface="Arial" panose="020B0604020202020204" pitchFamily="34" charset="0"/>
              <a:buChar char="•"/>
            </a:pPr>
            <a:endParaRPr lang="es-EC" sz="2800" b="0" i="0" dirty="0">
              <a:solidFill>
                <a:srgbClr val="666666"/>
              </a:solidFill>
              <a:effectLst/>
              <a:latin typeface="Open Sans" panose="020B0606030504020204" pitchFamily="34" charset="0"/>
            </a:endParaRPr>
          </a:p>
          <a:p>
            <a:pPr algn="just" fontAlgn="base">
              <a:buFont typeface="Arial" panose="020B0604020202020204" pitchFamily="34" charset="0"/>
              <a:buChar char="•"/>
            </a:pPr>
            <a:r>
              <a:rPr lang="es-EC" sz="2800" dirty="0">
                <a:solidFill>
                  <a:srgbClr val="666666"/>
                </a:solidFill>
                <a:latin typeface="Open Sans" panose="020B0606030504020204" pitchFamily="34" charset="0"/>
              </a:rPr>
              <a:t>E</a:t>
            </a:r>
            <a:r>
              <a:rPr lang="es-EC" sz="2800" b="0" i="0" dirty="0">
                <a:solidFill>
                  <a:srgbClr val="666666"/>
                </a:solidFill>
                <a:effectLst/>
                <a:latin typeface="Open Sans" panose="020B0606030504020204" pitchFamily="34" charset="0"/>
              </a:rPr>
              <a:t>s considerada más como un género interpretativo, aunque esté vinculada al género informativo. Esto es debido a que el profesional de la información tiene la libertad de elegir las preguntas para su entrevistado. De alguna forma, esto conlleva a que pueda mostrar una cierta ideología por el tipo de cuestiones que exprese. En ocasiones, habrás podido ver cómo se critica a ciertos periodistas por marcar los puntos de la entrevista en un área más que en otras.</a:t>
            </a:r>
          </a:p>
          <a:p>
            <a:pPr marL="0" indent="0" algn="just">
              <a:buNone/>
            </a:pPr>
            <a:endParaRPr lang="es-EC" sz="2400" b="0" i="0" dirty="0">
              <a:solidFill>
                <a:srgbClr val="666666"/>
              </a:solidFill>
              <a:effectLst/>
              <a:latin typeface="Open Sans" panose="020B0606030504020204" pitchFamily="34" charset="0"/>
            </a:endParaRPr>
          </a:p>
        </p:txBody>
      </p:sp>
    </p:spTree>
    <p:extLst>
      <p:ext uri="{BB962C8B-B14F-4D97-AF65-F5344CB8AC3E}">
        <p14:creationId xmlns:p14="http://schemas.microsoft.com/office/powerpoint/2010/main" val="3493807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8F40AD-A418-CAD4-0681-02BBF6CBD00B}"/>
              </a:ext>
            </a:extLst>
          </p:cNvPr>
          <p:cNvSpPr>
            <a:spLocks noGrp="1"/>
          </p:cNvSpPr>
          <p:nvPr>
            <p:ph type="title"/>
          </p:nvPr>
        </p:nvSpPr>
        <p:spPr>
          <a:xfrm>
            <a:off x="884598" y="339344"/>
            <a:ext cx="8596668" cy="1320800"/>
          </a:xfrm>
        </p:spPr>
        <p:txBody>
          <a:bodyPr>
            <a:normAutofit/>
          </a:bodyPr>
          <a:lstStyle/>
          <a:p>
            <a:pPr algn="ctr"/>
            <a:r>
              <a:rPr lang="es-ES_tradnl" sz="4400" b="1" dirty="0"/>
              <a:t>TIPOS DE ENTREVISTAS</a:t>
            </a:r>
          </a:p>
        </p:txBody>
      </p:sp>
      <p:sp>
        <p:nvSpPr>
          <p:cNvPr id="3" name="Marcador de contenido 2">
            <a:extLst>
              <a:ext uri="{FF2B5EF4-FFF2-40B4-BE49-F238E27FC236}">
                <a16:creationId xmlns:a16="http://schemas.microsoft.com/office/drawing/2014/main" id="{F856417E-B48F-170C-5150-14291B6BB092}"/>
              </a:ext>
            </a:extLst>
          </p:cNvPr>
          <p:cNvSpPr>
            <a:spLocks noGrp="1"/>
          </p:cNvSpPr>
          <p:nvPr>
            <p:ph idx="1"/>
          </p:nvPr>
        </p:nvSpPr>
        <p:spPr>
          <a:xfrm>
            <a:off x="701718" y="1488613"/>
            <a:ext cx="8393514" cy="3880773"/>
          </a:xfrm>
        </p:spPr>
        <p:txBody>
          <a:bodyPr>
            <a:noAutofit/>
          </a:bodyPr>
          <a:lstStyle/>
          <a:p>
            <a:pPr algn="just">
              <a:buFont typeface="Arial" panose="020B0604020202020204" pitchFamily="34" charset="0"/>
              <a:buChar char="•"/>
            </a:pPr>
            <a:r>
              <a:rPr lang="es-EC" sz="2200" b="1" i="0" dirty="0">
                <a:solidFill>
                  <a:srgbClr val="000000"/>
                </a:solidFill>
                <a:effectLst/>
                <a:latin typeface="verdana" panose="020B0604030504040204" pitchFamily="34" charset="0"/>
              </a:rPr>
              <a:t>Entrevista de información</a:t>
            </a:r>
            <a:r>
              <a:rPr lang="es-EC" sz="2200" b="0" i="0" dirty="0">
                <a:solidFill>
                  <a:srgbClr val="000000"/>
                </a:solidFill>
                <a:effectLst/>
                <a:latin typeface="verdana" panose="020B0604030504040204" pitchFamily="34" charset="0"/>
              </a:rPr>
              <a:t>: Se trata del </a:t>
            </a:r>
            <a:r>
              <a:rPr lang="es-EC" sz="2200" b="0" i="1" dirty="0">
                <a:solidFill>
                  <a:srgbClr val="000000"/>
                </a:solidFill>
                <a:effectLst/>
                <a:latin typeface="verdana" panose="020B0604030504040204" pitchFamily="34" charset="0"/>
              </a:rPr>
              <a:t>testimonio</a:t>
            </a:r>
            <a:r>
              <a:rPr lang="es-EC" sz="2200" b="0" i="0" dirty="0">
                <a:solidFill>
                  <a:srgbClr val="000000"/>
                </a:solidFill>
                <a:effectLst/>
                <a:latin typeface="verdana" panose="020B0604030504040204" pitchFamily="34" charset="0"/>
              </a:rPr>
              <a:t> de la </a:t>
            </a:r>
            <a:r>
              <a:rPr lang="es-EC" sz="2200" b="0" i="1" dirty="0">
                <a:solidFill>
                  <a:srgbClr val="000000"/>
                </a:solidFill>
                <a:effectLst/>
                <a:latin typeface="verdana" panose="020B0604030504040204" pitchFamily="34" charset="0"/>
              </a:rPr>
              <a:t>persona</a:t>
            </a:r>
            <a:r>
              <a:rPr lang="es-EC" sz="2200" b="0" i="0" dirty="0">
                <a:solidFill>
                  <a:srgbClr val="000000"/>
                </a:solidFill>
                <a:effectLst/>
                <a:latin typeface="verdana" panose="020B0604030504040204" pitchFamily="34" charset="0"/>
              </a:rPr>
              <a:t> que hace la actualidad, que ha vivido el eento. Es el más frecuente.</a:t>
            </a:r>
          </a:p>
          <a:p>
            <a:pPr algn="just">
              <a:buFont typeface="Arial" panose="020B0604020202020204" pitchFamily="34" charset="0"/>
              <a:buChar char="•"/>
            </a:pPr>
            <a:r>
              <a:rPr lang="es-EC" sz="2200" b="1" i="0" dirty="0">
                <a:solidFill>
                  <a:srgbClr val="000000"/>
                </a:solidFill>
                <a:effectLst/>
                <a:latin typeface="verdana" panose="020B0604030504040204" pitchFamily="34" charset="0"/>
              </a:rPr>
              <a:t>Entrevista de descripción</a:t>
            </a:r>
            <a:r>
              <a:rPr lang="es-EC" sz="2200" b="0" i="0" dirty="0">
                <a:solidFill>
                  <a:srgbClr val="000000"/>
                </a:solidFill>
                <a:effectLst/>
                <a:latin typeface="verdana" panose="020B0604030504040204" pitchFamily="34" charset="0"/>
              </a:rPr>
              <a:t>: Se trata del </a:t>
            </a:r>
            <a:r>
              <a:rPr lang="es-EC" sz="2200" b="0" i="1" dirty="0">
                <a:solidFill>
                  <a:srgbClr val="000000"/>
                </a:solidFill>
                <a:effectLst/>
                <a:latin typeface="verdana" panose="020B0604030504040204" pitchFamily="34" charset="0"/>
              </a:rPr>
              <a:t>testimonio</a:t>
            </a:r>
            <a:r>
              <a:rPr lang="es-EC" sz="2200" b="0" i="0" dirty="0">
                <a:solidFill>
                  <a:srgbClr val="000000"/>
                </a:solidFill>
                <a:effectLst/>
                <a:latin typeface="verdana" panose="020B0604030504040204" pitchFamily="34" charset="0"/>
              </a:rPr>
              <a:t> del que </a:t>
            </a:r>
            <a:r>
              <a:rPr lang="es-EC" sz="2200" b="0" i="1" dirty="0">
                <a:solidFill>
                  <a:srgbClr val="000000"/>
                </a:solidFill>
                <a:effectLst/>
                <a:latin typeface="verdana" panose="020B0604030504040204" pitchFamily="34" charset="0"/>
              </a:rPr>
              <a:t>asiste al evento</a:t>
            </a:r>
            <a:r>
              <a:rPr lang="es-EC" sz="2200" b="0" i="0" dirty="0">
                <a:solidFill>
                  <a:srgbClr val="000000"/>
                </a:solidFill>
                <a:effectLst/>
                <a:latin typeface="verdana" panose="020B0604030504040204" pitchFamily="34" charset="0"/>
              </a:rPr>
              <a:t>.</a:t>
            </a:r>
          </a:p>
          <a:p>
            <a:pPr algn="just">
              <a:buFont typeface="Arial" panose="020B0604020202020204" pitchFamily="34" charset="0"/>
              <a:buChar char="•"/>
            </a:pPr>
            <a:r>
              <a:rPr lang="es-EC" sz="2200" b="1" i="0" dirty="0">
                <a:solidFill>
                  <a:srgbClr val="000000"/>
                </a:solidFill>
                <a:effectLst/>
                <a:latin typeface="verdana" panose="020B0604030504040204" pitchFamily="34" charset="0"/>
              </a:rPr>
              <a:t>Entrevista de análisis</a:t>
            </a:r>
            <a:r>
              <a:rPr lang="es-EC" sz="2200" b="0" i="0" dirty="0">
                <a:solidFill>
                  <a:srgbClr val="000000"/>
                </a:solidFill>
                <a:effectLst/>
                <a:latin typeface="verdana" panose="020B0604030504040204" pitchFamily="34" charset="0"/>
              </a:rPr>
              <a:t>: Es la </a:t>
            </a:r>
            <a:r>
              <a:rPr lang="es-EC" sz="2200" b="0" i="1" dirty="0">
                <a:solidFill>
                  <a:srgbClr val="000000"/>
                </a:solidFill>
                <a:effectLst/>
                <a:latin typeface="verdana" panose="020B0604030504040204" pitchFamily="34" charset="0"/>
              </a:rPr>
              <a:t>entrevista</a:t>
            </a:r>
            <a:r>
              <a:rPr lang="es-EC" sz="2200" b="0" i="0" dirty="0">
                <a:solidFill>
                  <a:srgbClr val="000000"/>
                </a:solidFill>
                <a:effectLst/>
                <a:latin typeface="verdana" panose="020B0604030504040204" pitchFamily="34" charset="0"/>
              </a:rPr>
              <a:t> de una persona que </a:t>
            </a:r>
            <a:r>
              <a:rPr lang="es-EC" sz="2200" b="0" i="1" dirty="0">
                <a:solidFill>
                  <a:srgbClr val="000000"/>
                </a:solidFill>
                <a:effectLst/>
                <a:latin typeface="verdana" panose="020B0604030504040204" pitchFamily="34" charset="0"/>
              </a:rPr>
              <a:t>sitúa</a:t>
            </a:r>
            <a:r>
              <a:rPr lang="es-EC" sz="2200" b="0" i="0" dirty="0">
                <a:solidFill>
                  <a:srgbClr val="000000"/>
                </a:solidFill>
                <a:effectLst/>
                <a:latin typeface="verdana" panose="020B0604030504040204" pitchFamily="34" charset="0"/>
              </a:rPr>
              <a:t> el </a:t>
            </a:r>
            <a:r>
              <a:rPr lang="es-EC" sz="2200" b="0" i="1" dirty="0">
                <a:solidFill>
                  <a:srgbClr val="000000"/>
                </a:solidFill>
                <a:effectLst/>
                <a:latin typeface="verdana" panose="020B0604030504040204" pitchFamily="34" charset="0"/>
              </a:rPr>
              <a:t>evento</a:t>
            </a:r>
            <a:r>
              <a:rPr lang="es-EC" sz="2200" b="0" i="0" dirty="0">
                <a:solidFill>
                  <a:srgbClr val="000000"/>
                </a:solidFill>
                <a:effectLst/>
                <a:latin typeface="verdana" panose="020B0604030504040204" pitchFamily="34" charset="0"/>
              </a:rPr>
              <a:t> en </a:t>
            </a:r>
            <a:r>
              <a:rPr lang="es-EC" sz="2200" b="0" i="1" dirty="0">
                <a:solidFill>
                  <a:srgbClr val="000000"/>
                </a:solidFill>
                <a:effectLst/>
                <a:latin typeface="verdana" panose="020B0604030504040204" pitchFamily="34" charset="0"/>
              </a:rPr>
              <a:t>un contexto preciso</a:t>
            </a:r>
            <a:r>
              <a:rPr lang="es-EC" sz="2200" b="0" i="0" dirty="0">
                <a:solidFill>
                  <a:srgbClr val="000000"/>
                </a:solidFill>
                <a:effectLst/>
                <a:latin typeface="verdana" panose="020B0604030504040204" pitchFamily="34" charset="0"/>
              </a:rPr>
              <a:t>, en una perspectiva y contesta a la pregunta por qué.</a:t>
            </a:r>
          </a:p>
          <a:p>
            <a:pPr algn="just">
              <a:buFont typeface="Arial" panose="020B0604020202020204" pitchFamily="34" charset="0"/>
              <a:buChar char="•"/>
            </a:pPr>
            <a:r>
              <a:rPr lang="es-EC" sz="2200" b="1" i="0" dirty="0">
                <a:solidFill>
                  <a:srgbClr val="000000"/>
                </a:solidFill>
                <a:effectLst/>
                <a:latin typeface="verdana" panose="020B0604030504040204" pitchFamily="34" charset="0"/>
              </a:rPr>
              <a:t>Entrevista de comentario</a:t>
            </a:r>
            <a:r>
              <a:rPr lang="es-EC" sz="2200" b="0" i="0" dirty="0">
                <a:solidFill>
                  <a:srgbClr val="000000"/>
                </a:solidFill>
                <a:effectLst/>
                <a:latin typeface="verdana" panose="020B0604030504040204" pitchFamily="34" charset="0"/>
              </a:rPr>
              <a:t>: “</a:t>
            </a:r>
            <a:r>
              <a:rPr lang="es-EC" sz="2200" b="0" i="1" dirty="0">
                <a:solidFill>
                  <a:srgbClr val="000000"/>
                </a:solidFill>
                <a:effectLst/>
                <a:latin typeface="verdana" panose="020B0604030504040204" pitchFamily="34" charset="0"/>
              </a:rPr>
              <a:t>qué opina Ud.</a:t>
            </a:r>
            <a:r>
              <a:rPr lang="es-EC" sz="2200" b="0" i="0" dirty="0">
                <a:solidFill>
                  <a:srgbClr val="000000"/>
                </a:solidFill>
                <a:effectLst/>
                <a:latin typeface="verdana" panose="020B0604030504040204" pitchFamily="34" charset="0"/>
              </a:rPr>
              <a:t>” será la </a:t>
            </a:r>
            <a:r>
              <a:rPr lang="es-EC" sz="2200" b="0" i="1" dirty="0">
                <a:solidFill>
                  <a:srgbClr val="000000"/>
                </a:solidFill>
                <a:effectLst/>
                <a:latin typeface="verdana" panose="020B0604030504040204" pitchFamily="34" charset="0"/>
              </a:rPr>
              <a:t>pregunta base</a:t>
            </a:r>
            <a:r>
              <a:rPr lang="es-EC" sz="2200" b="0" i="0" dirty="0">
                <a:solidFill>
                  <a:srgbClr val="000000"/>
                </a:solidFill>
                <a:effectLst/>
                <a:latin typeface="verdana" panose="020B0604030504040204" pitchFamily="34" charset="0"/>
              </a:rPr>
              <a:t> de este tipo de entrevista, buscando la opinión del que interpreta el evento, se trata de sacar conclusiones.</a:t>
            </a:r>
            <a:endParaRPr lang="es-ES_tradnl" sz="2200" dirty="0"/>
          </a:p>
        </p:txBody>
      </p:sp>
    </p:spTree>
    <p:extLst>
      <p:ext uri="{BB962C8B-B14F-4D97-AF65-F5344CB8AC3E}">
        <p14:creationId xmlns:p14="http://schemas.microsoft.com/office/powerpoint/2010/main" val="22611578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8F40AD-A418-CAD4-0681-02BBF6CBD00B}"/>
              </a:ext>
            </a:extLst>
          </p:cNvPr>
          <p:cNvSpPr>
            <a:spLocks noGrp="1"/>
          </p:cNvSpPr>
          <p:nvPr>
            <p:ph type="title"/>
          </p:nvPr>
        </p:nvSpPr>
        <p:spPr>
          <a:xfrm>
            <a:off x="921174" y="570992"/>
            <a:ext cx="8596668" cy="1320800"/>
          </a:xfrm>
        </p:spPr>
        <p:txBody>
          <a:bodyPr>
            <a:normAutofit/>
          </a:bodyPr>
          <a:lstStyle/>
          <a:p>
            <a:pPr algn="ctr"/>
            <a:r>
              <a:rPr lang="es-ES_tradnl" sz="4400" b="1" dirty="0"/>
              <a:t>TIPOS DE ENTREVISTAS</a:t>
            </a:r>
          </a:p>
        </p:txBody>
      </p:sp>
      <p:sp>
        <p:nvSpPr>
          <p:cNvPr id="3" name="Marcador de contenido 2">
            <a:extLst>
              <a:ext uri="{FF2B5EF4-FFF2-40B4-BE49-F238E27FC236}">
                <a16:creationId xmlns:a16="http://schemas.microsoft.com/office/drawing/2014/main" id="{F856417E-B48F-170C-5150-14291B6BB092}"/>
              </a:ext>
            </a:extLst>
          </p:cNvPr>
          <p:cNvSpPr>
            <a:spLocks noGrp="1"/>
          </p:cNvSpPr>
          <p:nvPr>
            <p:ph idx="1"/>
          </p:nvPr>
        </p:nvSpPr>
        <p:spPr>
          <a:xfrm>
            <a:off x="811446" y="2208784"/>
            <a:ext cx="8283786" cy="3880773"/>
          </a:xfrm>
        </p:spPr>
        <p:txBody>
          <a:bodyPr>
            <a:noAutofit/>
          </a:bodyPr>
          <a:lstStyle/>
          <a:p>
            <a:pPr algn="just">
              <a:buFont typeface="Arial" panose="020B0604020202020204" pitchFamily="34" charset="0"/>
              <a:buChar char="•"/>
            </a:pPr>
            <a:r>
              <a:rPr lang="es-EC" sz="2200" b="1" dirty="0">
                <a:solidFill>
                  <a:srgbClr val="000000"/>
                </a:solidFill>
                <a:effectLst/>
                <a:latin typeface="verdana" panose="020B0604030504040204" pitchFamily="34" charset="0"/>
              </a:rPr>
              <a:t>Entrevista de opinión</a:t>
            </a:r>
            <a:r>
              <a:rPr lang="es-EC" sz="2200" b="0" dirty="0">
                <a:solidFill>
                  <a:srgbClr val="000000"/>
                </a:solidFill>
                <a:effectLst/>
                <a:latin typeface="verdana" panose="020B0604030504040204" pitchFamily="34" charset="0"/>
              </a:rPr>
              <a:t>: Es cualquier persona que consultamos en la calle.</a:t>
            </a:r>
          </a:p>
          <a:p>
            <a:pPr algn="just">
              <a:buFont typeface="Arial" panose="020B0604020202020204" pitchFamily="34" charset="0"/>
              <a:buChar char="•"/>
            </a:pPr>
            <a:r>
              <a:rPr lang="es-EC" sz="2200" b="1" dirty="0">
                <a:solidFill>
                  <a:srgbClr val="000000"/>
                </a:solidFill>
                <a:effectLst/>
                <a:latin typeface="verdana" panose="020B0604030504040204" pitchFamily="34" charset="0"/>
              </a:rPr>
              <a:t>Entrevista de personalidad</a:t>
            </a:r>
            <a:r>
              <a:rPr lang="es-EC" sz="2200" b="0" dirty="0">
                <a:solidFill>
                  <a:srgbClr val="000000"/>
                </a:solidFill>
                <a:effectLst/>
                <a:latin typeface="verdana" panose="020B0604030504040204" pitchFamily="34" charset="0"/>
              </a:rPr>
              <a:t>: Se trata de un encuentro con un individuo famoso, trata de llamar la atención del público alrededor de un hecho excepcional, de una realización original.</a:t>
            </a:r>
          </a:p>
          <a:p>
            <a:pPr algn="just">
              <a:buFont typeface="Arial" panose="020B0604020202020204" pitchFamily="34" charset="0"/>
              <a:buChar char="•"/>
            </a:pPr>
            <a:r>
              <a:rPr lang="es-EC" sz="2200" b="1" dirty="0">
                <a:solidFill>
                  <a:srgbClr val="000000"/>
                </a:solidFill>
                <a:effectLst/>
                <a:latin typeface="verdana" panose="020B0604030504040204" pitchFamily="34" charset="0"/>
              </a:rPr>
              <a:t>Entrevista a gran tema</a:t>
            </a:r>
            <a:r>
              <a:rPr lang="es-EC" sz="2200" b="0" dirty="0">
                <a:solidFill>
                  <a:srgbClr val="000000"/>
                </a:solidFill>
                <a:effectLst/>
                <a:latin typeface="verdana" panose="020B0604030504040204" pitchFamily="34" charset="0"/>
              </a:rPr>
              <a:t>: Trata de preocupaciones generalizadas en la sociedad.</a:t>
            </a:r>
          </a:p>
          <a:p>
            <a:endParaRPr lang="es-ES_tradnl" sz="2200" dirty="0"/>
          </a:p>
        </p:txBody>
      </p:sp>
    </p:spTree>
    <p:extLst>
      <p:ext uri="{BB962C8B-B14F-4D97-AF65-F5344CB8AC3E}">
        <p14:creationId xmlns:p14="http://schemas.microsoft.com/office/powerpoint/2010/main" val="14434329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13C8F5-101A-DD0F-46BD-F62585249F22}"/>
              </a:ext>
            </a:extLst>
          </p:cNvPr>
          <p:cNvSpPr>
            <a:spLocks noGrp="1"/>
          </p:cNvSpPr>
          <p:nvPr>
            <p:ph type="title"/>
          </p:nvPr>
        </p:nvSpPr>
        <p:spPr/>
        <p:txBody>
          <a:bodyPr/>
          <a:lstStyle/>
          <a:p>
            <a:endParaRPr lang="es-ES_tradnl"/>
          </a:p>
        </p:txBody>
      </p:sp>
      <p:sp>
        <p:nvSpPr>
          <p:cNvPr id="3" name="Marcador de contenido 2">
            <a:extLst>
              <a:ext uri="{FF2B5EF4-FFF2-40B4-BE49-F238E27FC236}">
                <a16:creationId xmlns:a16="http://schemas.microsoft.com/office/drawing/2014/main" id="{74C35885-926B-C1C8-0865-2BE9BCA5AC7F}"/>
              </a:ext>
            </a:extLst>
          </p:cNvPr>
          <p:cNvSpPr>
            <a:spLocks noGrp="1"/>
          </p:cNvSpPr>
          <p:nvPr>
            <p:ph idx="1"/>
          </p:nvPr>
        </p:nvSpPr>
        <p:spPr/>
        <p:txBody>
          <a:bodyPr/>
          <a:lstStyle/>
          <a:p>
            <a:endParaRPr lang="es-ES_tradnl"/>
          </a:p>
        </p:txBody>
      </p:sp>
    </p:spTree>
    <p:extLst>
      <p:ext uri="{BB962C8B-B14F-4D97-AF65-F5344CB8AC3E}">
        <p14:creationId xmlns:p14="http://schemas.microsoft.com/office/powerpoint/2010/main" val="1520055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81D1D2-2A39-D40A-276D-AEB229B32875}"/>
              </a:ext>
            </a:extLst>
          </p:cNvPr>
          <p:cNvSpPr>
            <a:spLocks noGrp="1"/>
          </p:cNvSpPr>
          <p:nvPr>
            <p:ph type="title"/>
          </p:nvPr>
        </p:nvSpPr>
        <p:spPr>
          <a:xfrm>
            <a:off x="880557" y="266765"/>
            <a:ext cx="8596668" cy="1320800"/>
          </a:xfrm>
        </p:spPr>
        <p:txBody>
          <a:bodyPr>
            <a:normAutofit/>
          </a:bodyPr>
          <a:lstStyle/>
          <a:p>
            <a:pPr algn="ctr"/>
            <a:r>
              <a:rPr lang="es-ES_tradnl" sz="4400" b="1" dirty="0"/>
              <a:t>CONCEPTO</a:t>
            </a:r>
          </a:p>
        </p:txBody>
      </p:sp>
      <p:sp>
        <p:nvSpPr>
          <p:cNvPr id="3" name="Marcador de contenido 2">
            <a:extLst>
              <a:ext uri="{FF2B5EF4-FFF2-40B4-BE49-F238E27FC236}">
                <a16:creationId xmlns:a16="http://schemas.microsoft.com/office/drawing/2014/main" id="{7900B533-E771-7536-EF12-1904FA396851}"/>
              </a:ext>
            </a:extLst>
          </p:cNvPr>
          <p:cNvSpPr>
            <a:spLocks noGrp="1"/>
          </p:cNvSpPr>
          <p:nvPr>
            <p:ph idx="1"/>
          </p:nvPr>
        </p:nvSpPr>
        <p:spPr>
          <a:xfrm>
            <a:off x="474111" y="1488613"/>
            <a:ext cx="9003114" cy="3880773"/>
          </a:xfrm>
        </p:spPr>
        <p:txBody>
          <a:bodyPr>
            <a:noAutofit/>
          </a:bodyPr>
          <a:lstStyle/>
          <a:p>
            <a:pPr algn="just"/>
            <a:r>
              <a:rPr lang="es-EC" sz="2400" b="0" i="0" dirty="0">
                <a:solidFill>
                  <a:srgbClr val="7A7A7A"/>
                </a:solidFill>
                <a:effectLst/>
                <a:latin typeface="Open Sans" panose="020B0606030504020204" pitchFamily="34" charset="0"/>
              </a:rPr>
              <a:t>En el </a:t>
            </a:r>
            <a:r>
              <a:rPr lang="es-EC" sz="2400" b="1" i="0" dirty="0">
                <a:solidFill>
                  <a:srgbClr val="7A7A7A"/>
                </a:solidFill>
                <a:effectLst/>
                <a:latin typeface="Open Sans" panose="020B0606030504020204" pitchFamily="34" charset="0"/>
              </a:rPr>
              <a:t>género interpretativo</a:t>
            </a:r>
            <a:r>
              <a:rPr lang="es-EC" sz="2400" b="0" i="0" dirty="0">
                <a:solidFill>
                  <a:srgbClr val="7A7A7A"/>
                </a:solidFill>
                <a:effectLst/>
                <a:latin typeface="Open Sans" panose="020B0606030504020204" pitchFamily="34" charset="0"/>
              </a:rPr>
              <a:t> se incluyen el informativo y el de opinión. Se caracteriza por describir un hecho y se incluye la valoración personal del redactor o periodista.</a:t>
            </a:r>
          </a:p>
          <a:p>
            <a:pPr marL="0" indent="0" algn="just">
              <a:buNone/>
            </a:pPr>
            <a:endParaRPr lang="es-EC" sz="2400" b="0" i="0" dirty="0">
              <a:solidFill>
                <a:srgbClr val="7A7A7A"/>
              </a:solidFill>
              <a:effectLst/>
              <a:latin typeface="Open Sans" panose="020B0606030504020204" pitchFamily="34" charset="0"/>
            </a:endParaRPr>
          </a:p>
          <a:p>
            <a:pPr algn="just"/>
            <a:r>
              <a:rPr lang="es-EC" sz="2400" b="0" i="0" dirty="0">
                <a:solidFill>
                  <a:srgbClr val="666666"/>
                </a:solidFill>
                <a:effectLst/>
                <a:latin typeface="Open Sans" panose="020B0606030504020204" pitchFamily="34" charset="0"/>
              </a:rPr>
              <a:t>Es un género moderno que se usa como contrarresta de los otros medios de comunicación. El periodista expresa su punto de vista, aunque </a:t>
            </a:r>
            <a:r>
              <a:rPr lang="es-EC" sz="2400" b="1" i="0" dirty="0">
                <a:solidFill>
                  <a:srgbClr val="666666"/>
                </a:solidFill>
                <a:effectLst/>
                <a:latin typeface="Open Sans" panose="020B0606030504020204" pitchFamily="34" charset="0"/>
              </a:rPr>
              <a:t>sin posicionarse explícitamente</a:t>
            </a:r>
            <a:r>
              <a:rPr lang="es-EC" sz="2400" b="0" i="0" dirty="0">
                <a:solidFill>
                  <a:srgbClr val="666666"/>
                </a:solidFill>
                <a:effectLst/>
                <a:latin typeface="Open Sans" panose="020B0606030504020204" pitchFamily="34" charset="0"/>
              </a:rPr>
              <a:t>. Se muestra como testigo de un acontecimiento que analiza y del cual genera una hipótesis. Establece una visión de las consecuencias tras los hechos acontecidos y la compara con el contexto actual del lector o espectador.</a:t>
            </a:r>
            <a:endParaRPr lang="es-ES_tradnl" sz="2400" dirty="0"/>
          </a:p>
        </p:txBody>
      </p:sp>
    </p:spTree>
    <p:extLst>
      <p:ext uri="{BB962C8B-B14F-4D97-AF65-F5344CB8AC3E}">
        <p14:creationId xmlns:p14="http://schemas.microsoft.com/office/powerpoint/2010/main" val="4205231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9E8F3C-9450-8811-8577-D679C2FF45E6}"/>
              </a:ext>
            </a:extLst>
          </p:cNvPr>
          <p:cNvSpPr>
            <a:spLocks noGrp="1"/>
          </p:cNvSpPr>
          <p:nvPr>
            <p:ph type="title"/>
          </p:nvPr>
        </p:nvSpPr>
        <p:spPr/>
        <p:txBody>
          <a:bodyPr>
            <a:noAutofit/>
          </a:bodyPr>
          <a:lstStyle/>
          <a:p>
            <a:pPr algn="ctr"/>
            <a:r>
              <a:rPr lang="es-ES_tradnl" sz="4400" b="1" dirty="0"/>
              <a:t>CLASIFICACIÓN DEL GÉNERO INTERPRETATIVO</a:t>
            </a:r>
          </a:p>
        </p:txBody>
      </p:sp>
      <p:sp>
        <p:nvSpPr>
          <p:cNvPr id="3" name="Marcador de contenido 2">
            <a:extLst>
              <a:ext uri="{FF2B5EF4-FFF2-40B4-BE49-F238E27FC236}">
                <a16:creationId xmlns:a16="http://schemas.microsoft.com/office/drawing/2014/main" id="{53E015D8-FC87-EF5A-7531-928D686007C1}"/>
              </a:ext>
            </a:extLst>
          </p:cNvPr>
          <p:cNvSpPr>
            <a:spLocks noGrp="1"/>
          </p:cNvSpPr>
          <p:nvPr>
            <p:ph idx="1"/>
          </p:nvPr>
        </p:nvSpPr>
        <p:spPr>
          <a:xfrm>
            <a:off x="1299126" y="2465389"/>
            <a:ext cx="8596668" cy="3880773"/>
          </a:xfrm>
        </p:spPr>
        <p:txBody>
          <a:bodyPr>
            <a:normAutofit/>
          </a:bodyPr>
          <a:lstStyle/>
          <a:p>
            <a:pPr>
              <a:buFont typeface="+mj-lt"/>
              <a:buAutoNum type="arabicPeriod"/>
            </a:pPr>
            <a:r>
              <a:rPr lang="es-ES_tradnl" sz="2400" dirty="0"/>
              <a:t>LA CRÓNICA</a:t>
            </a:r>
          </a:p>
          <a:p>
            <a:pPr>
              <a:buFont typeface="+mj-lt"/>
              <a:buAutoNum type="arabicPeriod"/>
            </a:pPr>
            <a:r>
              <a:rPr lang="es-ES_tradnl" sz="2400" dirty="0"/>
              <a:t>EL REPORTAJE INTERPRETATIVO</a:t>
            </a:r>
          </a:p>
          <a:p>
            <a:pPr>
              <a:buFont typeface="+mj-lt"/>
              <a:buAutoNum type="arabicPeriod"/>
            </a:pPr>
            <a:r>
              <a:rPr lang="es-ES_tradnl" sz="2400" dirty="0"/>
              <a:t>ENTREVISTA INTERPRETATIVA</a:t>
            </a:r>
          </a:p>
        </p:txBody>
      </p:sp>
    </p:spTree>
    <p:extLst>
      <p:ext uri="{BB962C8B-B14F-4D97-AF65-F5344CB8AC3E}">
        <p14:creationId xmlns:p14="http://schemas.microsoft.com/office/powerpoint/2010/main" val="1639276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5E56C0-906D-6492-B033-00E530F7DEA8}"/>
              </a:ext>
            </a:extLst>
          </p:cNvPr>
          <p:cNvSpPr>
            <a:spLocks noGrp="1"/>
          </p:cNvSpPr>
          <p:nvPr>
            <p:ph type="title"/>
          </p:nvPr>
        </p:nvSpPr>
        <p:spPr>
          <a:xfrm>
            <a:off x="665142" y="376493"/>
            <a:ext cx="8596668" cy="1320800"/>
          </a:xfrm>
        </p:spPr>
        <p:txBody>
          <a:bodyPr>
            <a:normAutofit/>
          </a:bodyPr>
          <a:lstStyle/>
          <a:p>
            <a:pPr algn="ctr"/>
            <a:r>
              <a:rPr lang="es-ES_tradnl" sz="4400" b="1" dirty="0"/>
              <a:t>LA CRÓNICA</a:t>
            </a:r>
          </a:p>
        </p:txBody>
      </p:sp>
      <p:sp>
        <p:nvSpPr>
          <p:cNvPr id="3" name="Marcador de contenido 2">
            <a:extLst>
              <a:ext uri="{FF2B5EF4-FFF2-40B4-BE49-F238E27FC236}">
                <a16:creationId xmlns:a16="http://schemas.microsoft.com/office/drawing/2014/main" id="{10B22A73-E403-B766-5989-CE295C5AA9B9}"/>
              </a:ext>
            </a:extLst>
          </p:cNvPr>
          <p:cNvSpPr>
            <a:spLocks noGrp="1"/>
          </p:cNvSpPr>
          <p:nvPr>
            <p:ph idx="1"/>
          </p:nvPr>
        </p:nvSpPr>
        <p:spPr>
          <a:xfrm>
            <a:off x="762678" y="1697293"/>
            <a:ext cx="8596668" cy="3880773"/>
          </a:xfrm>
        </p:spPr>
        <p:txBody>
          <a:bodyPr>
            <a:normAutofit fontScale="92500" lnSpcReduction="10000"/>
          </a:bodyPr>
          <a:lstStyle/>
          <a:p>
            <a:pPr marL="0" indent="0">
              <a:buNone/>
            </a:pPr>
            <a:r>
              <a:rPr lang="es-EC" sz="4300" b="1" i="0" dirty="0">
                <a:solidFill>
                  <a:srgbClr val="666666"/>
                </a:solidFill>
                <a:effectLst/>
                <a:latin typeface="Open Sans" panose="020B0606030504020204" pitchFamily="34" charset="0"/>
              </a:rPr>
              <a:t>Definición</a:t>
            </a:r>
          </a:p>
          <a:p>
            <a:pPr marL="0" indent="0">
              <a:buNone/>
            </a:pPr>
            <a:endParaRPr lang="es-EC" sz="2800" b="1" i="0" dirty="0">
              <a:solidFill>
                <a:srgbClr val="666666"/>
              </a:solidFill>
              <a:effectLst/>
              <a:latin typeface="Open Sans" panose="020B0606030504020204" pitchFamily="34" charset="0"/>
            </a:endParaRPr>
          </a:p>
          <a:p>
            <a:pPr algn="just"/>
            <a:r>
              <a:rPr lang="es-EC" sz="2400" dirty="0">
                <a:solidFill>
                  <a:srgbClr val="666666"/>
                </a:solidFill>
                <a:latin typeface="Open Sans" panose="020B0606030504020204" pitchFamily="34" charset="0"/>
              </a:rPr>
              <a:t>E</a:t>
            </a:r>
            <a:r>
              <a:rPr lang="es-EC" sz="2400" b="0" i="0" dirty="0">
                <a:solidFill>
                  <a:srgbClr val="666666"/>
                </a:solidFill>
                <a:effectLst/>
                <a:latin typeface="Open Sans" panose="020B0606030504020204" pitchFamily="34" charset="0"/>
              </a:rPr>
              <a:t>s el resultado de un género híbrido, donde confluyen la información y, en un segundo plano, la interpretación que realiza el periodista. Tiene como característica su continuidad, por lo que el lector la puede seguir periódicamente en su medio informativo. Esto, a su vez, construye una cierta familiaridad entre emisor y receptor. La crónica permite presentarse libremente, sin atender al sistema piramidal que se acostumbra en la noticia.</a:t>
            </a:r>
          </a:p>
          <a:p>
            <a:endParaRPr lang="es-ES_tradnl" dirty="0"/>
          </a:p>
        </p:txBody>
      </p:sp>
    </p:spTree>
    <p:extLst>
      <p:ext uri="{BB962C8B-B14F-4D97-AF65-F5344CB8AC3E}">
        <p14:creationId xmlns:p14="http://schemas.microsoft.com/office/powerpoint/2010/main" val="1781203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A1E0A5-6A58-831E-1EA0-95F08958E70B}"/>
              </a:ext>
            </a:extLst>
          </p:cNvPr>
          <p:cNvSpPr>
            <a:spLocks noGrp="1"/>
          </p:cNvSpPr>
          <p:nvPr>
            <p:ph type="title"/>
          </p:nvPr>
        </p:nvSpPr>
        <p:spPr>
          <a:xfrm>
            <a:off x="0" y="146304"/>
            <a:ext cx="10011009" cy="1320800"/>
          </a:xfrm>
        </p:spPr>
        <p:txBody>
          <a:bodyPr>
            <a:noAutofit/>
          </a:bodyPr>
          <a:lstStyle/>
          <a:p>
            <a:pPr algn="just"/>
            <a:r>
              <a:rPr lang="es-ES_tradnl" sz="4400" b="1" dirty="0"/>
              <a:t>CARACTERÍSTICAS DE LAS CRÓNICAS</a:t>
            </a:r>
          </a:p>
        </p:txBody>
      </p:sp>
      <p:sp>
        <p:nvSpPr>
          <p:cNvPr id="3" name="Marcador de contenido 2">
            <a:extLst>
              <a:ext uri="{FF2B5EF4-FFF2-40B4-BE49-F238E27FC236}">
                <a16:creationId xmlns:a16="http://schemas.microsoft.com/office/drawing/2014/main" id="{CF666894-539A-BAD9-CBBE-2F156296664F}"/>
              </a:ext>
            </a:extLst>
          </p:cNvPr>
          <p:cNvSpPr>
            <a:spLocks noGrp="1"/>
          </p:cNvSpPr>
          <p:nvPr>
            <p:ph idx="1"/>
          </p:nvPr>
        </p:nvSpPr>
        <p:spPr>
          <a:xfrm>
            <a:off x="543222" y="1124269"/>
            <a:ext cx="8596668" cy="3880773"/>
          </a:xfrm>
        </p:spPr>
        <p:txBody>
          <a:bodyPr>
            <a:noAutofit/>
          </a:bodyPr>
          <a:lstStyle/>
          <a:p>
            <a:pPr algn="just">
              <a:buFont typeface="Arial" panose="020B0604020202020204" pitchFamily="34" charset="0"/>
              <a:buChar char="•"/>
            </a:pPr>
            <a:r>
              <a:rPr lang="es-EC" sz="2200" b="0" i="0" dirty="0">
                <a:solidFill>
                  <a:srgbClr val="000000"/>
                </a:solidFill>
                <a:effectLst/>
                <a:latin typeface="verdana" panose="020B0604030504040204" pitchFamily="34" charset="0"/>
              </a:rPr>
              <a:t>La crónica puede publicarse en los periódicos, en la radio, o en la televisión. Suelen ser las mismas personas que trabajan para diferentes medios de comunicación.</a:t>
            </a:r>
          </a:p>
          <a:p>
            <a:pPr algn="just">
              <a:buFont typeface="Arial" panose="020B0604020202020204" pitchFamily="34" charset="0"/>
              <a:buChar char="•"/>
            </a:pPr>
            <a:r>
              <a:rPr lang="es-EC" sz="2200" b="0" i="0" dirty="0">
                <a:solidFill>
                  <a:srgbClr val="000000"/>
                </a:solidFill>
                <a:effectLst/>
                <a:latin typeface="verdana" panose="020B0604030504040204" pitchFamily="34" charset="0"/>
              </a:rPr>
              <a:t>Tiene las mismas características que el reportaje, su diferencia es que el periodista enfatiza</a:t>
            </a:r>
            <a:r>
              <a:rPr lang="es-EC" sz="2200" b="0" i="1" dirty="0">
                <a:solidFill>
                  <a:srgbClr val="000000"/>
                </a:solidFill>
                <a:effectLst/>
                <a:latin typeface="verdana" panose="020B0604030504040204" pitchFamily="34" charset="0"/>
              </a:rPr>
              <a:t> su versión particular y subjetiva</a:t>
            </a:r>
            <a:r>
              <a:rPr lang="es-EC" sz="2200" b="0" i="0" dirty="0">
                <a:solidFill>
                  <a:srgbClr val="000000"/>
                </a:solidFill>
                <a:effectLst/>
                <a:latin typeface="verdana" panose="020B0604030504040204" pitchFamily="34" charset="0"/>
              </a:rPr>
              <a:t> de los hechos que narra, por eso la crónica es muy ligada a la literatura.</a:t>
            </a:r>
          </a:p>
          <a:p>
            <a:pPr algn="just">
              <a:buFont typeface="Arial" panose="020B0604020202020204" pitchFamily="34" charset="0"/>
              <a:buChar char="•"/>
            </a:pPr>
            <a:r>
              <a:rPr lang="es-EC" sz="2200" b="0" i="0" dirty="0">
                <a:solidFill>
                  <a:srgbClr val="000000"/>
                </a:solidFill>
                <a:effectLst/>
                <a:latin typeface="verdana" panose="020B0604030504040204" pitchFamily="34" charset="0"/>
              </a:rPr>
              <a:t>Narra un suceso pasado que se relaciona con el actual.</a:t>
            </a:r>
          </a:p>
          <a:p>
            <a:pPr algn="just">
              <a:buFont typeface="Arial" panose="020B0604020202020204" pitchFamily="34" charset="0"/>
              <a:buChar char="•"/>
            </a:pPr>
            <a:r>
              <a:rPr lang="es-EC" sz="2200" b="0" i="0" dirty="0">
                <a:solidFill>
                  <a:srgbClr val="000000"/>
                </a:solidFill>
                <a:effectLst/>
                <a:latin typeface="verdana" panose="020B0604030504040204" pitchFamily="34" charset="0"/>
              </a:rPr>
              <a:t>Ocupan una posición fija y regular, suelen estar en una tabla y acompañada de la foto de su autor.</a:t>
            </a:r>
          </a:p>
          <a:p>
            <a:pPr algn="just">
              <a:buFont typeface="Arial" panose="020B0604020202020204" pitchFamily="34" charset="0"/>
              <a:buChar char="•"/>
            </a:pPr>
            <a:r>
              <a:rPr lang="es-EC" sz="2200" b="0" i="0" dirty="0">
                <a:solidFill>
                  <a:srgbClr val="000000"/>
                </a:solidFill>
                <a:effectLst/>
                <a:latin typeface="verdana" panose="020B0604030504040204" pitchFamily="34" charset="0"/>
              </a:rPr>
              <a:t>Su estilo depende del autor, por eso puede haber juicios.</a:t>
            </a:r>
          </a:p>
          <a:p>
            <a:pPr algn="just">
              <a:buFont typeface="Arial" panose="020B0604020202020204" pitchFamily="34" charset="0"/>
              <a:buChar char="•"/>
            </a:pPr>
            <a:r>
              <a:rPr lang="es-EC" sz="2200" b="0" i="0" dirty="0">
                <a:solidFill>
                  <a:srgbClr val="000000"/>
                </a:solidFill>
                <a:effectLst/>
                <a:latin typeface="verdana" panose="020B0604030504040204" pitchFamily="34" charset="0"/>
              </a:rPr>
              <a:t>Puede ser </a:t>
            </a:r>
            <a:r>
              <a:rPr lang="es-EC" sz="2200" b="0" i="1" dirty="0">
                <a:solidFill>
                  <a:srgbClr val="000000"/>
                </a:solidFill>
                <a:effectLst/>
                <a:latin typeface="verdana" panose="020B0604030504040204" pitchFamily="34" charset="0"/>
              </a:rPr>
              <a:t>narrativa</a:t>
            </a:r>
            <a:r>
              <a:rPr lang="es-EC" sz="2200" b="0" i="0" dirty="0">
                <a:solidFill>
                  <a:srgbClr val="000000"/>
                </a:solidFill>
                <a:effectLst/>
                <a:latin typeface="verdana" panose="020B0604030504040204" pitchFamily="34" charset="0"/>
              </a:rPr>
              <a:t>, </a:t>
            </a:r>
            <a:r>
              <a:rPr lang="es-EC" sz="2200" b="0" i="1" dirty="0">
                <a:solidFill>
                  <a:srgbClr val="000000"/>
                </a:solidFill>
                <a:effectLst/>
                <a:latin typeface="verdana" panose="020B0604030504040204" pitchFamily="34" charset="0"/>
              </a:rPr>
              <a:t>descriptiva</a:t>
            </a:r>
            <a:r>
              <a:rPr lang="es-EC" sz="2200" b="0" i="0" dirty="0">
                <a:solidFill>
                  <a:srgbClr val="000000"/>
                </a:solidFill>
                <a:effectLst/>
                <a:latin typeface="verdana" panose="020B0604030504040204" pitchFamily="34" charset="0"/>
              </a:rPr>
              <a:t> o </a:t>
            </a:r>
            <a:r>
              <a:rPr lang="es-EC" sz="2200" b="0" i="1" dirty="0">
                <a:solidFill>
                  <a:srgbClr val="000000"/>
                </a:solidFill>
                <a:effectLst/>
                <a:latin typeface="verdana" panose="020B0604030504040204" pitchFamily="34" charset="0"/>
              </a:rPr>
              <a:t>literaria</a:t>
            </a:r>
            <a:r>
              <a:rPr lang="es-EC" sz="2200" b="0" i="0" dirty="0">
                <a:solidFill>
                  <a:srgbClr val="000000"/>
                </a:solidFill>
                <a:effectLst/>
                <a:latin typeface="verdana" panose="020B0604030504040204" pitchFamily="34" charset="0"/>
              </a:rPr>
              <a:t>.</a:t>
            </a:r>
          </a:p>
          <a:p>
            <a:pPr algn="just">
              <a:buFont typeface="Arial" panose="020B0604020202020204" pitchFamily="34" charset="0"/>
              <a:buChar char="•"/>
            </a:pPr>
            <a:r>
              <a:rPr lang="es-EC" sz="2200" b="0" i="0" dirty="0">
                <a:solidFill>
                  <a:srgbClr val="000000"/>
                </a:solidFill>
                <a:effectLst/>
                <a:latin typeface="verdana" panose="020B0604030504040204" pitchFamily="34" charset="0"/>
              </a:rPr>
              <a:t>El </a:t>
            </a:r>
            <a:r>
              <a:rPr lang="es-EC" sz="2200" b="0" i="1" dirty="0">
                <a:solidFill>
                  <a:srgbClr val="000000"/>
                </a:solidFill>
                <a:effectLst/>
                <a:latin typeface="verdana" panose="020B0604030504040204" pitchFamily="34" charset="0"/>
              </a:rPr>
              <a:t>sujeto</a:t>
            </a:r>
            <a:r>
              <a:rPr lang="es-EC" sz="2200" b="0" i="0" dirty="0">
                <a:solidFill>
                  <a:srgbClr val="000000"/>
                </a:solidFill>
                <a:effectLst/>
                <a:latin typeface="verdana" panose="020B0604030504040204" pitchFamily="34" charset="0"/>
              </a:rPr>
              <a:t> que narra la historia puede </a:t>
            </a:r>
            <a:r>
              <a:rPr lang="es-EC" sz="2200" b="0" i="1" dirty="0">
                <a:solidFill>
                  <a:srgbClr val="000000"/>
                </a:solidFill>
                <a:effectLst/>
                <a:latin typeface="verdana" panose="020B0604030504040204" pitchFamily="34" charset="0"/>
              </a:rPr>
              <a:t>implícito</a:t>
            </a:r>
            <a:r>
              <a:rPr lang="es-EC" sz="2200" b="0" i="0" dirty="0">
                <a:solidFill>
                  <a:srgbClr val="000000"/>
                </a:solidFill>
                <a:effectLst/>
                <a:latin typeface="verdana" panose="020B0604030504040204" pitchFamily="34" charset="0"/>
              </a:rPr>
              <a:t> o </a:t>
            </a:r>
            <a:r>
              <a:rPr lang="es-EC" sz="2200" b="0" i="1" dirty="0">
                <a:solidFill>
                  <a:srgbClr val="000000"/>
                </a:solidFill>
                <a:effectLst/>
                <a:latin typeface="verdana" panose="020B0604030504040204" pitchFamily="34" charset="0"/>
              </a:rPr>
              <a:t>explícito.</a:t>
            </a:r>
            <a:endParaRPr lang="es-EC" sz="2200" b="0" i="0" dirty="0">
              <a:solidFill>
                <a:srgbClr val="000000"/>
              </a:solidFill>
              <a:effectLst/>
              <a:latin typeface="verdana" panose="020B0604030504040204" pitchFamily="34" charset="0"/>
            </a:endParaRPr>
          </a:p>
          <a:p>
            <a:pPr marL="0" indent="0">
              <a:buNone/>
            </a:pPr>
            <a:endParaRPr lang="es-ES_tradnl" sz="2200" dirty="0"/>
          </a:p>
        </p:txBody>
      </p:sp>
    </p:spTree>
    <p:extLst>
      <p:ext uri="{BB962C8B-B14F-4D97-AF65-F5344CB8AC3E}">
        <p14:creationId xmlns:p14="http://schemas.microsoft.com/office/powerpoint/2010/main" val="1728851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ADC772-ABD3-4536-1023-6B17D9827867}"/>
              </a:ext>
            </a:extLst>
          </p:cNvPr>
          <p:cNvSpPr>
            <a:spLocks noGrp="1"/>
          </p:cNvSpPr>
          <p:nvPr>
            <p:ph type="title"/>
          </p:nvPr>
        </p:nvSpPr>
        <p:spPr>
          <a:xfrm>
            <a:off x="811446" y="280416"/>
            <a:ext cx="8596668" cy="1320800"/>
          </a:xfrm>
        </p:spPr>
        <p:txBody>
          <a:bodyPr>
            <a:normAutofit fontScale="90000"/>
          </a:bodyPr>
          <a:lstStyle/>
          <a:p>
            <a:r>
              <a:rPr lang="es-ES_tradnl" sz="4400" b="1" dirty="0"/>
              <a:t>CLASIFICACIÓN DE LAS CRÓNICAS</a:t>
            </a:r>
          </a:p>
        </p:txBody>
      </p:sp>
      <p:sp>
        <p:nvSpPr>
          <p:cNvPr id="3" name="Marcador de contenido 2">
            <a:extLst>
              <a:ext uri="{FF2B5EF4-FFF2-40B4-BE49-F238E27FC236}">
                <a16:creationId xmlns:a16="http://schemas.microsoft.com/office/drawing/2014/main" id="{E656A498-FDAC-840A-1320-D23105AE18FF}"/>
              </a:ext>
            </a:extLst>
          </p:cNvPr>
          <p:cNvSpPr>
            <a:spLocks noGrp="1"/>
          </p:cNvSpPr>
          <p:nvPr>
            <p:ph idx="1"/>
          </p:nvPr>
        </p:nvSpPr>
        <p:spPr>
          <a:xfrm>
            <a:off x="579798" y="1343725"/>
            <a:ext cx="8722698" cy="3880773"/>
          </a:xfrm>
        </p:spPr>
        <p:txBody>
          <a:bodyPr>
            <a:noAutofit/>
          </a:bodyPr>
          <a:lstStyle/>
          <a:p>
            <a:pPr algn="just">
              <a:buFont typeface="Arial" panose="020B0604020202020204" pitchFamily="34" charset="0"/>
              <a:buChar char="•"/>
            </a:pPr>
            <a:r>
              <a:rPr lang="es-EC" sz="2200" b="1" i="0" dirty="0">
                <a:solidFill>
                  <a:srgbClr val="000000"/>
                </a:solidFill>
                <a:effectLst/>
                <a:latin typeface="verdana" panose="020B0604030504040204" pitchFamily="34" charset="0"/>
              </a:rPr>
              <a:t>Crónica política</a:t>
            </a:r>
            <a:r>
              <a:rPr lang="es-EC" sz="2200" b="0" i="0" dirty="0">
                <a:solidFill>
                  <a:srgbClr val="000000"/>
                </a:solidFill>
                <a:effectLst/>
                <a:latin typeface="verdana" panose="020B0604030504040204" pitchFamily="34" charset="0"/>
              </a:rPr>
              <a:t>:Puede tratar de cultura, de economía bajo un ángulo político.</a:t>
            </a:r>
          </a:p>
          <a:p>
            <a:pPr algn="just">
              <a:buFont typeface="Arial" panose="020B0604020202020204" pitchFamily="34" charset="0"/>
              <a:buChar char="•"/>
            </a:pPr>
            <a:r>
              <a:rPr lang="es-EC" sz="2200" b="0" i="0" dirty="0">
                <a:solidFill>
                  <a:srgbClr val="000000"/>
                </a:solidFill>
                <a:effectLst/>
                <a:latin typeface="verdana" panose="020B0604030504040204" pitchFamily="34" charset="0"/>
              </a:rPr>
              <a:t>Son firmadas por conocidos del público, o por lo menos por los periodistas y políticos.</a:t>
            </a:r>
          </a:p>
          <a:p>
            <a:pPr algn="just">
              <a:buFont typeface="Arial" panose="020B0604020202020204" pitchFamily="34" charset="0"/>
              <a:buChar char="•"/>
            </a:pPr>
            <a:r>
              <a:rPr lang="es-EC" sz="2200" b="0" i="0" dirty="0">
                <a:solidFill>
                  <a:srgbClr val="000000"/>
                </a:solidFill>
                <a:effectLst/>
                <a:latin typeface="verdana" panose="020B0604030504040204" pitchFamily="34" charset="0"/>
              </a:rPr>
              <a:t>Están leídas por equipos de relaciones públicas de los políticos, por la influencia que ejerce en la opinión pública.</a:t>
            </a:r>
          </a:p>
          <a:p>
            <a:pPr algn="just">
              <a:buFont typeface="Arial" panose="020B0604020202020204" pitchFamily="34" charset="0"/>
              <a:buChar char="•"/>
            </a:pPr>
            <a:r>
              <a:rPr lang="es-EC" sz="2200" b="1" i="0" dirty="0">
                <a:solidFill>
                  <a:srgbClr val="000000"/>
                </a:solidFill>
                <a:effectLst/>
                <a:latin typeface="verdana" panose="020B0604030504040204" pitchFamily="34" charset="0"/>
              </a:rPr>
              <a:t>Crónica de consumo </a:t>
            </a:r>
            <a:r>
              <a:rPr lang="es-EC" sz="2200" b="0" i="0" dirty="0">
                <a:solidFill>
                  <a:srgbClr val="000000"/>
                </a:solidFill>
                <a:effectLst/>
                <a:latin typeface="verdana" panose="020B0604030504040204" pitchFamily="34" charset="0"/>
              </a:rPr>
              <a:t>(espectáculo, restaurante, vinos, jardinaje...)Responde a </a:t>
            </a:r>
            <a:r>
              <a:rPr lang="es-EC" sz="2200" b="0" i="1" dirty="0">
                <a:solidFill>
                  <a:srgbClr val="000000"/>
                </a:solidFill>
                <a:effectLst/>
                <a:latin typeface="verdana" panose="020B0604030504040204" pitchFamily="34" charset="0"/>
              </a:rPr>
              <a:t>objetivos de promoción</a:t>
            </a:r>
            <a:r>
              <a:rPr lang="es-EC" sz="2200" b="0" i="0" dirty="0">
                <a:solidFill>
                  <a:srgbClr val="000000"/>
                </a:solidFill>
                <a:effectLst/>
                <a:latin typeface="verdana" panose="020B0604030504040204" pitchFamily="34" charset="0"/>
              </a:rPr>
              <a:t>: sirve para los intereses del público y de los promotores.</a:t>
            </a:r>
          </a:p>
          <a:p>
            <a:pPr algn="just">
              <a:buFont typeface="Arial" panose="020B0604020202020204" pitchFamily="34" charset="0"/>
              <a:buChar char="•"/>
            </a:pPr>
            <a:r>
              <a:rPr lang="es-EC" sz="2200" b="0" i="0" dirty="0">
                <a:solidFill>
                  <a:srgbClr val="000000"/>
                </a:solidFill>
                <a:effectLst/>
                <a:latin typeface="verdana" panose="020B0604030504040204" pitchFamily="34" charset="0"/>
              </a:rPr>
              <a:t>Lo que justifica la publicación de una crónica es la posibilidad de financiación con la publicidad.</a:t>
            </a:r>
            <a:endParaRPr lang="es-ES_tradnl" sz="2200" dirty="0"/>
          </a:p>
        </p:txBody>
      </p:sp>
    </p:spTree>
    <p:extLst>
      <p:ext uri="{BB962C8B-B14F-4D97-AF65-F5344CB8AC3E}">
        <p14:creationId xmlns:p14="http://schemas.microsoft.com/office/powerpoint/2010/main" val="3532112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ADC772-ABD3-4536-1023-6B17D9827867}"/>
              </a:ext>
            </a:extLst>
          </p:cNvPr>
          <p:cNvSpPr>
            <a:spLocks noGrp="1"/>
          </p:cNvSpPr>
          <p:nvPr>
            <p:ph type="title"/>
          </p:nvPr>
        </p:nvSpPr>
        <p:spPr>
          <a:xfrm>
            <a:off x="811446" y="280416"/>
            <a:ext cx="8596668" cy="1320800"/>
          </a:xfrm>
        </p:spPr>
        <p:txBody>
          <a:bodyPr>
            <a:normAutofit fontScale="90000"/>
          </a:bodyPr>
          <a:lstStyle/>
          <a:p>
            <a:r>
              <a:rPr lang="es-ES_tradnl" sz="4400" b="1" dirty="0"/>
              <a:t>CLASIFICACIÓN DE LAS CRÓNICAS</a:t>
            </a:r>
          </a:p>
        </p:txBody>
      </p:sp>
      <p:sp>
        <p:nvSpPr>
          <p:cNvPr id="3" name="Marcador de contenido 2">
            <a:extLst>
              <a:ext uri="{FF2B5EF4-FFF2-40B4-BE49-F238E27FC236}">
                <a16:creationId xmlns:a16="http://schemas.microsoft.com/office/drawing/2014/main" id="{E656A498-FDAC-840A-1320-D23105AE18FF}"/>
              </a:ext>
            </a:extLst>
          </p:cNvPr>
          <p:cNvSpPr>
            <a:spLocks noGrp="1"/>
          </p:cNvSpPr>
          <p:nvPr>
            <p:ph idx="1"/>
          </p:nvPr>
        </p:nvSpPr>
        <p:spPr>
          <a:xfrm>
            <a:off x="628566" y="1601216"/>
            <a:ext cx="8210634" cy="3880773"/>
          </a:xfrm>
        </p:spPr>
        <p:txBody>
          <a:bodyPr>
            <a:noAutofit/>
          </a:bodyPr>
          <a:lstStyle/>
          <a:p>
            <a:pPr algn="just">
              <a:buFont typeface="Arial" panose="020B0604020202020204" pitchFamily="34" charset="0"/>
              <a:buChar char="•"/>
            </a:pPr>
            <a:r>
              <a:rPr lang="es-EC" sz="2200" b="1" i="0" dirty="0">
                <a:solidFill>
                  <a:srgbClr val="000000"/>
                </a:solidFill>
                <a:effectLst/>
                <a:latin typeface="verdana" panose="020B0604030504040204" pitchFamily="34" charset="0"/>
              </a:rPr>
              <a:t>Crónica de manifestaciones artísticas</a:t>
            </a:r>
            <a:r>
              <a:rPr lang="es-EC" sz="2200" b="0" i="0" dirty="0">
                <a:solidFill>
                  <a:srgbClr val="000000"/>
                </a:solidFill>
                <a:effectLst/>
                <a:latin typeface="verdana" panose="020B0604030504040204" pitchFamily="34" charset="0"/>
              </a:rPr>
              <a:t>, hacen conocer al pública las emisiones, películas, espectáculos...que no han visto todavía, lo que la diferencia de la crítica que ofrece una selección comentada.</a:t>
            </a:r>
          </a:p>
          <a:p>
            <a:pPr algn="just">
              <a:buFont typeface="Arial" panose="020B0604020202020204" pitchFamily="34" charset="0"/>
              <a:buChar char="•"/>
            </a:pPr>
            <a:r>
              <a:rPr lang="es-EC" sz="2200" b="1" i="0" dirty="0">
                <a:solidFill>
                  <a:srgbClr val="000000"/>
                </a:solidFill>
                <a:effectLst/>
                <a:latin typeface="verdana" panose="020B0604030504040204" pitchFamily="34" charset="0"/>
              </a:rPr>
              <a:t>Crónica hortícola</a:t>
            </a:r>
            <a:r>
              <a:rPr lang="es-EC" sz="2200" b="0" i="0" dirty="0">
                <a:solidFill>
                  <a:srgbClr val="000000"/>
                </a:solidFill>
                <a:effectLst/>
                <a:latin typeface="verdana" panose="020B0604030504040204" pitchFamily="34" charset="0"/>
              </a:rPr>
              <a:t> dan a conocer las variedades de plantas; la crónica de vino la mejor cosecha.</a:t>
            </a:r>
          </a:p>
          <a:p>
            <a:endParaRPr lang="es-ES_tradnl" sz="2200" dirty="0"/>
          </a:p>
        </p:txBody>
      </p:sp>
    </p:spTree>
    <p:extLst>
      <p:ext uri="{BB962C8B-B14F-4D97-AF65-F5344CB8AC3E}">
        <p14:creationId xmlns:p14="http://schemas.microsoft.com/office/powerpoint/2010/main" val="2940771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5E56C0-906D-6492-B033-00E530F7DEA8}"/>
              </a:ext>
            </a:extLst>
          </p:cNvPr>
          <p:cNvSpPr>
            <a:spLocks noGrp="1"/>
          </p:cNvSpPr>
          <p:nvPr>
            <p:ph type="title"/>
          </p:nvPr>
        </p:nvSpPr>
        <p:spPr>
          <a:xfrm>
            <a:off x="665142" y="376493"/>
            <a:ext cx="8596668" cy="1320800"/>
          </a:xfrm>
        </p:spPr>
        <p:txBody>
          <a:bodyPr>
            <a:normAutofit/>
          </a:bodyPr>
          <a:lstStyle/>
          <a:p>
            <a:pPr algn="ctr"/>
            <a:r>
              <a:rPr lang="es-ES_tradnl" sz="4400" b="1" dirty="0"/>
              <a:t>EL REPORTAJE INTERPRETATIVO</a:t>
            </a:r>
          </a:p>
        </p:txBody>
      </p:sp>
      <p:sp>
        <p:nvSpPr>
          <p:cNvPr id="3" name="Marcador de contenido 2">
            <a:extLst>
              <a:ext uri="{FF2B5EF4-FFF2-40B4-BE49-F238E27FC236}">
                <a16:creationId xmlns:a16="http://schemas.microsoft.com/office/drawing/2014/main" id="{10B22A73-E403-B766-5989-CE295C5AA9B9}"/>
              </a:ext>
            </a:extLst>
          </p:cNvPr>
          <p:cNvSpPr>
            <a:spLocks noGrp="1"/>
          </p:cNvSpPr>
          <p:nvPr>
            <p:ph idx="1"/>
          </p:nvPr>
        </p:nvSpPr>
        <p:spPr>
          <a:xfrm>
            <a:off x="665142" y="2075245"/>
            <a:ext cx="8596668" cy="3880773"/>
          </a:xfrm>
        </p:spPr>
        <p:txBody>
          <a:bodyPr>
            <a:normAutofit lnSpcReduction="10000"/>
          </a:bodyPr>
          <a:lstStyle/>
          <a:p>
            <a:pPr algn="just" fontAlgn="base">
              <a:buFont typeface="Arial" panose="020B0604020202020204" pitchFamily="34" charset="0"/>
              <a:buChar char="•"/>
            </a:pPr>
            <a:r>
              <a:rPr lang="es-EC" sz="4000" b="1" i="0" dirty="0">
                <a:solidFill>
                  <a:srgbClr val="666666"/>
                </a:solidFill>
                <a:effectLst/>
                <a:latin typeface="Open Sans" panose="020B0606030504020204" pitchFamily="34" charset="0"/>
              </a:rPr>
              <a:t>Definición</a:t>
            </a:r>
          </a:p>
          <a:p>
            <a:pPr marL="0" indent="0" algn="just" fontAlgn="base">
              <a:buNone/>
            </a:pPr>
            <a:endParaRPr lang="es-EC" sz="2800" b="0" i="0" dirty="0">
              <a:solidFill>
                <a:srgbClr val="666666"/>
              </a:solidFill>
              <a:effectLst/>
              <a:latin typeface="Open Sans" panose="020B0606030504020204" pitchFamily="34" charset="0"/>
            </a:endParaRPr>
          </a:p>
          <a:p>
            <a:pPr algn="just" fontAlgn="base">
              <a:buFont typeface="Arial" panose="020B0604020202020204" pitchFamily="34" charset="0"/>
              <a:buChar char="•"/>
            </a:pPr>
            <a:r>
              <a:rPr lang="es-EC" sz="2600" dirty="0">
                <a:solidFill>
                  <a:srgbClr val="666666"/>
                </a:solidFill>
                <a:latin typeface="Open Sans" panose="020B0606030504020204" pitchFamily="34" charset="0"/>
              </a:rPr>
              <a:t>A</a:t>
            </a:r>
            <a:r>
              <a:rPr lang="es-EC" sz="2600" b="0" i="0" dirty="0">
                <a:solidFill>
                  <a:srgbClr val="666666"/>
                </a:solidFill>
                <a:effectLst/>
                <a:latin typeface="Open Sans" panose="020B0606030504020204" pitchFamily="34" charset="0"/>
              </a:rPr>
              <a:t> diferencia del objetivo, permite al periodista establecer una opinión. Va a relatar los hechos de manera minuciosa, pero orientando al espectador hacia hipótesis y posibles consecuencias. Aunque su opinión personal fluya de vez en cuando, hará por mostrar la noticia como un espectador más, aunque conocedor de la información.</a:t>
            </a:r>
          </a:p>
          <a:p>
            <a:pPr marL="0" indent="0" algn="just">
              <a:buNone/>
            </a:pPr>
            <a:endParaRPr lang="es-EC" sz="2400" b="0" i="0" dirty="0">
              <a:solidFill>
                <a:srgbClr val="666666"/>
              </a:solidFill>
              <a:effectLst/>
              <a:latin typeface="Open Sans" panose="020B0606030504020204" pitchFamily="34" charset="0"/>
            </a:endParaRPr>
          </a:p>
        </p:txBody>
      </p:sp>
    </p:spTree>
    <p:extLst>
      <p:ext uri="{BB962C8B-B14F-4D97-AF65-F5344CB8AC3E}">
        <p14:creationId xmlns:p14="http://schemas.microsoft.com/office/powerpoint/2010/main" val="1420495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B513DD-2ED3-3381-AFBD-9BE30272E674}"/>
              </a:ext>
            </a:extLst>
          </p:cNvPr>
          <p:cNvSpPr>
            <a:spLocks noGrp="1"/>
          </p:cNvSpPr>
          <p:nvPr>
            <p:ph type="title"/>
          </p:nvPr>
        </p:nvSpPr>
        <p:spPr/>
        <p:txBody>
          <a:bodyPr/>
          <a:lstStyle/>
          <a:p>
            <a:r>
              <a:rPr lang="es-ES_tradnl" b="1" dirty="0"/>
              <a:t>LOS REPORTAJES DEBEN TENER:</a:t>
            </a:r>
          </a:p>
        </p:txBody>
      </p:sp>
      <p:sp>
        <p:nvSpPr>
          <p:cNvPr id="3" name="Marcador de contenido 2">
            <a:extLst>
              <a:ext uri="{FF2B5EF4-FFF2-40B4-BE49-F238E27FC236}">
                <a16:creationId xmlns:a16="http://schemas.microsoft.com/office/drawing/2014/main" id="{16E51099-E141-6FDE-B8E8-741628F2D500}"/>
              </a:ext>
            </a:extLst>
          </p:cNvPr>
          <p:cNvSpPr>
            <a:spLocks noGrp="1"/>
          </p:cNvSpPr>
          <p:nvPr>
            <p:ph idx="1"/>
          </p:nvPr>
        </p:nvSpPr>
        <p:spPr>
          <a:xfrm>
            <a:off x="677334" y="1930400"/>
            <a:ext cx="8596668" cy="3880773"/>
          </a:xfrm>
        </p:spPr>
        <p:txBody>
          <a:bodyPr>
            <a:normAutofit/>
          </a:bodyPr>
          <a:lstStyle/>
          <a:p>
            <a:pPr algn="l">
              <a:buFont typeface="Arial" panose="020B0604020202020204" pitchFamily="34" charset="0"/>
              <a:buChar char="•"/>
            </a:pPr>
            <a:r>
              <a:rPr lang="es-EC" sz="2400" b="0" dirty="0">
                <a:solidFill>
                  <a:srgbClr val="000000"/>
                </a:solidFill>
                <a:effectLst/>
                <a:latin typeface="verdana" panose="020B0604030504040204" pitchFamily="34" charset="0"/>
              </a:rPr>
              <a:t>Tener una gran creatividad puesto que la libertad lingüística es total.</a:t>
            </a:r>
          </a:p>
          <a:p>
            <a:pPr algn="l">
              <a:buFont typeface="Arial" panose="020B0604020202020204" pitchFamily="34" charset="0"/>
              <a:buChar char="•"/>
            </a:pPr>
            <a:r>
              <a:rPr lang="es-EC" sz="2400" b="0" dirty="0">
                <a:solidFill>
                  <a:srgbClr val="000000"/>
                </a:solidFill>
                <a:effectLst/>
                <a:latin typeface="verdana" panose="020B0604030504040204" pitchFamily="34" charset="0"/>
              </a:rPr>
              <a:t>La estructura del relato es libre.</a:t>
            </a:r>
          </a:p>
          <a:p>
            <a:pPr algn="l">
              <a:buFont typeface="Arial" panose="020B0604020202020204" pitchFamily="34" charset="0"/>
              <a:buChar char="•"/>
            </a:pPr>
            <a:r>
              <a:rPr lang="es-EC" sz="2400" b="0" dirty="0">
                <a:solidFill>
                  <a:srgbClr val="000000"/>
                </a:solidFill>
                <a:effectLst/>
                <a:latin typeface="verdana" panose="020B0604030504040204" pitchFamily="34" charset="0"/>
              </a:rPr>
              <a:t>En España tenemos grandes autores de este tipo de reportajes; por citar alguno, destacan los de Juan José Millás o Manuel Rivas en las páginas del suplemento dominical de El País.</a:t>
            </a:r>
          </a:p>
        </p:txBody>
      </p:sp>
    </p:spTree>
    <p:extLst>
      <p:ext uri="{BB962C8B-B14F-4D97-AF65-F5344CB8AC3E}">
        <p14:creationId xmlns:p14="http://schemas.microsoft.com/office/powerpoint/2010/main" val="2607599033"/>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{A322EA7B-8E32-4349-9419-4A3D02704152}tf10001060</Template>
  <TotalTime>17</TotalTime>
  <Words>862</Words>
  <Application>Microsoft Macintosh PowerPoint</Application>
  <PresentationFormat>Panorámica</PresentationFormat>
  <Paragraphs>51</Paragraphs>
  <Slides>13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13</vt:i4>
      </vt:variant>
    </vt:vector>
  </HeadingPairs>
  <TitlesOfParts>
    <vt:vector size="19" baseType="lpstr">
      <vt:lpstr>Arial</vt:lpstr>
      <vt:lpstr>Open Sans</vt:lpstr>
      <vt:lpstr>Trebuchet MS</vt:lpstr>
      <vt:lpstr>verdana</vt:lpstr>
      <vt:lpstr>Wingdings 3</vt:lpstr>
      <vt:lpstr>Faceta</vt:lpstr>
      <vt:lpstr>GÉNEROS INTERPRETATIVOS</vt:lpstr>
      <vt:lpstr>CONCEPTO</vt:lpstr>
      <vt:lpstr>CLASIFICACIÓN DEL GÉNERO INTERPRETATIVO</vt:lpstr>
      <vt:lpstr>LA CRÓNICA</vt:lpstr>
      <vt:lpstr>CARACTERÍSTICAS DE LAS CRÓNICAS</vt:lpstr>
      <vt:lpstr>CLASIFICACIÓN DE LAS CRÓNICAS</vt:lpstr>
      <vt:lpstr>CLASIFICACIÓN DE LAS CRÓNICAS</vt:lpstr>
      <vt:lpstr>EL REPORTAJE INTERPRETATIVO</vt:lpstr>
      <vt:lpstr>LOS REPORTAJES DEBEN TENER:</vt:lpstr>
      <vt:lpstr>LA ENTREVISTA</vt:lpstr>
      <vt:lpstr>TIPOS DE ENTREVISTAS</vt:lpstr>
      <vt:lpstr>TIPOS DE ENTREVISTAS</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GÉNEROS INTERPRETATIVOS</dc:title>
  <dc:creator>5097</dc:creator>
  <cp:lastModifiedBy>5097</cp:lastModifiedBy>
  <cp:revision>2</cp:revision>
  <dcterms:created xsi:type="dcterms:W3CDTF">2023-05-05T03:23:41Z</dcterms:created>
  <dcterms:modified xsi:type="dcterms:W3CDTF">2023-05-05T03:40:55Z</dcterms:modified>
</cp:coreProperties>
</file>