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67" r:id="rId17"/>
    <p:sldId id="268" r:id="rId18"/>
    <p:sldId id="271" r:id="rId19"/>
    <p:sldId id="272" r:id="rId20"/>
    <p:sldId id="273" r:id="rId21"/>
    <p:sldId id="270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07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5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1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5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4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4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7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7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comercio.com/actualidad/quito/usuario-pago-metro-quito-mayo.html" TargetMode="External"/><Relationship Id="rId2" Type="http://schemas.openxmlformats.org/officeDocument/2006/relationships/hyperlink" Target="https://www.elcomercio.com/actualidad/quito/8-de-cada-10-muertes-en-vias-de-quito-son-peatones-motociclistas-o-ciclista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stionpro.com/blog/es/como-disenar-un-cuestionar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B3F93-97DD-93F1-13CB-65BF55219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875216"/>
            <a:ext cx="8689976" cy="2509213"/>
          </a:xfrm>
        </p:spPr>
        <p:txBody>
          <a:bodyPr>
            <a:normAutofit/>
          </a:bodyPr>
          <a:lstStyle/>
          <a:p>
            <a:r>
              <a:rPr lang="es-ES_tradnl" sz="8000" b="1" dirty="0"/>
              <a:t>GÉNEROS PERIODÍSTICOS</a:t>
            </a:r>
          </a:p>
        </p:txBody>
      </p:sp>
    </p:spTree>
    <p:extLst>
      <p:ext uri="{BB962C8B-B14F-4D97-AF65-F5344CB8AC3E}">
        <p14:creationId xmlns:p14="http://schemas.microsoft.com/office/powerpoint/2010/main" val="235528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C3746-A88C-6718-8D5E-F729CC29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ESTRUCTURA DE LA NOTICIA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90921-0791-29F9-72A0-BBC47E767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6946"/>
            <a:ext cx="10363826" cy="3424107"/>
          </a:xfrm>
        </p:spPr>
        <p:txBody>
          <a:bodyPr>
            <a:noAutofit/>
          </a:bodyPr>
          <a:lstStyle/>
          <a:p>
            <a:pPr algn="just"/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La estructura de una noticia varía un poco según el formato en el que se presente, bien sea en prensa escrita, géneros televisivos informativos, u otros. Sin embargo, en términos generales una noticia debe tener la siguiente estructura general: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Titulación: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es el nombre de la noticia, expresado en un número breve de palabras que atraiga al lector y le introduzca el tema a tratar. Puede incluir antetítulo o epígrafe (el contexto del hecho) y subtítulo (información resumida adicional).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17702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C3746-A88C-6718-8D5E-F729CC29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90271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ESTRUCTURA DE LA NOTICIA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90921-0791-29F9-72A0-BBC47E767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8912" y="1998300"/>
            <a:ext cx="9109457" cy="342410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Bajada o lead: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es el primer párrafo, y contiene la información más relevante de la noticia. Es el gancho que atrapa y despierta el interés de quien lee.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Cuerpo: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es la descripción o desglose de información.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Remate: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es el párrafo final, que concluye la idea presentada y le brinda un cierre al lector.</a:t>
            </a:r>
          </a:p>
          <a:p>
            <a:pPr marL="0" indent="0" algn="just">
              <a:buNone/>
            </a:pP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366110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icia">
            <a:extLst>
              <a:ext uri="{FF2B5EF4-FFF2-40B4-BE49-F238E27FC236}">
                <a16:creationId xmlns:a16="http://schemas.microsoft.com/office/drawing/2014/main" id="{EE21B07F-A51C-B380-D6A7-AA927C3D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0"/>
            <a:ext cx="6869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4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0C0F37-3D53-CB48-4180-F0CE178D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0"/>
            <a:ext cx="9051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731836-F023-A5D3-2491-55E2A1EC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3" y="882474"/>
            <a:ext cx="10299274" cy="46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B47D6-01D2-8967-F3A9-2810C2F2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 DE ESTRUCTURA DE NOTICIA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FB6596-252A-1FB8-2303-1A19318A3E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https://www.elcomercio.com/actualidad/quito/8-de-cada-10-muertes-en-vias-de-quito-son-peatones-motociclistas-o-ciclistas.html</a:t>
            </a:r>
            <a:endParaRPr lang="es-ES_tradnl" dirty="0"/>
          </a:p>
          <a:p>
            <a:r>
              <a:rPr lang="es-ES_tradnl" dirty="0">
                <a:hlinkClick r:id="rId3"/>
              </a:rPr>
              <a:t>https://www.elcomercio.com/actualidad/quito/usuario-pago-metro-quito-mayo.html</a:t>
            </a:r>
            <a:endParaRPr lang="es-ES_tradnl"/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17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6F08D-CC99-02ED-96F9-7B965C17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TIPOS DE ENTREVISTAS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69F87-1936-FF9F-D8D3-8E56C441F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1697" y="1716946"/>
            <a:ext cx="9127354" cy="3424107"/>
          </a:xfrm>
        </p:spPr>
        <p:txBody>
          <a:bodyPr>
            <a:noAutofit/>
          </a:bodyPr>
          <a:lstStyle/>
          <a:p>
            <a:pPr algn="just"/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Las entrevistas pueden clasificarse de muchísimas maneras, según el contexto en el que se aplique, el tipo de pregunta que se realice, la finalidad de la entrevista, entre otros. A grandes rasgos, en el periodismo informativo se encuentran los siguientes tipos de entrevista:</a:t>
            </a:r>
          </a:p>
          <a:p>
            <a:pPr marL="0" indent="0" algn="just">
              <a:buNone/>
            </a:pPr>
            <a:endParaRPr lang="es-EC" sz="2200" b="0" i="0" dirty="0">
              <a:solidFill>
                <a:srgbClr val="222222"/>
              </a:solidFill>
              <a:effectLst/>
              <a:latin typeface="Helvetica Neue" panose="02000503000000020004" pitchFamily="2" charset="0"/>
            </a:endParaRPr>
          </a:p>
          <a:p>
            <a:pPr marL="0" indent="0" algn="just">
              <a:buNone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1- Entrevista de semblanza o perfil: 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es similar a una biografía. Los testimonios y las fuentes documentales son características de la entrevista de semblanza.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84132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6F08D-CC99-02ED-96F9-7B965C17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TIPOS DE ENTREVISTAS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69F87-1936-FF9F-D8D3-8E56C441F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0342" y="1586292"/>
            <a:ext cx="9690063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2- Entrevista abierta: 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es una comunicación que se da en un ambiente de confianza, respondiendo preguntas abiertas o conversando libremente sobre algunos temas planteados.</a:t>
            </a:r>
          </a:p>
          <a:p>
            <a:pPr marL="0" indent="0" algn="just">
              <a:buNone/>
            </a:pPr>
            <a:endParaRPr lang="es-EC" sz="2200" b="0" i="0" dirty="0">
              <a:solidFill>
                <a:srgbClr val="222222"/>
              </a:solidFill>
              <a:effectLst/>
              <a:latin typeface="Helvetica Neue" panose="02000503000000020004" pitchFamily="2" charset="0"/>
            </a:endParaRPr>
          </a:p>
          <a:p>
            <a:pPr marL="0" indent="0" algn="just">
              <a:buNone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3- Entrevista cerrada: 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siguen cuestionarios fijos, estructurados con preguntas cerradas. Dentro de este renglón están las encuestas, una herramienta muy utilizada por periodistas e investigadores para obtener resultados cuantificables.</a:t>
            </a:r>
          </a:p>
          <a:p>
            <a:pPr algn="just"/>
            <a:br>
              <a:rPr lang="es-EC" sz="2200" dirty="0"/>
            </a:b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19882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06220-4A05-B71E-BF33-BDF23844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/>
              <a:t>¿Qué es el cuestionario?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2FC002-4B28-3526-3D2E-A06B6E46EF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400" b="0" i="0" dirty="0">
                <a:effectLst/>
                <a:latin typeface="Fira Sans" panose="020B0503050000020004" pitchFamily="34" charset="0"/>
              </a:rPr>
              <a:t>Un cuestionario es una técnica de recolección de datos cuantificables que adopta la forma de una serie de preguntas formuladas en un orden determinado. </a:t>
            </a:r>
          </a:p>
          <a:p>
            <a:pPr algn="just"/>
            <a:r>
              <a:rPr lang="es-EC" sz="2400" b="0" i="0" dirty="0">
                <a:effectLst/>
                <a:latin typeface="Fira Sans" panose="020B0503050000020004" pitchFamily="34" charset="0"/>
              </a:rPr>
              <a:t>Te sirve de instrumento de estudio y está conformado típicamente por una mezcla de preguntas cerradas y abiertas. Esta herramienta se utiliza con fines de investigación que pueden ser tanto cualitativos como cuantitativos.</a:t>
            </a:r>
          </a:p>
          <a:p>
            <a:pPr algn="just"/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08041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753DE-CACC-5EE8-E26C-5BC01665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225544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000" b="1" dirty="0"/>
              <a:t>CARACTERÍSTICAS DE UN CUESTIONARIO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5E8BE-0D8F-54C6-E639-39D28E7769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167" y="1030662"/>
            <a:ext cx="10820401" cy="3424107"/>
          </a:xfrm>
        </p:spPr>
        <p:txBody>
          <a:bodyPr>
            <a:noAutofit/>
          </a:bodyPr>
          <a:lstStyle/>
          <a:p>
            <a:pPr algn="just"/>
            <a:r>
              <a:rPr lang="es-EC" sz="2200" b="0" i="0" dirty="0">
                <a:effectLst/>
                <a:latin typeface="Fira Sans" panose="020B0503050000020004" pitchFamily="34" charset="0"/>
              </a:rPr>
              <a:t>El </a:t>
            </a:r>
            <a:r>
              <a:rPr lang="es-EC" sz="2200" b="0" i="0" u="none" strike="noStrike" dirty="0">
                <a:effectLst/>
                <a:latin typeface="Fira Sans" panose="020B05030500000200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diseño del cuestionario</a:t>
            </a:r>
            <a:r>
              <a:rPr lang="es-EC" sz="2200" b="0" i="0" dirty="0">
                <a:effectLst/>
                <a:latin typeface="Fira Sans" panose="020B0503050000020004" pitchFamily="34" charset="0"/>
              </a:rPr>
              <a:t> depende del tipo de información que se requiere recopilar. Los </a:t>
            </a:r>
            <a:r>
              <a:rPr lang="es-EC" sz="2200" b="1" i="0" dirty="0">
                <a:effectLst/>
                <a:latin typeface="Fira Sans" panose="020B0503050000020004" pitchFamily="34" charset="0"/>
              </a:rPr>
              <a:t>cuestionarios cualitativos</a:t>
            </a:r>
            <a:r>
              <a:rPr lang="es-EC" sz="2200" b="0" i="0" dirty="0">
                <a:effectLst/>
                <a:latin typeface="Fira Sans" panose="020B0503050000020004" pitchFamily="34" charset="0"/>
              </a:rPr>
              <a:t> se utilizan cuando hay necesidad de obtener información exploratoria o de probar una hipótesis. Los </a:t>
            </a:r>
            <a:r>
              <a:rPr lang="es-EC" sz="2200" b="1" i="0" dirty="0">
                <a:effectLst/>
                <a:latin typeface="Fira Sans" panose="020B0503050000020004" pitchFamily="34" charset="0"/>
              </a:rPr>
              <a:t>cuestionarios cuantitativos</a:t>
            </a:r>
            <a:r>
              <a:rPr lang="es-EC" sz="2200" b="0" i="0" dirty="0">
                <a:effectLst/>
                <a:latin typeface="Fira Sans" panose="020B0503050000020004" pitchFamily="34" charset="0"/>
              </a:rPr>
              <a:t> se utilizan para validar o probar cualquier hipótesis generada previamente. Algunas características básicas de un cuestionario son:</a:t>
            </a:r>
          </a:p>
          <a:p>
            <a:pPr marL="0" indent="0" algn="just">
              <a:buNone/>
            </a:pPr>
            <a:endParaRPr lang="es-EC" sz="2200" b="0" i="0" dirty="0">
              <a:effectLst/>
              <a:latin typeface="Fira Sans" panose="020B0503050000020004" pitchFamily="34" charset="0"/>
            </a:endParaRPr>
          </a:p>
          <a:p>
            <a:pPr algn="just"/>
            <a:r>
              <a:rPr lang="es-EC" sz="2400" b="1" i="0" dirty="0">
                <a:effectLst/>
                <a:latin typeface="Fira Sans" panose="020B0503050000020004" pitchFamily="34" charset="0"/>
              </a:rPr>
              <a:t>Uniformidad</a:t>
            </a:r>
          </a:p>
          <a:p>
            <a:pPr algn="just"/>
            <a:r>
              <a:rPr lang="es-EC" sz="2200" b="0" i="0" dirty="0">
                <a:effectLst/>
                <a:latin typeface="Fira Sans" panose="020B0503050000020004" pitchFamily="34" charset="0"/>
              </a:rPr>
              <a:t>Los cuestionarios son muy útiles para recoger información demográfica, opiniones personales, hechos o actitudes de los encuestados. Una de sus mayores características es que son estandarizados y uniformes. </a:t>
            </a:r>
          </a:p>
          <a:p>
            <a:pPr algn="just"/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83494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530B2-DBD5-1154-93A8-1470B72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52" y="-13176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800" b="1" dirty="0"/>
              <a:t>CONCEPTO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C1301-A377-ABBF-FA3D-883464020B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64417"/>
            <a:ext cx="10093882" cy="3424107"/>
          </a:xfrm>
        </p:spPr>
        <p:txBody>
          <a:bodyPr>
            <a:noAutofit/>
          </a:bodyPr>
          <a:lstStyle/>
          <a:p>
            <a:pPr algn="just"/>
            <a:r>
              <a:rPr lang="es-EC" sz="2200" b="0" i="0" dirty="0">
                <a:effectLst/>
                <a:latin typeface="ProximaNova"/>
              </a:rPr>
              <a:t>El género periodístico </a:t>
            </a:r>
            <a:r>
              <a:rPr lang="es-EC" sz="2200" b="1" i="0" dirty="0">
                <a:effectLst/>
                <a:latin typeface="ProximaNova"/>
              </a:rPr>
              <a:t>es una forma de comunicar los acontecimientos importantes que ocurren en la SOCIEDAD </a:t>
            </a:r>
            <a:r>
              <a:rPr lang="es-EC" sz="2200" b="0" i="0" dirty="0">
                <a:effectLst/>
                <a:latin typeface="ProximaNova"/>
              </a:rPr>
              <a:t>o que resultan de interés general. Surgió en el siglo XX y fue impulsado por el desarrollo de los medios masivos de comunicación.</a:t>
            </a:r>
          </a:p>
          <a:p>
            <a:pPr marL="0" indent="0" algn="just">
              <a:buNone/>
            </a:pPr>
            <a:endParaRPr lang="es-EC" sz="2200" b="0" i="0" dirty="0">
              <a:effectLst/>
              <a:latin typeface="ProximaNova"/>
            </a:endParaRPr>
          </a:p>
          <a:p>
            <a:pPr algn="just"/>
            <a:r>
              <a:rPr lang="es-EC" sz="2200" b="0" i="0" dirty="0">
                <a:effectLst/>
                <a:latin typeface="ProximaNova"/>
              </a:rPr>
              <a:t>Los géneros periodísticos</a:t>
            </a:r>
            <a:r>
              <a:rPr lang="es-EC" sz="2200" b="1" i="0" dirty="0">
                <a:effectLst/>
                <a:latin typeface="ProximaNova"/>
              </a:rPr>
              <a:t> tienen la función de comunicar de la manera más verosímil y objetiva posible</a:t>
            </a:r>
            <a:r>
              <a:rPr lang="es-EC" sz="2200" b="0" i="0" dirty="0">
                <a:effectLst/>
                <a:latin typeface="ProximaNova"/>
              </a:rPr>
              <a:t>. Según su composición pueden ser informativos, interpretativos y de opinión, y se diferencian por el rol que toma el periodista al comunicar, que puede ser el de transmitir datos, el de contar una opinión argumentada o el de entrevistador.</a:t>
            </a:r>
          </a:p>
        </p:txBody>
      </p:sp>
    </p:spTree>
    <p:extLst>
      <p:ext uri="{BB962C8B-B14F-4D97-AF65-F5344CB8AC3E}">
        <p14:creationId xmlns:p14="http://schemas.microsoft.com/office/powerpoint/2010/main" val="262536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3F62A-B632-54DA-6FA1-2DBDE5AA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62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000" b="1" dirty="0"/>
              <a:t>CARACTERÍSTICAS DE UN CUESTIONARIO</a:t>
            </a:r>
            <a:endParaRPr lang="es-ES_tradn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315ED3-6B8B-0741-9F25-6FE910F238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628538"/>
            <a:ext cx="10363826" cy="3424107"/>
          </a:xfrm>
        </p:spPr>
        <p:txBody>
          <a:bodyPr>
            <a:noAutofit/>
          </a:bodyPr>
          <a:lstStyle/>
          <a:p>
            <a:pPr algn="just"/>
            <a:r>
              <a:rPr lang="es-EC" sz="2600" b="1" i="0" dirty="0">
                <a:effectLst/>
                <a:latin typeface="Fira Sans" panose="020B0503050000020004" pitchFamily="34" charset="0"/>
              </a:rPr>
              <a:t>Exploratorio </a:t>
            </a:r>
          </a:p>
          <a:p>
            <a:pPr algn="just"/>
            <a:r>
              <a:rPr lang="es-EC" sz="2400" b="0" i="0" dirty="0">
                <a:effectLst/>
                <a:latin typeface="Fira Sans" panose="020B0503050000020004" pitchFamily="34" charset="0"/>
              </a:rPr>
              <a:t>Para recopilar , el cuestionario podría ser de naturaleza exploratoria. No hay restricción de las preguntas que se pueden hacer en este cuestionario ni del objetivo específico que éste recoge. </a:t>
            </a:r>
          </a:p>
          <a:p>
            <a:pPr marL="0" indent="0" algn="just">
              <a:buNone/>
            </a:pPr>
            <a:endParaRPr lang="es-EC" sz="2400" b="0" i="0" dirty="0">
              <a:effectLst/>
              <a:latin typeface="Fira Sans" panose="020B0503050000020004" pitchFamily="34" charset="0"/>
            </a:endParaRPr>
          </a:p>
          <a:p>
            <a:pPr algn="just"/>
            <a:r>
              <a:rPr lang="es-EC" sz="2600" b="1" i="0" dirty="0">
                <a:effectLst/>
                <a:latin typeface="Fira Sans" panose="020B0503050000020004" pitchFamily="34" charset="0"/>
              </a:rPr>
              <a:t>Secuencia de preguntas</a:t>
            </a:r>
          </a:p>
          <a:p>
            <a:pPr algn="just"/>
            <a:r>
              <a:rPr lang="es-EC" sz="2400" b="0" i="0" dirty="0">
                <a:effectLst/>
                <a:latin typeface="Fira Sans" panose="020B0503050000020004" pitchFamily="34" charset="0"/>
              </a:rPr>
              <a:t>El cuestionario suele seguir un flujo estructurado de preguntas para aumentar el número de respuestas. </a:t>
            </a:r>
          </a:p>
          <a:p>
            <a:pPr algn="just"/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7560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51AE9-3DC1-4173-BBAF-89D692FC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TIPOS DE REPORTAJES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53A36-454F-9CC7-E10B-192B41E3CB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23869"/>
            <a:ext cx="9730780" cy="3424107"/>
          </a:xfrm>
        </p:spPr>
        <p:txBody>
          <a:bodyPr>
            <a:noAutofit/>
          </a:bodyPr>
          <a:lstStyle/>
          <a:p>
            <a:pPr algn="just"/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El reportaje permite abordar en profundidad un tema determinado, y según la finalidad de este acercamiento el reportaje puede ser de tipo:</a:t>
            </a:r>
          </a:p>
          <a:p>
            <a:pPr algn="just"/>
            <a:endParaRPr lang="es-EC" sz="2200" b="0" i="0" dirty="0">
              <a:solidFill>
                <a:srgbClr val="222222"/>
              </a:solidFill>
              <a:effectLst/>
              <a:latin typeface="Helvetica Neue" panose="02000503000000020004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Reportaje científico.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Demuestra e informa los progresos y avances científicos de la época.</a:t>
            </a:r>
          </a:p>
          <a:p>
            <a:pPr algn="just">
              <a:buFont typeface="Wingdings" pitchFamily="2" charset="2"/>
              <a:buChar char="v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Reportaje investigativo.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Investiga los detalles sobre un hecho particular que resultan desconocidos.</a:t>
            </a:r>
          </a:p>
          <a:p>
            <a:pPr algn="just">
              <a:buFont typeface="Wingdings" pitchFamily="2" charset="2"/>
              <a:buChar char="v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Reportaje explicativo.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Investiga y da a conocer sucesos que resultan importantes a nivel popular.</a:t>
            </a:r>
            <a:b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</a:br>
            <a:b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</a:b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186000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51AE9-3DC1-4173-BBAF-89D692FC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TIPOS DE REPORTAJES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53A36-454F-9CC7-E10B-192B41E3CB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5805" y="1716946"/>
            <a:ext cx="9812841" cy="342410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Reportaje de interés humano.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Relata la historia o los hechos que acontecen a un individuo o en un pueblo, colectividad o comunidad.</a:t>
            </a:r>
          </a:p>
          <a:p>
            <a:pPr algn="just">
              <a:buFont typeface="Wingdings" pitchFamily="2" charset="2"/>
              <a:buChar char="v"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Reportaje autobiográfico.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Relata la vida del reportero.Reportaje narrativo. Cuenta un suceso como un relato con principio, desarrollo y desenlace.</a:t>
            </a:r>
            <a:b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</a:br>
            <a:b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</a:b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47325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20277-A84B-F8C6-0F78-E20FA125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75" y="-190375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800" b="1" dirty="0"/>
              <a:t>TIPOS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683A4-2459-6D28-36C3-A73A3AEBC2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159615"/>
            <a:ext cx="10363826" cy="3424107"/>
          </a:xfrm>
        </p:spPr>
        <p:txBody>
          <a:bodyPr>
            <a:noAutofit/>
          </a:bodyPr>
          <a:lstStyle/>
          <a:p>
            <a:pPr algn="just"/>
            <a:r>
              <a:rPr lang="es-EC" sz="2200" b="1" dirty="0">
                <a:effectLst/>
              </a:rPr>
              <a:t>Géneros periodísticos informativos.</a:t>
            </a:r>
            <a:r>
              <a:rPr lang="es-EC" sz="2200" dirty="0"/>
              <a:t> Son los géneros en los que el periodista brinda datos concretos, de tipo cuantitativos, y evidencias, sin emitir un juicio de valor u opinión respecto al tema, como una noticia o un reportaje a un especialista.</a:t>
            </a:r>
          </a:p>
          <a:p>
            <a:pPr algn="just"/>
            <a:r>
              <a:rPr lang="es-EC" sz="2200" b="1" dirty="0">
                <a:effectLst/>
              </a:rPr>
              <a:t>Géneros periodísticos de opinión.</a:t>
            </a:r>
            <a:r>
              <a:rPr lang="es-EC" sz="2200" dirty="0"/>
              <a:t> Son los géneros en los que el periodista plasma su punto de vista, o el del medio de comunicación que representa, sobre un acontecimiento, como una publicación editorial o un artículo de opinión.</a:t>
            </a:r>
          </a:p>
          <a:p>
            <a:pPr algn="just"/>
            <a:r>
              <a:rPr lang="es-EC" sz="2200" b="1" dirty="0">
                <a:effectLst/>
              </a:rPr>
              <a:t>Géneros periodísticos interpretativos.</a:t>
            </a:r>
            <a:r>
              <a:rPr lang="es-EC" sz="2200" dirty="0"/>
              <a:t> También denominados mixtos, son los géneros que incluyen información objetiva y la opinión del periodista o especialista, como la CRÓNICA, el REPORTAJE o la ENTREVISTA interpretativa.</a:t>
            </a:r>
          </a:p>
          <a:p>
            <a:pPr marL="0" indent="0" algn="just">
              <a:buNone/>
            </a:pPr>
            <a:br>
              <a:rPr lang="es-EC" sz="2200" b="0" i="0" dirty="0">
                <a:effectLst/>
                <a:latin typeface="ProximaNova"/>
              </a:rPr>
            </a:br>
            <a:br>
              <a:rPr lang="es-EC" sz="2200" b="0" i="0" dirty="0">
                <a:effectLst/>
                <a:latin typeface="ProximaNova"/>
              </a:rPr>
            </a:b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31783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5CFC2-129F-C888-D49D-80D730B4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b="1" dirty="0"/>
              <a:t>GÉNERO INFORMATIVO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3AECE-E039-2C99-A69F-44F98F1C8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sz="4000" b="1" u="sng" dirty="0"/>
              <a:t>CONCEPTO</a:t>
            </a:r>
          </a:p>
          <a:p>
            <a:pPr algn="just"/>
            <a:r>
              <a:rPr lang="es-EC" sz="2200" b="0" i="0" dirty="0">
                <a:effectLst/>
                <a:latin typeface="Open Sans" panose="020B0606030504020204" pitchFamily="34" charset="0"/>
              </a:rPr>
              <a:t>El </a:t>
            </a:r>
            <a:r>
              <a:rPr lang="es-EC" sz="2200" b="1" i="0" dirty="0">
                <a:effectLst/>
                <a:latin typeface="Open Sans" panose="020B0606030504020204" pitchFamily="34" charset="0"/>
              </a:rPr>
              <a:t>género informativo</a:t>
            </a:r>
            <a:r>
              <a:rPr lang="es-EC" sz="2200" b="0" i="0" dirty="0">
                <a:effectLst/>
                <a:latin typeface="Open Sans" panose="020B0606030504020204" pitchFamily="34" charset="0"/>
              </a:rPr>
              <a:t> se caracteriza por relatar un acontecimiento a partir de datos concretos. Esto implica que el autor trata y transmite la información con la mayor objetividad posible. Dentro del género periodístico encontramos la noticia, el reportaje y la entrevista.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123628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748E8-BB29-3D8E-04B3-1378A5AB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06" y="-26252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CLASIFICACIÓN DE GÉNERO INFORMATIVO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5B875-1F65-D1B3-B0C5-5ECEF5B1F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543" y="1569925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800" b="1" i="0" u="sng" dirty="0">
                <a:effectLst/>
                <a:latin typeface="Open Sans" panose="020B0606030504020204" pitchFamily="34" charset="0"/>
              </a:rPr>
              <a:t>1.- Noticia</a:t>
            </a:r>
          </a:p>
          <a:p>
            <a:pPr algn="just"/>
            <a:r>
              <a:rPr lang="es-EC" sz="2200" b="0" i="0" dirty="0">
                <a:effectLst/>
                <a:latin typeface="Open Sans" panose="020B0606030504020204" pitchFamily="34" charset="0"/>
              </a:rPr>
              <a:t>Es el género informativo por excelencia y la base del periodismo informativo. Su formato es breve y debe responder a las 6W: Qué (what), quién (who), dónde (where), cuándo (when), por qué (why) y cómo (how).</a:t>
            </a:r>
          </a:p>
          <a:p>
            <a:pPr algn="just"/>
            <a:r>
              <a:rPr lang="es-EC" sz="2200" b="0" i="0" dirty="0">
                <a:effectLst/>
                <a:latin typeface="Open Sans" panose="020B0606030504020204" pitchFamily="34" charset="0"/>
              </a:rPr>
              <a:t>Debe comunicar un hecho verdadero, acontecido en la actualidad y resultar interesante para el público masivo.</a:t>
            </a:r>
            <a:br>
              <a:rPr lang="es-EC" sz="2200" b="0" i="0" dirty="0">
                <a:effectLst/>
                <a:latin typeface="Open Sans" panose="020B0606030504020204" pitchFamily="34" charset="0"/>
              </a:rPr>
            </a:br>
            <a:br>
              <a:rPr lang="es-EC" sz="2200" b="0" i="0" dirty="0">
                <a:effectLst/>
                <a:latin typeface="Open Sans" panose="020B0606030504020204" pitchFamily="34" charset="0"/>
              </a:rPr>
            </a:br>
            <a:r>
              <a:rPr lang="es-EC" sz="2200" b="0" i="0" dirty="0">
                <a:effectLst/>
                <a:latin typeface="Open Sans" panose="020B0606030504020204" pitchFamily="34" charset="0"/>
              </a:rPr>
              <a:t>La información se estructura en forma de pirámide invertida, es decir, situando los datos más relevantes al principio de todo. Los menos relevantes se sitúan al final de la noticia.</a:t>
            </a:r>
          </a:p>
          <a:p>
            <a:pPr marL="0" indent="0">
              <a:buNone/>
            </a:pP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02391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748E8-BB29-3D8E-04B3-1378A5AB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CLASIFICACIÓN DE GÉNERO INFORMATIVO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5B875-1F65-D1B3-B0C5-5ECEF5B1F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96177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800" b="1" i="0" u="sng" dirty="0">
                <a:effectLst/>
                <a:latin typeface="Open Sans" panose="020B0606030504020204" pitchFamily="34" charset="0"/>
              </a:rPr>
              <a:t>2.- Reportaje</a:t>
            </a:r>
          </a:p>
          <a:p>
            <a:pPr algn="just"/>
            <a:r>
              <a:rPr lang="es-EC" sz="2200" b="0" i="0" dirty="0">
                <a:effectLst/>
                <a:latin typeface="Open Sans" panose="020B0606030504020204" pitchFamily="34" charset="0"/>
              </a:rPr>
              <a:t>Es el género informativo que se caracteriza por el carácter informativo y expositivo que desarrolla un periodista respecto a un tema de gran interés público. Consiste en una recopilación a modo de documental que puede incluir datos, fotografías, videos, entrevistas, documentos y demás evidencias, y que se elabora en base al criterio o punto de vista del periodista. por ejemplo. Dependiendo del formato, también pueden utilizarse recursos gráficos o audiovisuales.</a:t>
            </a:r>
          </a:p>
          <a:p>
            <a:pPr algn="just"/>
            <a:r>
              <a:rPr lang="es-EC" sz="2200" b="0" i="0" dirty="0">
                <a:effectLst/>
                <a:latin typeface="Open Sans" panose="020B0606030504020204" pitchFamily="34" charset="0"/>
              </a:rPr>
              <a:t>aborda un acontecimiento, actual o pasado, con más profundidad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311973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748E8-BB29-3D8E-04B3-1378A5AB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CLASIFICACIÓN DE GÉNERO INFORMATIVO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5B875-1F65-D1B3-B0C5-5ECEF5B1F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96177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800" b="1" i="0" u="sng" dirty="0">
                <a:effectLst/>
                <a:latin typeface="Open Sans" panose="020B0606030504020204" pitchFamily="34" charset="0"/>
              </a:rPr>
              <a:t>3.- Entrevista</a:t>
            </a:r>
          </a:p>
          <a:p>
            <a:pPr algn="just"/>
            <a:r>
              <a:rPr lang="es-EC" sz="2400" i="0" dirty="0">
                <a:effectLst/>
                <a:latin typeface="Open Sans" panose="020B0606030504020204" pitchFamily="34" charset="0"/>
              </a:rPr>
              <a:t>La entrevista es una técnica de recopilación y presentación de información. En este caso los datos se obtienen de un diálogo entre el entrevistado y el (o los) entrevistadores.</a:t>
            </a:r>
          </a:p>
          <a:p>
            <a:pPr algn="just"/>
            <a:r>
              <a:rPr lang="es-EC" sz="2400" i="0" dirty="0">
                <a:effectLst/>
                <a:latin typeface="Open Sans" panose="020B0606030504020204" pitchFamily="34" charset="0"/>
              </a:rPr>
              <a:t>El objetivo de la entrevista está en conocer el punto de vista de una persona destacada dentro de un ámbito. El periodista se prepara y realiza una serie de preguntas al entrevistador. Las cuestiones deben seguir un hilo conductor, pero siempre pueden surgir algunas de improvisto.</a:t>
            </a:r>
          </a:p>
        </p:txBody>
      </p:sp>
    </p:spTree>
    <p:extLst>
      <p:ext uri="{BB962C8B-B14F-4D97-AF65-F5344CB8AC3E}">
        <p14:creationId xmlns:p14="http://schemas.microsoft.com/office/powerpoint/2010/main" val="239143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4E6FE-6EE4-5441-2E91-221395D5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CARACTERÍSTICAS DE LA NOTICIA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77893-9DA8-F277-E592-F4F6F9DA29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499584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1- Que se trate de un tema verídico: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el hecho debe ser verdadero y verificable, además de contar con fuentes que validen la información. Esta es la cualidad que permite diferenciar una noticia real de una </a:t>
            </a:r>
            <a:r>
              <a:rPr lang="es-EC" sz="2200" b="0" i="1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fake new.</a:t>
            </a:r>
            <a:endParaRPr lang="es-EC" sz="2200" dirty="0">
              <a:solidFill>
                <a:srgbClr val="222222"/>
              </a:solidFill>
              <a:latin typeface="Helvetica Neue" panose="02000503000000020004" pitchFamily="2" charset="0"/>
            </a:endParaRPr>
          </a:p>
          <a:p>
            <a:pPr marL="0" indent="0" algn="just">
              <a:buNone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2- Que la información sea breve y coherente: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una noticia es un relato breve, puntual, específico y cuyos elementos son presentados de forma ordenada y coherente.</a:t>
            </a:r>
          </a:p>
          <a:p>
            <a:pPr marL="0" indent="0" algn="just">
              <a:buNone/>
            </a:pPr>
            <a:r>
              <a:rPr lang="es-EC" sz="22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3- Que sea general: </a:t>
            </a:r>
            <a:r>
              <a:rPr lang="es-EC" sz="22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debe ser un acontecimiento que interese a un colectivo, sin responder a un interés personal o particular.</a:t>
            </a:r>
          </a:p>
          <a:p>
            <a:pPr algn="just"/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123630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4E6FE-6EE4-5441-2E91-221395D5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24" y="-293077"/>
            <a:ext cx="10364451" cy="159617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CARACTERÍSTICAS DE LA NOTICIA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77893-9DA8-F277-E592-F4F6F9DA29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2524" y="1007215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0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4- Que sean acontecimientos novedosos y actuales:</a:t>
            </a:r>
            <a:r>
              <a:rPr lang="es-EC" sz="2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el punto más característico de una noticia es que hable sobre un hecho inmediato o reciente (incluso situaciones en desarrollo), y que representen una realidad nueva, llamativa, o atípica.</a:t>
            </a:r>
          </a:p>
          <a:p>
            <a:pPr marL="0" indent="0" algn="just">
              <a:buNone/>
            </a:pPr>
            <a:r>
              <a:rPr lang="es-EC" sz="20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5- Que tenga una consecuencia o sea de interés humano:</a:t>
            </a:r>
            <a:r>
              <a:rPr lang="es-EC" sz="2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se considera noticia cuando un hecho tiene consecuencias sobre la vida humana, animal o natural.</a:t>
            </a:r>
          </a:p>
          <a:p>
            <a:pPr marL="0" indent="0" algn="just">
              <a:buNone/>
            </a:pPr>
            <a:r>
              <a:rPr lang="es-EC" sz="20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6- Que produzca una reacción: </a:t>
            </a:r>
            <a:r>
              <a:rPr lang="es-EC" sz="2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debe generar una respuesta emocional, afectiva o racional.</a:t>
            </a:r>
          </a:p>
          <a:p>
            <a:pPr marL="0" indent="0" algn="just">
              <a:buNone/>
            </a:pPr>
            <a:r>
              <a:rPr lang="es-EC" sz="20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7- Que sea próximo o prominente: </a:t>
            </a:r>
            <a:r>
              <a:rPr lang="es-EC" sz="2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a veces la noticia no es el hecho en sí mismo, sino la realidad que representa o los involucrados. Para que sea noticia debe tratar de una realidad cercana para la sociedad, con la que puedan identificarse, o sus protagonistas deben ser personajes con relevancia colectiva.</a:t>
            </a:r>
          </a:p>
          <a:p>
            <a:pPr algn="just"/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321714565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{71D6C4BE-36FD-CC4B-B9B7-0CB6AC0B0E72}tf10001073_mac</Template>
  <TotalTime>50</TotalTime>
  <Words>1507</Words>
  <Application>Microsoft Macintosh PowerPoint</Application>
  <PresentationFormat>Panorámica</PresentationFormat>
  <Paragraphs>76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Fira Sans</vt:lpstr>
      <vt:lpstr>Helvetica Neue</vt:lpstr>
      <vt:lpstr>Open Sans</vt:lpstr>
      <vt:lpstr>ProximaNova</vt:lpstr>
      <vt:lpstr>Tw Cen MT</vt:lpstr>
      <vt:lpstr>Wingdings</vt:lpstr>
      <vt:lpstr>Gota</vt:lpstr>
      <vt:lpstr>GÉNEROS PERIODÍSTICOS</vt:lpstr>
      <vt:lpstr>CONCEPTO</vt:lpstr>
      <vt:lpstr>TIPOS</vt:lpstr>
      <vt:lpstr>GÉNERO INFORMATIVO</vt:lpstr>
      <vt:lpstr>CLASIFICACIÓN DE GÉNERO INFORMATIVO</vt:lpstr>
      <vt:lpstr>CLASIFICACIÓN DE GÉNERO INFORMATIVO</vt:lpstr>
      <vt:lpstr>CLASIFICACIÓN DE GÉNERO INFORMATIVO</vt:lpstr>
      <vt:lpstr>CARACTERÍSTICAS DE LA NOTICIA</vt:lpstr>
      <vt:lpstr>CARACTERÍSTICAS DE LA NOTICIA</vt:lpstr>
      <vt:lpstr>ESTRUCTURA DE LA NOTICIA</vt:lpstr>
      <vt:lpstr>ESTRUCTURA DE LA NOTICIA</vt:lpstr>
      <vt:lpstr>Presentación de PowerPoint</vt:lpstr>
      <vt:lpstr>Presentación de PowerPoint</vt:lpstr>
      <vt:lpstr>Presentación de PowerPoint</vt:lpstr>
      <vt:lpstr>EJEMPLOS DE ESTRUCTURA DE NOTICIA</vt:lpstr>
      <vt:lpstr>TIPOS DE ENTREVISTAS</vt:lpstr>
      <vt:lpstr>TIPOS DE ENTREVISTAS</vt:lpstr>
      <vt:lpstr>¿Qué es el cuestionario?</vt:lpstr>
      <vt:lpstr>CARACTERÍSTICAS DE UN CUESTIONARIO</vt:lpstr>
      <vt:lpstr>CARACTERÍSTICAS DE UN CUESTIONARIO</vt:lpstr>
      <vt:lpstr>TIPOS DE REPORTAJES</vt:lpstr>
      <vt:lpstr>TIPOS DE REPORTAJES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GÉNEROS PERIODÍSTICOS</dc:title>
  <dc:creator>5097</dc:creator>
  <cp:lastModifiedBy>5097</cp:lastModifiedBy>
  <cp:revision>8</cp:revision>
  <dcterms:created xsi:type="dcterms:W3CDTF">2023-04-24T02:25:35Z</dcterms:created>
  <dcterms:modified xsi:type="dcterms:W3CDTF">2023-04-28T13:52:33Z</dcterms:modified>
</cp:coreProperties>
</file>