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18288000" cy="10287000"/>
  <p:notesSz cx="6858000" cy="9144000"/>
  <p:embeddedFontLst>
    <p:embeddedFont>
      <p:font typeface="Quicksand" charset="1" panose="00000000000000000000"/>
      <p:regular r:id="rId39"/>
    </p:embeddedFont>
    <p:embeddedFont>
      <p:font typeface="Open Sans Bold" charset="1" panose="020B0806030504020204"/>
      <p:regular r:id="rId40"/>
    </p:embeddedFont>
    <p:embeddedFont>
      <p:font typeface="Open Sans" charset="1" panose="020B0606030504020204"/>
      <p:regular r:id="rId41"/>
    </p:embeddedFont>
    <p:embeddedFont>
      <p:font typeface="Open Sans Bold Italics" charset="1" panose="020B0806030504020204"/>
      <p:regular r:id="rId42"/>
    </p:embeddedFont>
    <p:embeddedFont>
      <p:font typeface="Quicksand Bold" charset="1" panose="00000000000000000000"/>
      <p:regular r:id="rId43"/>
    </p:embeddedFont>
    <p:embeddedFont>
      <p:font typeface="Bobby Jones" charset="1" panose="00000000000000000000"/>
      <p:regular r:id="rId44"/>
    </p:embeddedFont>
    <p:embeddedFont>
      <p:font typeface="Quicksand Medium" charset="1" panose="00000000000000000000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44" Target="fonts/font44.fntdata" Type="http://schemas.openxmlformats.org/officeDocument/2006/relationships/font"/><Relationship Id="rId45" Target="fonts/font45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png" Type="http://schemas.openxmlformats.org/officeDocument/2006/relationships/image"/><Relationship Id="rId4" Target="../media/image32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Relationship Id="rId3" Target="../media/image32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jpe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Relationship Id="rId3" Target="../media/image25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3A78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371275" y="2933621"/>
            <a:ext cx="4860763" cy="1299149"/>
          </a:xfrm>
          <a:custGeom>
            <a:avLst/>
            <a:gdLst/>
            <a:ahLst/>
            <a:cxnLst/>
            <a:rect r="r" b="b" t="t" l="l"/>
            <a:pathLst>
              <a:path h="1299149" w="4860763">
                <a:moveTo>
                  <a:pt x="0" y="0"/>
                </a:moveTo>
                <a:lnTo>
                  <a:pt x="4860763" y="0"/>
                </a:lnTo>
                <a:lnTo>
                  <a:pt x="4860763" y="1299150"/>
                </a:lnTo>
                <a:lnTo>
                  <a:pt x="0" y="12991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814576" y="3583196"/>
            <a:ext cx="12658848" cy="3120608"/>
            <a:chOff x="0" y="0"/>
            <a:chExt cx="16878463" cy="416081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28575"/>
              <a:ext cx="16878463" cy="28657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7220"/>
                </a:lnSpc>
              </a:pPr>
              <a:r>
                <a:rPr lang="en-US" sz="14000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MATEMÁTICA I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3236250"/>
              <a:ext cx="16878463" cy="924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5879"/>
                </a:lnSpc>
                <a:spcBef>
                  <a:spcPct val="0"/>
                </a:spcBef>
              </a:pPr>
              <a:r>
                <a:rPr lang="en-US" sz="4199" spc="-83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JUAN PABLO MIÑO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4804701" y="7444156"/>
            <a:ext cx="4909197" cy="4114800"/>
          </a:xfrm>
          <a:custGeom>
            <a:avLst/>
            <a:gdLst/>
            <a:ahLst/>
            <a:cxnLst/>
            <a:rect r="r" b="b" t="t" l="l"/>
            <a:pathLst>
              <a:path h="4114800" w="4909197">
                <a:moveTo>
                  <a:pt x="0" y="0"/>
                </a:moveTo>
                <a:lnTo>
                  <a:pt x="4909198" y="0"/>
                </a:lnTo>
                <a:lnTo>
                  <a:pt x="49091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14592" y="643619"/>
            <a:ext cx="3999968" cy="734539"/>
          </a:xfrm>
          <a:custGeom>
            <a:avLst/>
            <a:gdLst/>
            <a:ahLst/>
            <a:cxnLst/>
            <a:rect r="r" b="b" t="t" l="l"/>
            <a:pathLst>
              <a:path h="734539" w="3999968">
                <a:moveTo>
                  <a:pt x="0" y="0"/>
                </a:moveTo>
                <a:lnTo>
                  <a:pt x="3999968" y="0"/>
                </a:lnTo>
                <a:lnTo>
                  <a:pt x="3999968" y="734540"/>
                </a:lnTo>
                <a:lnTo>
                  <a:pt x="0" y="7345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2430382" y="5737016"/>
            <a:ext cx="4919870" cy="4114800"/>
          </a:xfrm>
          <a:custGeom>
            <a:avLst/>
            <a:gdLst/>
            <a:ahLst/>
            <a:cxnLst/>
            <a:rect r="r" b="b" t="t" l="l"/>
            <a:pathLst>
              <a:path h="4114800" w="4919870">
                <a:moveTo>
                  <a:pt x="0" y="0"/>
                </a:moveTo>
                <a:lnTo>
                  <a:pt x="4919870" y="0"/>
                </a:lnTo>
                <a:lnTo>
                  <a:pt x="49198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668214" y="-306915"/>
            <a:ext cx="2272974" cy="2671231"/>
          </a:xfrm>
          <a:custGeom>
            <a:avLst/>
            <a:gdLst/>
            <a:ahLst/>
            <a:cxnLst/>
            <a:rect r="r" b="b" t="t" l="l"/>
            <a:pathLst>
              <a:path h="2671231" w="2272974">
                <a:moveTo>
                  <a:pt x="0" y="0"/>
                </a:moveTo>
                <a:lnTo>
                  <a:pt x="2272974" y="0"/>
                </a:lnTo>
                <a:lnTo>
                  <a:pt x="2272974" y="2671230"/>
                </a:lnTo>
                <a:lnTo>
                  <a:pt x="0" y="26712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732347" y="9151295"/>
            <a:ext cx="4329063" cy="700521"/>
          </a:xfrm>
          <a:custGeom>
            <a:avLst/>
            <a:gdLst/>
            <a:ahLst/>
            <a:cxnLst/>
            <a:rect r="r" b="b" t="t" l="l"/>
            <a:pathLst>
              <a:path h="700521" w="4329063">
                <a:moveTo>
                  <a:pt x="0" y="0"/>
                </a:moveTo>
                <a:lnTo>
                  <a:pt x="4329063" y="0"/>
                </a:lnTo>
                <a:lnTo>
                  <a:pt x="4329063" y="700521"/>
                </a:lnTo>
                <a:lnTo>
                  <a:pt x="0" y="70052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304269" y="8908542"/>
            <a:ext cx="3478876" cy="4114800"/>
          </a:xfrm>
          <a:custGeom>
            <a:avLst/>
            <a:gdLst/>
            <a:ahLst/>
            <a:cxnLst/>
            <a:rect r="r" b="b" t="t" l="l"/>
            <a:pathLst>
              <a:path h="4114800" w="3478876">
                <a:moveTo>
                  <a:pt x="0" y="0"/>
                </a:moveTo>
                <a:lnTo>
                  <a:pt x="3478876" y="0"/>
                </a:lnTo>
                <a:lnTo>
                  <a:pt x="34788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108952" y="-1330921"/>
            <a:ext cx="2070095" cy="3408840"/>
          </a:xfrm>
          <a:custGeom>
            <a:avLst/>
            <a:gdLst/>
            <a:ahLst/>
            <a:cxnLst/>
            <a:rect r="r" b="b" t="t" l="l"/>
            <a:pathLst>
              <a:path h="3408840" w="2070095">
                <a:moveTo>
                  <a:pt x="0" y="0"/>
                </a:moveTo>
                <a:lnTo>
                  <a:pt x="2070096" y="0"/>
                </a:lnTo>
                <a:lnTo>
                  <a:pt x="2070096" y="3408840"/>
                </a:lnTo>
                <a:lnTo>
                  <a:pt x="0" y="340884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6242913" y="2846835"/>
            <a:ext cx="2910286" cy="4114800"/>
          </a:xfrm>
          <a:custGeom>
            <a:avLst/>
            <a:gdLst/>
            <a:ahLst/>
            <a:cxnLst/>
            <a:rect r="r" b="b" t="t" l="l"/>
            <a:pathLst>
              <a:path h="4114800" w="2910286">
                <a:moveTo>
                  <a:pt x="0" y="0"/>
                </a:moveTo>
                <a:lnTo>
                  <a:pt x="2910286" y="0"/>
                </a:lnTo>
                <a:lnTo>
                  <a:pt x="29102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500015" y="4022232"/>
            <a:ext cx="5287970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 = √((x2 - x1)² + (y2 - y1)²) 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7548669" y="3950989"/>
            <a:ext cx="4148000" cy="147444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652178" y="650875"/>
            <a:ext cx="1337213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b="true" sz="3999" spc="-7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DISTANCIA ENTRE DOS PUNTOS: MÉTODO ALGEBRAICO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2015624"/>
            <a:ext cx="16230600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 distancia ent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 dos puntos en un plano se calcula utilizando la fórmula de distancia euclidiana. Esta fórmula, basada en el teorema de Pitágoras: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5076825"/>
            <a:ext cx="16230600" cy="4780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Identifica las coo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rdenadas de los puntos.</a:t>
            </a:r>
          </a:p>
          <a:p>
            <a:pPr algn="just">
              <a:lnSpc>
                <a:spcPts val="4759"/>
              </a:lnSpc>
            </a:pP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Emplea 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 fórmula de la distancia. </a:t>
            </a:r>
          </a:p>
          <a:p>
            <a:pPr algn="just">
              <a:lnSpc>
                <a:spcPts val="4759"/>
              </a:lnSpc>
            </a:pP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Sustituye los valores en la fórmula y se calcula el resultado.</a:t>
            </a:r>
          </a:p>
          <a:p>
            <a:pPr algn="just">
              <a:lnSpc>
                <a:spcPts val="4759"/>
              </a:lnSpc>
            </a:pPr>
          </a:p>
          <a:p>
            <a:pPr algn="just">
              <a:lnSpc>
                <a:spcPts val="4759"/>
              </a:lnSpc>
            </a:pP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Ejemplos de aplicación: 1) A (1,7) y B (4,3) ; 2) C (-5,2) y D (0,-4)</a:t>
            </a:r>
          </a:p>
          <a:p>
            <a:pPr algn="ctr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72906" y="179002"/>
            <a:ext cx="11500371" cy="1113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59"/>
              </a:lnSpc>
              <a:spcBef>
                <a:spcPct val="0"/>
              </a:spcBef>
            </a:pPr>
            <a:r>
              <a:rPr lang="en-US" sz="6399" spc="-127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TALLER en clase N.-01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2179343" y="2177960"/>
            <a:ext cx="1111295" cy="1111295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3A78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39"/>
                </a:lnSpc>
              </a:pPr>
              <a:r>
                <a:rPr lang="en-US" sz="4599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01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179343" y="4175080"/>
            <a:ext cx="1111295" cy="1111295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3A78B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39"/>
                </a:lnSpc>
              </a:pPr>
              <a:r>
                <a:rPr lang="en-US" sz="4599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02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2179343" y="6172200"/>
            <a:ext cx="1111295" cy="1111295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3A78B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39"/>
                </a:lnSpc>
              </a:pPr>
              <a:r>
                <a:rPr lang="en-US" sz="4599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03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3590086" y="4389393"/>
            <a:ext cx="4070866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 (2,-1) y N (-3,-6)  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590086" y="2393565"/>
            <a:ext cx="3751897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(-4,2) y B (-7,0)  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32193" y="1235642"/>
            <a:ext cx="3721765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Método Algebraico: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9439696" y="2177960"/>
            <a:ext cx="1111295" cy="1111295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3A78B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39"/>
                </a:lnSpc>
              </a:pPr>
              <a:r>
                <a:rPr lang="en-US" sz="4599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05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2179343" y="8169320"/>
            <a:ext cx="1111295" cy="1111295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3A78B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39"/>
                </a:lnSpc>
              </a:pPr>
              <a:r>
                <a:rPr lang="en-US" sz="4599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04</a:t>
              </a: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3590086" y="6383928"/>
            <a:ext cx="359985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 (3, 2) y F (6, 6)  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590086" y="8378463"/>
            <a:ext cx="3569137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 (-1,-3) y K (5,7)  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846266" y="2393565"/>
            <a:ext cx="4949953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 (-3, 4, -2) y Q (2, 6, 3)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645815"/>
            <a:ext cx="758288" cy="594222"/>
          </a:xfrm>
          <a:custGeom>
            <a:avLst/>
            <a:gdLst/>
            <a:ahLst/>
            <a:cxnLst/>
            <a:rect r="r" b="b" t="t" l="l"/>
            <a:pathLst>
              <a:path h="594222" w="758288">
                <a:moveTo>
                  <a:pt x="0" y="0"/>
                </a:moveTo>
                <a:lnTo>
                  <a:pt x="758288" y="0"/>
                </a:lnTo>
                <a:lnTo>
                  <a:pt x="758288" y="594222"/>
                </a:lnTo>
                <a:lnTo>
                  <a:pt x="0" y="5942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3021347"/>
            <a:ext cx="758288" cy="594222"/>
          </a:xfrm>
          <a:custGeom>
            <a:avLst/>
            <a:gdLst/>
            <a:ahLst/>
            <a:cxnLst/>
            <a:rect r="r" b="b" t="t" l="l"/>
            <a:pathLst>
              <a:path h="594222" w="758288">
                <a:moveTo>
                  <a:pt x="0" y="0"/>
                </a:moveTo>
                <a:lnTo>
                  <a:pt x="758288" y="0"/>
                </a:lnTo>
                <a:lnTo>
                  <a:pt x="758288" y="594222"/>
                </a:lnTo>
                <a:lnTo>
                  <a:pt x="0" y="5942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4396619"/>
            <a:ext cx="758288" cy="594222"/>
          </a:xfrm>
          <a:custGeom>
            <a:avLst/>
            <a:gdLst/>
            <a:ahLst/>
            <a:cxnLst/>
            <a:rect r="r" b="b" t="t" l="l"/>
            <a:pathLst>
              <a:path h="594222" w="758288">
                <a:moveTo>
                  <a:pt x="0" y="0"/>
                </a:moveTo>
                <a:lnTo>
                  <a:pt x="758288" y="0"/>
                </a:lnTo>
                <a:lnTo>
                  <a:pt x="758288" y="594221"/>
                </a:lnTo>
                <a:lnTo>
                  <a:pt x="0" y="5942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86676" y="519556"/>
            <a:ext cx="12379122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b="true" sz="3999" spc="-7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DISTANCIA ENTRE DOS PUNTOS: MÉTODO GRÁFICO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028700" y="5771890"/>
            <a:ext cx="758288" cy="594222"/>
          </a:xfrm>
          <a:custGeom>
            <a:avLst/>
            <a:gdLst/>
            <a:ahLst/>
            <a:cxnLst/>
            <a:rect r="r" b="b" t="t" l="l"/>
            <a:pathLst>
              <a:path h="594222" w="758288">
                <a:moveTo>
                  <a:pt x="0" y="0"/>
                </a:moveTo>
                <a:lnTo>
                  <a:pt x="758288" y="0"/>
                </a:lnTo>
                <a:lnTo>
                  <a:pt x="758288" y="594222"/>
                </a:lnTo>
                <a:lnTo>
                  <a:pt x="0" y="5942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28700" y="7147162"/>
            <a:ext cx="758288" cy="594222"/>
          </a:xfrm>
          <a:custGeom>
            <a:avLst/>
            <a:gdLst/>
            <a:ahLst/>
            <a:cxnLst/>
            <a:rect r="r" b="b" t="t" l="l"/>
            <a:pathLst>
              <a:path h="594222" w="758288">
                <a:moveTo>
                  <a:pt x="0" y="0"/>
                </a:moveTo>
                <a:lnTo>
                  <a:pt x="758288" y="0"/>
                </a:lnTo>
                <a:lnTo>
                  <a:pt x="758288" y="594222"/>
                </a:lnTo>
                <a:lnTo>
                  <a:pt x="0" y="5942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261552" y="1579140"/>
            <a:ext cx="10345895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Plant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ea los puntos en un sistema de coordenadas.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261552" y="2954672"/>
            <a:ext cx="10345895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Dibuja 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 segmento de recta que une los puntos.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261552" y="4329944"/>
            <a:ext cx="10345895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Consid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era el triángulo rectángulo formado.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261552" y="5705215"/>
            <a:ext cx="389130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Mid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 los catetos.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261552" y="7120740"/>
            <a:ext cx="14511035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el teorema de Pitágoras: d = √(cateto horizontal² + cateto vertical²)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8677910"/>
            <a:ext cx="13379791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Ejemplos de aplicación: 1) A (1,1) y B (5,4) ; 2) C (3,-2) y D (-3,5)             </a:t>
            </a:r>
          </a:p>
        </p:txBody>
      </p:sp>
      <p:sp>
        <p:nvSpPr>
          <p:cNvPr name="AutoShape 14" id="14"/>
          <p:cNvSpPr/>
          <p:nvPr/>
        </p:nvSpPr>
        <p:spPr>
          <a:xfrm flipV="true">
            <a:off x="9144000" y="7206465"/>
            <a:ext cx="7319959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72906" y="179002"/>
            <a:ext cx="11500371" cy="1113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59"/>
              </a:lnSpc>
              <a:spcBef>
                <a:spcPct val="0"/>
              </a:spcBef>
            </a:pPr>
            <a:r>
              <a:rPr lang="en-US" sz="6399" spc="-127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TALLER en clase N.-02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2179343" y="2177960"/>
            <a:ext cx="1111295" cy="1111295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3A78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39"/>
                </a:lnSpc>
              </a:pPr>
              <a:r>
                <a:rPr lang="en-US" sz="4599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01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179343" y="4175080"/>
            <a:ext cx="1111295" cy="1111295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3A78B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39"/>
                </a:lnSpc>
              </a:pPr>
              <a:r>
                <a:rPr lang="en-US" sz="4599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02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2179343" y="6172200"/>
            <a:ext cx="1111295" cy="1111295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3A78B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39"/>
                </a:lnSpc>
              </a:pPr>
              <a:r>
                <a:rPr lang="en-US" sz="4599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03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3561689" y="2393565"/>
            <a:ext cx="3640931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 (2,3) y D (4,-2)  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561689" y="6387805"/>
            <a:ext cx="3899059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(-3,-1) y B (-3,4)  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32193" y="1235642"/>
            <a:ext cx="3721765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Método Gráfico: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9439696" y="2177960"/>
            <a:ext cx="1111295" cy="1111295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3A78B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39"/>
                </a:lnSpc>
              </a:pPr>
              <a:r>
                <a:rPr lang="en-US" sz="4599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05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2179343" y="8169320"/>
            <a:ext cx="1111295" cy="1111295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3A78B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39"/>
                </a:lnSpc>
              </a:pPr>
              <a:r>
                <a:rPr lang="en-US" sz="4599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04</a:t>
              </a: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3561689" y="4530090"/>
            <a:ext cx="3656647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 (-3,-3) y F (3,5)  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740045" y="8384925"/>
            <a:ext cx="3542347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 (6,2) y H (2,5)  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754230" y="2393565"/>
            <a:ext cx="3669268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 (3,6) y M (-4,1)   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47325" y="1702455"/>
            <a:ext cx="16793351" cy="798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DEFINICIÓN: 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 un segmento de recta que tiene una dirección definida, desde un punto inicial a un punto final. Se indica con una flecha, que apunta en la dirección del desplazamiento. </a:t>
            </a: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  <a:r>
              <a:rPr lang="en-US" sz="30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CARACTERÍSTICAS:</a:t>
            </a:r>
          </a:p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Dirección.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Un segmento rectilíneo dirigido tiene una dirección definida</a:t>
            </a:r>
          </a:p>
          <a:p>
            <a:pPr algn="just">
              <a:lnSpc>
                <a:spcPts val="4200"/>
              </a:lnSpc>
            </a:pPr>
          </a:p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Punto inicial y final.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El punto de origen se llama punto inicial, y el punto final se llama punto final. </a:t>
            </a:r>
          </a:p>
          <a:p>
            <a:pPr algn="just">
              <a:lnSpc>
                <a:spcPts val="4200"/>
              </a:lnSpc>
            </a:pPr>
          </a:p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Flecha.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Se representa gráficamente con una flecha, que indica la dirección del desplazamiento. </a:t>
            </a:r>
          </a:p>
          <a:p>
            <a:pPr algn="just">
              <a:lnSpc>
                <a:spcPts val="4200"/>
              </a:lnSpc>
            </a:pPr>
          </a:p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Aplicaciones.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Se usa para representar desplazamientos, distancias dirigidas, y en general, cualquier magnitud vectorial con magnitud y dirección. </a:t>
            </a:r>
          </a:p>
          <a:p>
            <a:pPr algn="just">
              <a:lnSpc>
                <a:spcPts val="4200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158118"/>
            <a:chOff x="0" y="0"/>
            <a:chExt cx="4816593" cy="30501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305019"/>
            </a:xfrm>
            <a:custGeom>
              <a:avLst/>
              <a:gdLst/>
              <a:ahLst/>
              <a:cxnLst/>
              <a:rect r="r" b="b" t="t" l="l"/>
              <a:pathLst>
                <a:path h="30501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05019"/>
                  </a:lnTo>
                  <a:lnTo>
                    <a:pt x="0" y="305019"/>
                  </a:lnTo>
                  <a:close/>
                </a:path>
              </a:pathLst>
            </a:custGeom>
            <a:solidFill>
              <a:srgbClr val="B3A78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16593" cy="3431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465949" y="191710"/>
            <a:ext cx="13314985" cy="688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b="true" sz="4000" spc="-8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SEGMENTO RECTILÍNEO DIRIGIDO 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158118"/>
            <a:chOff x="0" y="0"/>
            <a:chExt cx="4816593" cy="30501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05019"/>
            </a:xfrm>
            <a:custGeom>
              <a:avLst/>
              <a:gdLst/>
              <a:ahLst/>
              <a:cxnLst/>
              <a:rect r="r" b="b" t="t" l="l"/>
              <a:pathLst>
                <a:path h="30501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05019"/>
                  </a:lnTo>
                  <a:lnTo>
                    <a:pt x="0" y="305019"/>
                  </a:lnTo>
                  <a:close/>
                </a:path>
              </a:pathLst>
            </a:custGeom>
            <a:solidFill>
              <a:srgbClr val="B3A78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3431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747325" y="1702455"/>
            <a:ext cx="16793351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GRÁFICAMENTE TENEMOS QUE: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65949" y="191710"/>
            <a:ext cx="13314985" cy="688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b="true" sz="4000" spc="-8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SEGMENTO RECTILÍNEO DIRIGIDO 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158118"/>
            <a:chOff x="0" y="0"/>
            <a:chExt cx="4816593" cy="30501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05019"/>
            </a:xfrm>
            <a:custGeom>
              <a:avLst/>
              <a:gdLst/>
              <a:ahLst/>
              <a:cxnLst/>
              <a:rect r="r" b="b" t="t" l="l"/>
              <a:pathLst>
                <a:path h="30501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05019"/>
                  </a:lnTo>
                  <a:lnTo>
                    <a:pt x="0" y="305019"/>
                  </a:lnTo>
                  <a:close/>
                </a:path>
              </a:pathLst>
            </a:custGeom>
            <a:solidFill>
              <a:srgbClr val="B3A78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3431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7904896" y="3934197"/>
            <a:ext cx="2478209" cy="1657503"/>
          </a:xfrm>
          <a:custGeom>
            <a:avLst/>
            <a:gdLst/>
            <a:ahLst/>
            <a:cxnLst/>
            <a:rect r="r" b="b" t="t" l="l"/>
            <a:pathLst>
              <a:path h="1657503" w="2478209">
                <a:moveTo>
                  <a:pt x="0" y="0"/>
                </a:moveTo>
                <a:lnTo>
                  <a:pt x="2478208" y="0"/>
                </a:lnTo>
                <a:lnTo>
                  <a:pt x="2478208" y="1657503"/>
                </a:lnTo>
                <a:lnTo>
                  <a:pt x="0" y="16575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511979" y="7740702"/>
            <a:ext cx="3218304" cy="1417966"/>
          </a:xfrm>
          <a:custGeom>
            <a:avLst/>
            <a:gdLst/>
            <a:ahLst/>
            <a:cxnLst/>
            <a:rect r="r" b="b" t="t" l="l"/>
            <a:pathLst>
              <a:path h="1417966" w="3218304">
                <a:moveTo>
                  <a:pt x="0" y="0"/>
                </a:moveTo>
                <a:lnTo>
                  <a:pt x="3218304" y="0"/>
                </a:lnTo>
                <a:lnTo>
                  <a:pt x="3218304" y="1417965"/>
                </a:lnTo>
                <a:lnTo>
                  <a:pt x="0" y="14179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562630" y="7772290"/>
            <a:ext cx="3218304" cy="1386377"/>
          </a:xfrm>
          <a:custGeom>
            <a:avLst/>
            <a:gdLst/>
            <a:ahLst/>
            <a:cxnLst/>
            <a:rect r="r" b="b" t="t" l="l"/>
            <a:pathLst>
              <a:path h="1386377" w="3218304">
                <a:moveTo>
                  <a:pt x="0" y="0"/>
                </a:moveTo>
                <a:lnTo>
                  <a:pt x="3218304" y="0"/>
                </a:lnTo>
                <a:lnTo>
                  <a:pt x="3218304" y="1386377"/>
                </a:lnTo>
                <a:lnTo>
                  <a:pt x="0" y="13863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14128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65949" y="191710"/>
            <a:ext cx="13314985" cy="688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b="true" sz="4000" spc="-8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DIVISIÓN DE UN SEGMENTO POR UNA RAZÓN DADA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1620257"/>
            <a:ext cx="16230600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DEFINICIÓN.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onsiste en determinar un punto (P) el cual se encuentra dentro de un segmento dado, entre dos puntos (P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 y (P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), de tal manera que el segmento (P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P) dividido entre el segmento (PP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 da como resultado la razón.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6058425"/>
            <a:ext cx="16230600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Ahora, para obtener las coordenadas de un punto 'P', que divida a un segmento en una razón dada, se utilizan las siguientes fórmulas: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158118"/>
            <a:chOff x="0" y="0"/>
            <a:chExt cx="4816593" cy="30501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05019"/>
            </a:xfrm>
            <a:custGeom>
              <a:avLst/>
              <a:gdLst/>
              <a:ahLst/>
              <a:cxnLst/>
              <a:rect r="r" b="b" t="t" l="l"/>
              <a:pathLst>
                <a:path h="30501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05019"/>
                  </a:lnTo>
                  <a:lnTo>
                    <a:pt x="0" y="305019"/>
                  </a:lnTo>
                  <a:close/>
                </a:path>
              </a:pathLst>
            </a:custGeom>
            <a:solidFill>
              <a:srgbClr val="B3A78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3431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2444677"/>
            <a:ext cx="2478209" cy="1657503"/>
          </a:xfrm>
          <a:custGeom>
            <a:avLst/>
            <a:gdLst/>
            <a:ahLst/>
            <a:cxnLst/>
            <a:rect r="r" b="b" t="t" l="l"/>
            <a:pathLst>
              <a:path h="1657503" w="2478209">
                <a:moveTo>
                  <a:pt x="0" y="0"/>
                </a:moveTo>
                <a:lnTo>
                  <a:pt x="2478209" y="0"/>
                </a:lnTo>
                <a:lnTo>
                  <a:pt x="2478209" y="1657503"/>
                </a:lnTo>
                <a:lnTo>
                  <a:pt x="0" y="16575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65949" y="191710"/>
            <a:ext cx="13314985" cy="688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b="true" sz="4000" spc="-8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DIVISIÓN DE UN SEGMENTO POR UNA RAZÓN DADA</a:t>
            </a:r>
          </a:p>
        </p:txBody>
      </p:sp>
      <p:sp>
        <p:nvSpPr>
          <p:cNvPr name="AutoShape 7" id="7"/>
          <p:cNvSpPr/>
          <p:nvPr/>
        </p:nvSpPr>
        <p:spPr>
          <a:xfrm>
            <a:off x="6202680" y="6375369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>
            <a:off x="6202680" y="4372992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>
            <a:off x="6202680" y="8377746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0" id="10"/>
          <p:cNvSpPr txBox="true"/>
          <p:nvPr/>
        </p:nvSpPr>
        <p:spPr>
          <a:xfrm rot="0">
            <a:off x="1028700" y="1339148"/>
            <a:ext cx="5417820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Gráficamente se tiene que: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158118"/>
            <a:chOff x="0" y="0"/>
            <a:chExt cx="4816593" cy="30501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05019"/>
            </a:xfrm>
            <a:custGeom>
              <a:avLst/>
              <a:gdLst/>
              <a:ahLst/>
              <a:cxnLst/>
              <a:rect r="r" b="b" t="t" l="l"/>
              <a:pathLst>
                <a:path h="30501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05019"/>
                  </a:lnTo>
                  <a:lnTo>
                    <a:pt x="0" y="305019"/>
                  </a:lnTo>
                  <a:close/>
                </a:path>
              </a:pathLst>
            </a:custGeom>
            <a:solidFill>
              <a:srgbClr val="B3A78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3431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65949" y="191710"/>
            <a:ext cx="13314985" cy="688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b="true" sz="4000" spc="-8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DIVISIÓN DE UN SEGMENTO POR UNA RAZÓN DADA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1339148"/>
            <a:ext cx="16230600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Determina las coordenadas del punto P (X,Y) que divide al segmento en una razón r=1/2, cuyos extremos son los puntos A (0,7) y B (12,4).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028700" y="3011899"/>
            <a:ext cx="3218304" cy="1417966"/>
          </a:xfrm>
          <a:custGeom>
            <a:avLst/>
            <a:gdLst/>
            <a:ahLst/>
            <a:cxnLst/>
            <a:rect r="r" b="b" t="t" l="l"/>
            <a:pathLst>
              <a:path h="1417966" w="3218304">
                <a:moveTo>
                  <a:pt x="0" y="0"/>
                </a:moveTo>
                <a:lnTo>
                  <a:pt x="3218304" y="0"/>
                </a:lnTo>
                <a:lnTo>
                  <a:pt x="3218304" y="1417966"/>
                </a:lnTo>
                <a:lnTo>
                  <a:pt x="0" y="14179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516600" y="3011899"/>
            <a:ext cx="3218304" cy="1386377"/>
          </a:xfrm>
          <a:custGeom>
            <a:avLst/>
            <a:gdLst/>
            <a:ahLst/>
            <a:cxnLst/>
            <a:rect r="r" b="b" t="t" l="l"/>
            <a:pathLst>
              <a:path h="1386377" w="3218304">
                <a:moveTo>
                  <a:pt x="0" y="0"/>
                </a:moveTo>
                <a:lnTo>
                  <a:pt x="3218304" y="0"/>
                </a:lnTo>
                <a:lnTo>
                  <a:pt x="3218304" y="1386377"/>
                </a:lnTo>
                <a:lnTo>
                  <a:pt x="0" y="13863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14128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47152" y="1028700"/>
            <a:ext cx="12811532" cy="7501932"/>
            <a:chOff x="0" y="0"/>
            <a:chExt cx="17082042" cy="10002576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42875"/>
              <a:ext cx="17082042" cy="13671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390"/>
                </a:lnSpc>
              </a:pPr>
              <a:r>
                <a:rPr lang="en-US" sz="7465" spc="-14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ACTIVIDAD N.-03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2224939"/>
              <a:ext cx="17082042" cy="77776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54794" indent="-327397" lvl="1">
                <a:lnSpc>
                  <a:spcPts val="4246"/>
                </a:lnSpc>
                <a:buFont typeface="Arial"/>
                <a:buChar char="•"/>
              </a:pPr>
              <a:r>
                <a:rPr lang="en-US" sz="3032" spc="-6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Determina las coordenadas del punto P (X,Y) que divide al segmento en una razón r=2, y cuyos extremos son los puntos P1 (-3,5) y P2 (2,-4).</a:t>
              </a:r>
            </a:p>
            <a:p>
              <a:pPr algn="l">
                <a:lnSpc>
                  <a:spcPts val="4246"/>
                </a:lnSpc>
              </a:pPr>
            </a:p>
            <a:p>
              <a:pPr algn="l" marL="654794" indent="-327397" lvl="1">
                <a:lnSpc>
                  <a:spcPts val="4246"/>
                </a:lnSpc>
                <a:buFont typeface="Arial"/>
                <a:buChar char="•"/>
              </a:pPr>
              <a:r>
                <a:rPr lang="en-US" sz="3032" spc="-60" strike="noStrike" u="none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Determina las coordenadas del punto P (X,Y) que divide al segmento en una razón r=3, y cuyos extremos son los puntos P1 (0,6) y P2 (9,2).</a:t>
              </a:r>
            </a:p>
            <a:p>
              <a:pPr algn="l">
                <a:lnSpc>
                  <a:spcPts val="4246"/>
                </a:lnSpc>
              </a:pPr>
            </a:p>
            <a:p>
              <a:pPr algn="l" marL="654794" indent="-327397" lvl="1">
                <a:lnSpc>
                  <a:spcPts val="4246"/>
                </a:lnSpc>
                <a:buFont typeface="Arial"/>
                <a:buChar char="•"/>
              </a:pPr>
              <a:r>
                <a:rPr lang="en-US" sz="3032" spc="-60" strike="noStrike" u="none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Determina las coordenadas del punto P (X,Y) que divide al segmento en una razón r=4, y cuyos extremos son los puntos P1 (-5,3) y P2 (4,-6).</a:t>
              </a:r>
            </a:p>
            <a:p>
              <a:pPr algn="l">
                <a:lnSpc>
                  <a:spcPts val="4246"/>
                </a:lnSpc>
              </a:pPr>
            </a:p>
            <a:p>
              <a:pPr algn="l" marL="654794" indent="-327397" lvl="1">
                <a:lnSpc>
                  <a:spcPts val="4246"/>
                </a:lnSpc>
                <a:buFont typeface="Arial"/>
                <a:buChar char="•"/>
              </a:pPr>
              <a:r>
                <a:rPr lang="en-US" sz="3032" spc="-60" strike="noStrike" u="none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Determina las coordenadas del punto P (X,Y) que divide al segmento en una razón r=5, y cuyos extremos son los puntos P1 (-1,3) y P2 (5,-4).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019205" y="0"/>
            <a:ext cx="4268795" cy="4456095"/>
          </a:xfrm>
          <a:custGeom>
            <a:avLst/>
            <a:gdLst/>
            <a:ahLst/>
            <a:cxnLst/>
            <a:rect r="r" b="b" t="t" l="l"/>
            <a:pathLst>
              <a:path h="4456095" w="4268795">
                <a:moveTo>
                  <a:pt x="0" y="0"/>
                </a:moveTo>
                <a:lnTo>
                  <a:pt x="4268795" y="0"/>
                </a:lnTo>
                <a:lnTo>
                  <a:pt x="4268795" y="4456095"/>
                </a:lnTo>
                <a:lnTo>
                  <a:pt x="0" y="44560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93" t="0" r="-2193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2556256"/>
            <a:ext cx="1111295" cy="1111295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439"/>
                </a:lnSpc>
                <a:spcBef>
                  <a:spcPct val="0"/>
                </a:spcBef>
              </a:pPr>
              <a:r>
                <a:rPr lang="en-US" sz="4599" strike="noStrike" u="none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01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588386" y="5340345"/>
            <a:ext cx="1111295" cy="1111295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439"/>
                </a:lnSpc>
                <a:spcBef>
                  <a:spcPct val="0"/>
                </a:spcBef>
              </a:pPr>
              <a:r>
                <a:rPr lang="en-US" sz="4599" strike="noStrike" u="none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05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28700" y="5340345"/>
            <a:ext cx="1111295" cy="1111295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439"/>
                </a:lnSpc>
                <a:spcBef>
                  <a:spcPct val="0"/>
                </a:spcBef>
              </a:pPr>
              <a:r>
                <a:rPr lang="en-US" sz="4599" strike="noStrike" u="none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02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588353" y="7799070"/>
            <a:ext cx="1111295" cy="1111295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439"/>
                </a:lnSpc>
                <a:spcBef>
                  <a:spcPct val="0"/>
                </a:spcBef>
              </a:pPr>
              <a:r>
                <a:rPr lang="en-US" sz="4599" strike="noStrike" u="none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06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28700" y="7799070"/>
            <a:ext cx="1111295" cy="1111295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439"/>
                </a:lnSpc>
                <a:spcBef>
                  <a:spcPct val="0"/>
                </a:spcBef>
              </a:pPr>
              <a:r>
                <a:rPr lang="en-US" sz="4599" strike="noStrike" u="none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03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8588353" y="2556256"/>
            <a:ext cx="1111295" cy="1111295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439"/>
                </a:lnSpc>
                <a:spcBef>
                  <a:spcPct val="0"/>
                </a:spcBef>
              </a:pPr>
              <a:r>
                <a:rPr lang="en-US" sz="4599" strike="noStrike" u="none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04</a:t>
              </a: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16148072" y="5495943"/>
            <a:ext cx="3478876" cy="4114800"/>
          </a:xfrm>
          <a:custGeom>
            <a:avLst/>
            <a:gdLst/>
            <a:ahLst/>
            <a:cxnLst/>
            <a:rect r="r" b="b" t="t" l="l"/>
            <a:pathLst>
              <a:path h="4114800" w="3478876">
                <a:moveTo>
                  <a:pt x="0" y="0"/>
                </a:moveTo>
                <a:lnTo>
                  <a:pt x="3478877" y="0"/>
                </a:lnTo>
                <a:lnTo>
                  <a:pt x="34788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4813280" y="-392287"/>
            <a:ext cx="4303471" cy="2390354"/>
          </a:xfrm>
          <a:custGeom>
            <a:avLst/>
            <a:gdLst/>
            <a:ahLst/>
            <a:cxnLst/>
            <a:rect r="r" b="b" t="t" l="l"/>
            <a:pathLst>
              <a:path h="2390354" w="4303471">
                <a:moveTo>
                  <a:pt x="0" y="0"/>
                </a:moveTo>
                <a:lnTo>
                  <a:pt x="4303471" y="0"/>
                </a:lnTo>
                <a:lnTo>
                  <a:pt x="4303471" y="2390353"/>
                </a:lnTo>
                <a:lnTo>
                  <a:pt x="0" y="23903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29625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9961229" y="5157873"/>
            <a:ext cx="6186843" cy="1455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0"/>
              </a:lnSpc>
              <a:spcBef>
                <a:spcPct val="0"/>
              </a:spcBef>
            </a:pPr>
            <a:r>
              <a:rPr lang="en-US" sz="4200" spc="-84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Espacios Vectoriales Reales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588364" y="7588908"/>
            <a:ext cx="5229473" cy="1455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0"/>
              </a:lnSpc>
              <a:spcBef>
                <a:spcPct val="0"/>
              </a:spcBef>
            </a:pPr>
            <a:r>
              <a:rPr lang="en-US" sz="4200" spc="-84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Ecuaciones e Inecuaciones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966807" y="2346093"/>
            <a:ext cx="5229473" cy="1455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0"/>
              </a:lnSpc>
              <a:spcBef>
                <a:spcPct val="0"/>
              </a:spcBef>
            </a:pPr>
            <a:r>
              <a:rPr lang="en-US" sz="4200" spc="-84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Matrices y Sistemas de Ecuaciones 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28700" y="775589"/>
            <a:ext cx="13578274" cy="845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71"/>
              </a:lnSpc>
            </a:pPr>
            <a:r>
              <a:rPr lang="en-US" sz="6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ÍNDICE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588364" y="2717568"/>
            <a:ext cx="5229473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0"/>
              </a:lnSpc>
              <a:spcBef>
                <a:spcPct val="0"/>
              </a:spcBef>
            </a:pPr>
            <a:r>
              <a:rPr lang="en-US" sz="4200" spc="-84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Geometría Analítica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588364" y="4786398"/>
            <a:ext cx="5229473" cy="2198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0"/>
              </a:lnSpc>
              <a:spcBef>
                <a:spcPct val="0"/>
              </a:spcBef>
            </a:pPr>
            <a:r>
              <a:rPr lang="en-US" sz="4200" spc="-84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Gráficas Elementales y Lugares Geométricos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9966807" y="7960383"/>
            <a:ext cx="6186843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0"/>
              </a:lnSpc>
              <a:spcBef>
                <a:spcPct val="0"/>
              </a:spcBef>
            </a:pPr>
            <a:r>
              <a:rPr lang="en-US" sz="4200" spc="-84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Bibliografía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87361" y="650875"/>
            <a:ext cx="9041518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b="true" sz="3999" spc="-7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PUNTO MEDIO ENTRE DOS PUNTOS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587361" y="1330325"/>
            <a:ext cx="8556639" cy="19050"/>
          </a:xfrm>
          <a:prstGeom prst="line">
            <a:avLst/>
          </a:prstGeom>
          <a:ln cap="flat" w="38100">
            <a:solidFill>
              <a:srgbClr val="B3A78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1028700" y="1959498"/>
            <a:ext cx="16230600" cy="1439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73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El punto medio entre dos puntos es el punto que se encuentra a la misma distancia de ambos. Para calcularlo, se suman las coordenadas de los puntos y se dividen entre dos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3941721"/>
            <a:ext cx="16230600" cy="962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34059" indent="-367030" lvl="1">
              <a:lnSpc>
                <a:spcPts val="3773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Si se tiene dos puntos A(x1, y1) y B(x2, y2), el punto medio M(xm, ym) se calcula con las siguientes fórmulas: xm = (x1 + x2) / 2, ym = (y1 + y2) / 2.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5447694"/>
            <a:ext cx="16230600" cy="962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34059" indent="-367030" lvl="1">
              <a:lnSpc>
                <a:spcPts val="3773"/>
              </a:lnSpc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Ejemplo: </a:t>
            </a: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Los extremos del diámetro de una circunferencia son A (1,2) y B (9,6), encuentre las coordenadas del centro. 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72906" y="-85090"/>
            <a:ext cx="11500371" cy="1113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59"/>
              </a:lnSpc>
              <a:spcBef>
                <a:spcPct val="0"/>
              </a:spcBef>
            </a:pPr>
            <a:r>
              <a:rPr lang="en-US" sz="6399" spc="-127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TALLER en clase N.-03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532193" y="1709863"/>
            <a:ext cx="1111295" cy="1111295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3A78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39"/>
                </a:lnSpc>
              </a:pPr>
              <a:r>
                <a:rPr lang="en-US" sz="4599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01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532193" y="3506958"/>
            <a:ext cx="1111295" cy="1111295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3A78B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39"/>
                </a:lnSpc>
              </a:pPr>
              <a:r>
                <a:rPr lang="en-US" sz="4599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02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473053" y="5304053"/>
            <a:ext cx="1111295" cy="1111295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3A78B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39"/>
                </a:lnSpc>
              </a:pPr>
              <a:r>
                <a:rPr lang="en-US" sz="4599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03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532193" y="971550"/>
            <a:ext cx="5490898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Punto medio entre dos puntos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532193" y="7101148"/>
            <a:ext cx="1111295" cy="1111295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3A78B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39"/>
                </a:lnSpc>
              </a:pPr>
              <a:r>
                <a:rPr lang="en-US" sz="4599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04</a:t>
              </a: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2366510" y="1858371"/>
            <a:ext cx="14216989" cy="962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73"/>
              </a:lnSpc>
            </a:pP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Los extremos del diámetro de una circunferencia son A (5,2) y B (1,6), encuentre las coordenadas del centro. 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532193" y="8898242"/>
            <a:ext cx="1111295" cy="1111295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3A78B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39"/>
                </a:lnSpc>
              </a:pPr>
              <a:r>
                <a:rPr lang="en-US" sz="4599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05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2366510" y="5329811"/>
            <a:ext cx="14216989" cy="962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73"/>
              </a:lnSpc>
            </a:pP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Los extremos del diámetro de una circunferencia son A (0,-4) y B (-5,-7), encuentre las coordenadas del centro.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366510" y="3595499"/>
            <a:ext cx="14216989" cy="962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73"/>
              </a:lnSpc>
            </a:pP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Los extremos del diámetro de una circunferencia son C (-3,7) y D (2,-4), encuentre las coordenadas del centro.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366510" y="7064123"/>
            <a:ext cx="14216989" cy="962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73"/>
              </a:lnSpc>
            </a:pP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Los extremos del diámetro de una circunferencia son C (-12,5) y D (2,-4), encuentre las coordenadas del centro.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366510" y="8798435"/>
            <a:ext cx="14216989" cy="962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73"/>
              </a:lnSpc>
            </a:pP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Los extremos del diámetro de una circunferencia son A (3,4) y B (7,8), encuentre las coordenadas del centro. 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07926" y="307926"/>
            <a:ext cx="1441547" cy="144154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14300"/>
              <a:ext cx="812800" cy="9271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840"/>
                </a:lnSpc>
              </a:pPr>
              <a:r>
                <a:rPr lang="en-US" sz="5600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1.2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65600" y="2462252"/>
            <a:ext cx="17556799" cy="6843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214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Definición: </a:t>
            </a:r>
            <a:r>
              <a:rPr lang="en-US" sz="321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Una recta es el conjunto de todos los puntos del plano, donde las coordenadas de cada punto obedecen una relación de primer grado".</a:t>
            </a:r>
          </a:p>
          <a:p>
            <a:pPr algn="just">
              <a:lnSpc>
                <a:spcPts val="4500"/>
              </a:lnSpc>
            </a:pPr>
          </a:p>
          <a:p>
            <a:pPr algn="just">
              <a:lnSpc>
                <a:spcPts val="4500"/>
              </a:lnSpc>
            </a:pPr>
            <a:r>
              <a:rPr lang="en-US" sz="3214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Definición geométrica de la recta:</a:t>
            </a:r>
          </a:p>
          <a:p>
            <a:pPr algn="just">
              <a:lnSpc>
                <a:spcPts val="4500"/>
              </a:lnSpc>
            </a:pPr>
          </a:p>
          <a:p>
            <a:pPr algn="just">
              <a:lnSpc>
                <a:spcPts val="4500"/>
              </a:lnSpc>
            </a:pPr>
          </a:p>
          <a:p>
            <a:pPr algn="just">
              <a:lnSpc>
                <a:spcPts val="4500"/>
              </a:lnSpc>
            </a:pPr>
          </a:p>
          <a:p>
            <a:pPr algn="just">
              <a:lnSpc>
                <a:spcPts val="4500"/>
              </a:lnSpc>
            </a:pPr>
          </a:p>
          <a:p>
            <a:pPr algn="just">
              <a:lnSpc>
                <a:spcPts val="4500"/>
              </a:lnSpc>
            </a:pPr>
          </a:p>
          <a:p>
            <a:pPr algn="just">
              <a:lnSpc>
                <a:spcPts val="4500"/>
              </a:lnSpc>
            </a:pPr>
            <a:r>
              <a:rPr lang="en-US" sz="321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 acuerdo a los Axiomas Euclides, se enuncian las siguientes propiedades.</a:t>
            </a:r>
          </a:p>
          <a:p>
            <a:pPr algn="just" marL="693999" indent="-347000" lvl="1">
              <a:lnSpc>
                <a:spcPts val="4500"/>
              </a:lnSpc>
              <a:buAutoNum type="arabicPeriod" startAt="1"/>
            </a:pPr>
            <a:r>
              <a:rPr lang="en-US" sz="321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Por dos puntos distintos pasa una y sólo una recta.</a:t>
            </a:r>
          </a:p>
          <a:p>
            <a:pPr algn="just" marL="693999" indent="-347000" lvl="1">
              <a:lnSpc>
                <a:spcPts val="4500"/>
              </a:lnSpc>
              <a:buAutoNum type="arabicPeriod" startAt="1"/>
            </a:pPr>
            <a:r>
              <a:rPr lang="en-US" sz="321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Dos rectas distintas se cortan en un sólo punto o bien son paralelas.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7773461" y="4353745"/>
            <a:ext cx="6294252" cy="2884865"/>
          </a:xfrm>
          <a:custGeom>
            <a:avLst/>
            <a:gdLst/>
            <a:ahLst/>
            <a:cxnLst/>
            <a:rect r="r" b="b" t="t" l="l"/>
            <a:pathLst>
              <a:path h="2884865" w="6294252">
                <a:moveTo>
                  <a:pt x="0" y="0"/>
                </a:moveTo>
                <a:lnTo>
                  <a:pt x="6294251" y="0"/>
                </a:lnTo>
                <a:lnTo>
                  <a:pt x="6294251" y="2884865"/>
                </a:lnTo>
                <a:lnTo>
                  <a:pt x="0" y="28848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110895" y="708715"/>
            <a:ext cx="8809692" cy="1111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99"/>
              </a:lnSpc>
              <a:spcBef>
                <a:spcPct val="0"/>
              </a:spcBef>
            </a:pPr>
            <a:r>
              <a:rPr lang="en-US" sz="6499" spc="-12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LÍNEA RECTA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110895" y="241251"/>
            <a:ext cx="2144153" cy="591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23"/>
              </a:lnSpc>
            </a:pPr>
            <a:r>
              <a:rPr lang="en-US" sz="3445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UNIDAD 1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86179" y="188912"/>
            <a:ext cx="9041518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b="true" sz="3999" spc="-7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LÍNEA RECTA: COEFICIENTE ANGULAR</a:t>
            </a:r>
          </a:p>
        </p:txBody>
      </p:sp>
      <p:sp>
        <p:nvSpPr>
          <p:cNvPr name="AutoShape 3" id="3"/>
          <p:cNvSpPr/>
          <p:nvPr/>
        </p:nvSpPr>
        <p:spPr>
          <a:xfrm>
            <a:off x="587361" y="868362"/>
            <a:ext cx="9278876" cy="0"/>
          </a:xfrm>
          <a:prstGeom prst="line">
            <a:avLst/>
          </a:prstGeom>
          <a:ln cap="flat" w="66675">
            <a:solidFill>
              <a:srgbClr val="B3A78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6123353" y="3297128"/>
            <a:ext cx="5597591" cy="4567634"/>
          </a:xfrm>
          <a:custGeom>
            <a:avLst/>
            <a:gdLst/>
            <a:ahLst/>
            <a:cxnLst/>
            <a:rect r="r" b="b" t="t" l="l"/>
            <a:pathLst>
              <a:path h="4567634" w="5597591">
                <a:moveTo>
                  <a:pt x="0" y="0"/>
                </a:moveTo>
                <a:lnTo>
                  <a:pt x="5597591" y="0"/>
                </a:lnTo>
                <a:lnTo>
                  <a:pt x="5597591" y="4567634"/>
                </a:lnTo>
                <a:lnTo>
                  <a:pt x="0" y="4567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86179" y="1455915"/>
            <a:ext cx="16671939" cy="1439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73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Dos condiciones, las cuales son:</a:t>
            </a:r>
          </a:p>
          <a:p>
            <a:pPr algn="just" marL="734059" indent="-367030" lvl="1">
              <a:lnSpc>
                <a:spcPts val="3773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Conociendo dos de sus puntos: P(x1 , y1) y Q(x2 , y2).</a:t>
            </a:r>
          </a:p>
          <a:p>
            <a:pPr algn="just" marL="734059" indent="-367030" lvl="1">
              <a:lnSpc>
                <a:spcPts val="3773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Conociendo un punto y su dirección (pendiente o coeficiente angular).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06849" y="8295513"/>
            <a:ext cx="16230600" cy="962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73"/>
              </a:lnSpc>
            </a:pPr>
            <a:r>
              <a:rPr lang="en-US" b="true" sz="3399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Definición: </a:t>
            </a: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es la tangente del ángulo que la recta forma con el sentido positivo del eje X . La magnitud de la pendiente m puede ser positiva o bien negativa.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24718" y="188912"/>
            <a:ext cx="9041518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b="true" sz="3999" spc="-7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Ejemplo</a:t>
            </a:r>
          </a:p>
        </p:txBody>
      </p:sp>
      <p:sp>
        <p:nvSpPr>
          <p:cNvPr name="AutoShape 3" id="3"/>
          <p:cNvSpPr/>
          <p:nvPr/>
        </p:nvSpPr>
        <p:spPr>
          <a:xfrm>
            <a:off x="587361" y="868362"/>
            <a:ext cx="2493763" cy="0"/>
          </a:xfrm>
          <a:prstGeom prst="line">
            <a:avLst/>
          </a:prstGeom>
          <a:ln cap="flat" w="66675">
            <a:solidFill>
              <a:srgbClr val="B3A78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586179" y="1455915"/>
            <a:ext cx="16671939" cy="962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34059" indent="-367030" lvl="1">
              <a:lnSpc>
                <a:spcPts val="3773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Determinar la pendiente de la recta que pasa por los puntos A(-4,5) y B(2,-1); y luego determinar el ángulo de inclinación de la recta.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72906" y="-85090"/>
            <a:ext cx="11500371" cy="1113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59"/>
              </a:lnSpc>
              <a:spcBef>
                <a:spcPct val="0"/>
              </a:spcBef>
            </a:pPr>
            <a:r>
              <a:rPr lang="en-US" sz="6399" spc="-127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TALLER en clase N.-04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532193" y="1709863"/>
            <a:ext cx="1111295" cy="1111295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3A78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39"/>
                </a:lnSpc>
              </a:pPr>
              <a:r>
                <a:rPr lang="en-US" sz="4599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01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532193" y="3506958"/>
            <a:ext cx="1111295" cy="1111295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3A78B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39"/>
                </a:lnSpc>
              </a:pPr>
              <a:r>
                <a:rPr lang="en-US" sz="4599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02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473053" y="5304053"/>
            <a:ext cx="1111295" cy="1111295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3A78B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39"/>
                </a:lnSpc>
              </a:pPr>
              <a:r>
                <a:rPr lang="en-US" sz="4599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03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532193" y="971550"/>
            <a:ext cx="5490898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Punto medio entre dos puntos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532193" y="7101148"/>
            <a:ext cx="1111295" cy="1111295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3A78B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39"/>
                </a:lnSpc>
              </a:pPr>
              <a:r>
                <a:rPr lang="en-US" sz="4599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04</a:t>
              </a: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2366510" y="1858371"/>
            <a:ext cx="14216989" cy="962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73"/>
              </a:lnSpc>
            </a:pP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Determinar la pendiente de la recta que pasa por los puntos A(-4,5) y B(2,-1); y luego determinar el ángulo de inclinación de la recta.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532193" y="8898242"/>
            <a:ext cx="1111295" cy="1111295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3A78B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39"/>
                </a:lnSpc>
              </a:pPr>
              <a:r>
                <a:rPr lang="en-US" sz="4599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05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2366510" y="5329811"/>
            <a:ext cx="14216989" cy="962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73"/>
              </a:lnSpc>
            </a:pP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Determinar la pendiente de la recta que pasa por los puntos E(3,7) y F(-6,11); y luego determinar el ángulo de inclinación de la recta.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366510" y="3595499"/>
            <a:ext cx="14216989" cy="1439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73"/>
              </a:lnSpc>
            </a:pP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Determinar la pendiente de la recta que pasa por los puntos C(-1,-2) y D(4,3); y luego determinar el ángulo de inclinación de la recta.</a:t>
            </a:r>
          </a:p>
          <a:p>
            <a:pPr algn="just">
              <a:lnSpc>
                <a:spcPts val="3773"/>
              </a:lnSpc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2366510" y="7064123"/>
            <a:ext cx="14216989" cy="962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73"/>
              </a:lnSpc>
            </a:pP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Determinar la pendiente de la recta que pasa por los puntos G(6,7) y H(12,7); y luego determinar el ángulo de inclinación de la recta.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366510" y="8798435"/>
            <a:ext cx="14216989" cy="962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73"/>
              </a:lnSpc>
            </a:pP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Determinar la pendiente de la recta que pasa por los puntos J(7,-2) y K(3,-5); y luego determinar el ángulo de inclinación de la recta.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35117" y="313083"/>
            <a:ext cx="13474140" cy="9635532"/>
            <a:chOff x="0" y="0"/>
            <a:chExt cx="17965520" cy="12847376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42875"/>
              <a:ext cx="17965520" cy="13671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390"/>
                </a:lnSpc>
              </a:pPr>
              <a:r>
                <a:rPr lang="en-US" sz="7465" spc="-14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ACTIVIDAD N.-04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2224939"/>
              <a:ext cx="17965520" cy="106224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54794" indent="-327397" lvl="1">
                <a:lnSpc>
                  <a:spcPts val="4246"/>
                </a:lnSpc>
                <a:buFont typeface="Arial"/>
                <a:buChar char="•"/>
              </a:pPr>
              <a:r>
                <a:rPr lang="en-US" sz="3032" spc="-6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Determinar la pendiente de la recta que pasa por los puntos A(-6,4) y B(3,-2); y luego determinar el ángulo de inclinación de la recta.</a:t>
              </a:r>
            </a:p>
            <a:p>
              <a:pPr algn="l">
                <a:lnSpc>
                  <a:spcPts val="4246"/>
                </a:lnSpc>
              </a:pPr>
            </a:p>
            <a:p>
              <a:pPr algn="l" marL="654794" indent="-327397" lvl="1">
                <a:lnSpc>
                  <a:spcPts val="4246"/>
                </a:lnSpc>
                <a:buFont typeface="Arial"/>
                <a:buChar char="•"/>
              </a:pPr>
              <a:r>
                <a:rPr lang="en-US" sz="3032" spc="-60" strike="noStrike" u="none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Determinar la pendiente de la recta que pasa por los puntos A(-5,6) y B(4,-1); y luego determinar el ángulo de inclinación de la recta.</a:t>
              </a:r>
            </a:p>
            <a:p>
              <a:pPr algn="l">
                <a:lnSpc>
                  <a:spcPts val="4246"/>
                </a:lnSpc>
              </a:pPr>
            </a:p>
            <a:p>
              <a:pPr algn="l" marL="654794" indent="-327397" lvl="1">
                <a:lnSpc>
                  <a:spcPts val="4246"/>
                </a:lnSpc>
                <a:buFont typeface="Arial"/>
                <a:buChar char="•"/>
              </a:pPr>
              <a:r>
                <a:rPr lang="en-US" sz="3032" spc="-60" strike="noStrike" u="none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Determinar la pendiente de la recta que pasa por los puntos A(-3,6) y B(5,-2); y luego determinar el ángulo de inclinación de la recta.</a:t>
              </a:r>
            </a:p>
            <a:p>
              <a:pPr algn="l">
                <a:lnSpc>
                  <a:spcPts val="4246"/>
                </a:lnSpc>
              </a:pPr>
            </a:p>
            <a:p>
              <a:pPr algn="l" marL="654794" indent="-327397" lvl="1">
                <a:lnSpc>
                  <a:spcPts val="4246"/>
                </a:lnSpc>
                <a:buFont typeface="Arial"/>
                <a:buChar char="•"/>
              </a:pPr>
              <a:r>
                <a:rPr lang="en-US" sz="3032" spc="-60" strike="noStrike" u="none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Determinar la pendiente de la recta que pasa por los puntos A(-3,4) y B(5,-6); y luego determinar el ángulo de inclinación de la recta.</a:t>
              </a:r>
            </a:p>
            <a:p>
              <a:pPr algn="l">
                <a:lnSpc>
                  <a:spcPts val="4246"/>
                </a:lnSpc>
              </a:pPr>
            </a:p>
            <a:p>
              <a:pPr algn="l" marL="654794" indent="-327397" lvl="1">
                <a:lnSpc>
                  <a:spcPts val="4246"/>
                </a:lnSpc>
                <a:buFont typeface="Arial"/>
                <a:buChar char="•"/>
              </a:pPr>
              <a:r>
                <a:rPr lang="en-US" sz="3032" spc="-60" strike="noStrike" u="none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Determinar la pendiente de la recta que pasa por los puntos A(-2,6) y B(5,-1); y luego determinar el ángulo de inclinación de la recta.</a:t>
              </a:r>
            </a:p>
            <a:p>
              <a:pPr algn="l">
                <a:lnSpc>
                  <a:spcPts val="4246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3444214" y="5549231"/>
            <a:ext cx="4843786" cy="4737769"/>
          </a:xfrm>
          <a:custGeom>
            <a:avLst/>
            <a:gdLst/>
            <a:ahLst/>
            <a:cxnLst/>
            <a:rect r="r" b="b" t="t" l="l"/>
            <a:pathLst>
              <a:path h="4737769" w="4843786">
                <a:moveTo>
                  <a:pt x="0" y="0"/>
                </a:moveTo>
                <a:lnTo>
                  <a:pt x="4843786" y="0"/>
                </a:lnTo>
                <a:lnTo>
                  <a:pt x="4843786" y="4737769"/>
                </a:lnTo>
                <a:lnTo>
                  <a:pt x="0" y="47377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830" t="-6153" r="0" b="0"/>
            </a:stretch>
          </a:blipFill>
        </p:spPr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158118"/>
            <a:chOff x="0" y="0"/>
            <a:chExt cx="4816593" cy="30501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05019"/>
            </a:xfrm>
            <a:custGeom>
              <a:avLst/>
              <a:gdLst/>
              <a:ahLst/>
              <a:cxnLst/>
              <a:rect r="r" b="b" t="t" l="l"/>
              <a:pathLst>
                <a:path h="30501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05019"/>
                  </a:lnTo>
                  <a:lnTo>
                    <a:pt x="0" y="305019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3431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066272" y="7498865"/>
            <a:ext cx="10155457" cy="989670"/>
            <a:chOff x="0" y="0"/>
            <a:chExt cx="2674688" cy="26065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674688" cy="260654"/>
            </a:xfrm>
            <a:custGeom>
              <a:avLst/>
              <a:gdLst/>
              <a:ahLst/>
              <a:cxnLst/>
              <a:rect r="r" b="b" t="t" l="l"/>
              <a:pathLst>
                <a:path h="260654" w="2674688">
                  <a:moveTo>
                    <a:pt x="38879" y="0"/>
                  </a:moveTo>
                  <a:lnTo>
                    <a:pt x="2635809" y="0"/>
                  </a:lnTo>
                  <a:cubicBezTo>
                    <a:pt x="2646120" y="0"/>
                    <a:pt x="2656009" y="4096"/>
                    <a:pt x="2663301" y="11388"/>
                  </a:cubicBezTo>
                  <a:cubicBezTo>
                    <a:pt x="2670592" y="18679"/>
                    <a:pt x="2674688" y="28568"/>
                    <a:pt x="2674688" y="38879"/>
                  </a:cubicBezTo>
                  <a:lnTo>
                    <a:pt x="2674688" y="221774"/>
                  </a:lnTo>
                  <a:cubicBezTo>
                    <a:pt x="2674688" y="232086"/>
                    <a:pt x="2670592" y="241975"/>
                    <a:pt x="2663301" y="249266"/>
                  </a:cubicBezTo>
                  <a:cubicBezTo>
                    <a:pt x="2656009" y="256558"/>
                    <a:pt x="2646120" y="260654"/>
                    <a:pt x="2635809" y="260654"/>
                  </a:cubicBezTo>
                  <a:lnTo>
                    <a:pt x="38879" y="260654"/>
                  </a:lnTo>
                  <a:cubicBezTo>
                    <a:pt x="28568" y="260654"/>
                    <a:pt x="18679" y="256558"/>
                    <a:pt x="11388" y="249266"/>
                  </a:cubicBezTo>
                  <a:cubicBezTo>
                    <a:pt x="4096" y="241975"/>
                    <a:pt x="0" y="232086"/>
                    <a:pt x="0" y="221774"/>
                  </a:cubicBezTo>
                  <a:lnTo>
                    <a:pt x="0" y="38879"/>
                  </a:lnTo>
                  <a:cubicBezTo>
                    <a:pt x="0" y="28568"/>
                    <a:pt x="4096" y="18679"/>
                    <a:pt x="11388" y="11388"/>
                  </a:cubicBezTo>
                  <a:cubicBezTo>
                    <a:pt x="18679" y="4096"/>
                    <a:pt x="28568" y="0"/>
                    <a:pt x="38879" y="0"/>
                  </a:cubicBezTo>
                  <a:close/>
                </a:path>
              </a:pathLst>
            </a:custGeom>
            <a:solidFill>
              <a:srgbClr val="CBCFC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9525"/>
              <a:ext cx="2674688" cy="2511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34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465949" y="191710"/>
            <a:ext cx="13314985" cy="688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b="true" sz="4000" spc="-8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ÁNGULO ENTRE DOS RECTAS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1535152"/>
            <a:ext cx="16230600" cy="677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Definición.</a:t>
            </a: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Es el menor de los ángulos que forman sus vectores directores. Para calcularlo, se puede utilizar en el caso de rectas en el plano, las pendientes de las rectas. </a:t>
            </a:r>
          </a:p>
          <a:p>
            <a:pPr algn="just">
              <a:lnSpc>
                <a:spcPts val="4759"/>
              </a:lnSpc>
            </a:pP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Son dos ángulos, uno de ellos es agudo y el otro obtuso, a no ser que sean perpendiculares generando un ángulo nulo. Su medida estará comprendida entre 0 y π/2. </a:t>
            </a:r>
          </a:p>
          <a:p>
            <a:pPr algn="just">
              <a:lnSpc>
                <a:spcPts val="4759"/>
              </a:lnSpc>
            </a:pP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Dadas dos rectas con pendientes m y m´. Se tiene que:</a:t>
            </a:r>
          </a:p>
          <a:p>
            <a:pPr algn="just">
              <a:lnSpc>
                <a:spcPts val="4759"/>
              </a:lnSpc>
            </a:pPr>
          </a:p>
          <a:p>
            <a:pPr algn="ctr">
              <a:lnSpc>
                <a:spcPts val="6439"/>
              </a:lnSpc>
            </a:pPr>
            <a:r>
              <a:rPr lang="en-US" sz="4599" b="true">
                <a:solidFill>
                  <a:srgbClr val="000000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tan(θ) = |(m1 - m2) / (1 + m1 * m2)|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158118"/>
            <a:chOff x="0" y="0"/>
            <a:chExt cx="4816593" cy="30501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05019"/>
            </a:xfrm>
            <a:custGeom>
              <a:avLst/>
              <a:gdLst/>
              <a:ahLst/>
              <a:cxnLst/>
              <a:rect r="r" b="b" t="t" l="l"/>
              <a:pathLst>
                <a:path h="30501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05019"/>
                  </a:lnTo>
                  <a:lnTo>
                    <a:pt x="0" y="305019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3431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65949" y="191710"/>
            <a:ext cx="13314985" cy="688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b="true" sz="4000" spc="-8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ÁNGULO ENTRE DOS RECTAS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1535152"/>
            <a:ext cx="16230600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EJEMPLO 1: </a:t>
            </a:r>
          </a:p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θ = tan-1 |(m1 - m2) / (1 + m1 * m2)|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158118"/>
            <a:chOff x="0" y="0"/>
            <a:chExt cx="4816593" cy="30501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05019"/>
            </a:xfrm>
            <a:custGeom>
              <a:avLst/>
              <a:gdLst/>
              <a:ahLst/>
              <a:cxnLst/>
              <a:rect r="r" b="b" t="t" l="l"/>
              <a:pathLst>
                <a:path h="30501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05019"/>
                  </a:lnTo>
                  <a:lnTo>
                    <a:pt x="0" y="305019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3431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65949" y="191710"/>
            <a:ext cx="13314985" cy="688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b="true" sz="4000" spc="-8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ÁNGULO ENTRE DOS RECTAS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1535152"/>
            <a:ext cx="16230600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EJEMPLO 2: </a:t>
            </a:r>
          </a:p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θ = tan-1 |(m1 - m2) / (1 + m1 * m2)|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07926" y="592387"/>
            <a:ext cx="1441547" cy="144154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14300"/>
              <a:ext cx="812800" cy="9271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840"/>
                </a:lnSpc>
              </a:pPr>
              <a:r>
                <a:rPr lang="en-US" sz="5600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1.1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3235903" y="0"/>
            <a:ext cx="6238912" cy="10287000"/>
          </a:xfrm>
          <a:custGeom>
            <a:avLst/>
            <a:gdLst/>
            <a:ahLst/>
            <a:cxnLst/>
            <a:rect r="r" b="b" t="t" l="l"/>
            <a:pathLst>
              <a:path h="10287000" w="6238912">
                <a:moveTo>
                  <a:pt x="0" y="0"/>
                </a:moveTo>
                <a:lnTo>
                  <a:pt x="6238913" y="0"/>
                </a:lnTo>
                <a:lnTo>
                  <a:pt x="623891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469" t="0" r="-102857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110895" y="904875"/>
            <a:ext cx="8809692" cy="1111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99"/>
              </a:lnSpc>
              <a:spcBef>
                <a:spcPct val="0"/>
              </a:spcBef>
            </a:pPr>
            <a:r>
              <a:rPr lang="en-US" sz="6499" spc="-12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GEOMETRÍA ANALÍTICA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110895" y="437411"/>
            <a:ext cx="2144153" cy="591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23"/>
              </a:lnSpc>
            </a:pPr>
            <a:r>
              <a:rPr lang="en-US" sz="3445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UNIDAD 1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0" y="2645752"/>
            <a:ext cx="12469586" cy="16995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93999" indent="-347000" lvl="1">
              <a:lnSpc>
                <a:spcPts val="4500"/>
              </a:lnSpc>
              <a:buFont typeface="Arial"/>
              <a:buChar char="•"/>
            </a:pPr>
            <a:r>
              <a:rPr lang="en-US" b="true" sz="321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Definición: </a:t>
            </a:r>
            <a:r>
              <a:rPr lang="en-US" sz="321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Rama de las matemáticas que emplean el álgebra para describir o analizar figuras geométricas.</a:t>
            </a:r>
          </a:p>
          <a:p>
            <a:pPr algn="just">
              <a:lnSpc>
                <a:spcPts val="4500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40286" y="4938047"/>
            <a:ext cx="6712744" cy="688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SISTEMA DE COORDENADAS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0" y="6470302"/>
            <a:ext cx="12469586" cy="16995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93999" indent="-347000" lvl="1">
              <a:lnSpc>
                <a:spcPts val="4500"/>
              </a:lnSpc>
              <a:buFont typeface="Arial"/>
              <a:buChar char="•"/>
            </a:pPr>
            <a:r>
              <a:rPr lang="en-US" b="true" sz="321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Definición: </a:t>
            </a:r>
            <a:r>
              <a:rPr lang="en-US" sz="321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sistema que permite identificar la posición de un punto. Es decir, es un conjunto de valores que se utilizan para definir dónde está situado cualquier objeto geométrico.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72906" y="-75565"/>
            <a:ext cx="11500371" cy="1014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120"/>
              </a:lnSpc>
              <a:spcBef>
                <a:spcPct val="0"/>
              </a:spcBef>
            </a:pPr>
            <a:r>
              <a:rPr lang="en-US" sz="5800" spc="-116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Lección N.-02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532193" y="1709863"/>
            <a:ext cx="1111295" cy="1111295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39"/>
                </a:lnSpc>
              </a:pPr>
              <a:r>
                <a:rPr lang="en-US" sz="4599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01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532193" y="3506958"/>
            <a:ext cx="1111295" cy="1111295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39"/>
                </a:lnSpc>
              </a:pPr>
              <a:r>
                <a:rPr lang="en-US" sz="4599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02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473053" y="5304053"/>
            <a:ext cx="1111295" cy="1111295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39"/>
                </a:lnSpc>
              </a:pPr>
              <a:r>
                <a:rPr lang="en-US" sz="4599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03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532193" y="1083532"/>
            <a:ext cx="6904190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spc="-6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APLICACIÓN: Ángulo entre dos rectas. 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532193" y="7101148"/>
            <a:ext cx="1111295" cy="1111295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39"/>
                </a:lnSpc>
              </a:pPr>
              <a:r>
                <a:rPr lang="en-US" sz="4599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04</a:t>
              </a: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2366510" y="2036530"/>
            <a:ext cx="14216989" cy="486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73"/>
              </a:lnSpc>
            </a:pP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Determina el ángulo entre las rectas Y= 3+x ; Y= 6+2x.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532193" y="8898242"/>
            <a:ext cx="1111295" cy="1111295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39"/>
                </a:lnSpc>
              </a:pPr>
              <a:r>
                <a:rPr lang="en-US" sz="4599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05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2366510" y="5630719"/>
            <a:ext cx="14216989" cy="486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73"/>
              </a:lnSpc>
            </a:pP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Determina el ángulo entre las rectas Y= 6x-7 ; Y= 2-x.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366510" y="3833624"/>
            <a:ext cx="14216989" cy="486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73"/>
              </a:lnSpc>
            </a:pP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Determina el ángulo entre las rectas Y= x ; Y= 3x-4.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366510" y="7427814"/>
            <a:ext cx="14216989" cy="486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73"/>
              </a:lnSpc>
            </a:pP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Determina el ángulo entre las rectas Y= 4-2x ; y= 9-3x.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366510" y="9224909"/>
            <a:ext cx="14216989" cy="486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73"/>
              </a:lnSpc>
            </a:pP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Determina el ángulo entre las rectas Y= 2x+3 ; Y= 5-2x. 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07926" y="307926"/>
            <a:ext cx="1441547" cy="144154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14300"/>
              <a:ext cx="812800" cy="9271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840"/>
                </a:lnSpc>
              </a:pPr>
              <a:r>
                <a:rPr lang="en-US" sz="5600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1.3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65600" y="1729472"/>
            <a:ext cx="17556799" cy="85575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214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Definición: </a:t>
            </a:r>
            <a:r>
              <a:rPr lang="en-US" sz="321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 geometría analítica las líneas rectas pueden ser expresadas mediante una ecuación del tipo y = m x + b, donde x, y son variables en un plano cartesiano. </a:t>
            </a:r>
          </a:p>
          <a:p>
            <a:pPr algn="just">
              <a:lnSpc>
                <a:spcPts val="4500"/>
              </a:lnSpc>
            </a:pPr>
          </a:p>
          <a:p>
            <a:pPr algn="just" marL="693999" indent="-347000" lvl="1">
              <a:lnSpc>
                <a:spcPts val="4500"/>
              </a:lnSpc>
              <a:buFont typeface="Arial"/>
              <a:buChar char="•"/>
            </a:pPr>
            <a:r>
              <a:rPr lang="en-US" sz="321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Punto-pendiente (y - y1 = m(x - x1))</a:t>
            </a:r>
          </a:p>
          <a:p>
            <a:pPr algn="just">
              <a:lnSpc>
                <a:spcPts val="4500"/>
              </a:lnSpc>
            </a:pPr>
          </a:p>
          <a:p>
            <a:pPr algn="just" marL="693999" indent="-347000" lvl="1">
              <a:lnSpc>
                <a:spcPts val="4500"/>
              </a:lnSpc>
              <a:buFont typeface="Arial"/>
              <a:buChar char="•"/>
            </a:pPr>
            <a:r>
              <a:rPr lang="en-US" sz="321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Pendiente-ordenada al origen (y = mx + b)</a:t>
            </a:r>
          </a:p>
          <a:p>
            <a:pPr algn="just">
              <a:lnSpc>
                <a:spcPts val="4500"/>
              </a:lnSpc>
            </a:pPr>
          </a:p>
          <a:p>
            <a:pPr algn="just" marL="693999" indent="-347000" lvl="1">
              <a:lnSpc>
                <a:spcPts val="4500"/>
              </a:lnSpc>
              <a:buFont typeface="Arial"/>
              <a:buChar char="•"/>
            </a:pPr>
            <a:r>
              <a:rPr lang="en-US" sz="321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General de la ecuación de la recta (Ax + By + C = 0)</a:t>
            </a:r>
          </a:p>
          <a:p>
            <a:pPr algn="just">
              <a:lnSpc>
                <a:spcPts val="4500"/>
              </a:lnSpc>
            </a:pPr>
          </a:p>
          <a:p>
            <a:pPr algn="just" marL="693999" indent="-347000" lvl="1">
              <a:lnSpc>
                <a:spcPts val="4500"/>
              </a:lnSpc>
              <a:buFont typeface="Arial"/>
              <a:buChar char="•"/>
            </a:pPr>
            <a:r>
              <a:rPr lang="en-US" sz="321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Segmentaria o simétrica de la ecuación de la recta (x/a + y/b = 1)</a:t>
            </a:r>
          </a:p>
          <a:p>
            <a:pPr algn="just">
              <a:lnSpc>
                <a:spcPts val="4500"/>
              </a:lnSpc>
            </a:pPr>
          </a:p>
          <a:p>
            <a:pPr algn="just" marL="693999" indent="-347000" lvl="1">
              <a:lnSpc>
                <a:spcPts val="4500"/>
              </a:lnSpc>
              <a:buFont typeface="Arial"/>
              <a:buChar char="•"/>
            </a:pPr>
            <a:r>
              <a:rPr lang="en-US" sz="321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Normal de la ecuación de una recta es x * cos(α) + y * sin(α) = p</a:t>
            </a:r>
          </a:p>
          <a:p>
            <a:pPr algn="just">
              <a:lnSpc>
                <a:spcPts val="4500"/>
              </a:lnSpc>
            </a:pPr>
          </a:p>
          <a:p>
            <a:pPr algn="just" marL="693999" indent="-347000" lvl="1">
              <a:lnSpc>
                <a:spcPts val="4500"/>
              </a:lnSpc>
              <a:buFont typeface="Arial"/>
              <a:buChar char="•"/>
            </a:pPr>
            <a:r>
              <a:rPr lang="en-US" sz="321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Punto-punto de la ecuación de una recta (y - y₁) / (x - x₁) = (y₂ - y₁) / (x₂ - x₁)</a:t>
            </a:r>
          </a:p>
          <a:p>
            <a:pPr algn="just">
              <a:lnSpc>
                <a:spcPts val="4500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2110895" y="746815"/>
            <a:ext cx="15148405" cy="8775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80"/>
              </a:lnSpc>
              <a:spcBef>
                <a:spcPct val="0"/>
              </a:spcBef>
            </a:pPr>
            <a:r>
              <a:rPr lang="en-US" sz="5200" spc="-104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FORMAS DE LA ECUACIÓN DE LA RECTA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110895" y="241251"/>
            <a:ext cx="2144153" cy="591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23"/>
              </a:lnSpc>
            </a:pPr>
            <a:r>
              <a:rPr lang="en-US" sz="3445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UNIDAD 1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158118"/>
            <a:chOff x="0" y="0"/>
            <a:chExt cx="4816593" cy="30501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05019"/>
            </a:xfrm>
            <a:custGeom>
              <a:avLst/>
              <a:gdLst/>
              <a:ahLst/>
              <a:cxnLst/>
              <a:rect r="r" b="b" t="t" l="l"/>
              <a:pathLst>
                <a:path h="30501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05019"/>
                  </a:lnTo>
                  <a:lnTo>
                    <a:pt x="0" y="305019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3431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65949" y="191710"/>
            <a:ext cx="14813075" cy="688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b="true" sz="4000" spc="-8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EJERCICIOS SOBRE RECTAS PARALELAS Y PERPENDICULARES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1535152"/>
            <a:ext cx="16230600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EJEMPLO: 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Determine la ecuación de la recta que pasa por el punto A(-2,5) y es paralela a la recta cuya ecuación es la siguiente: 𝑦 = -3X+9.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158118"/>
            <a:chOff x="0" y="0"/>
            <a:chExt cx="4816593" cy="30501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05019"/>
            </a:xfrm>
            <a:custGeom>
              <a:avLst/>
              <a:gdLst/>
              <a:ahLst/>
              <a:cxnLst/>
              <a:rect r="r" b="b" t="t" l="l"/>
              <a:pathLst>
                <a:path h="30501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05019"/>
                  </a:lnTo>
                  <a:lnTo>
                    <a:pt x="0" y="305019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3431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65949" y="191710"/>
            <a:ext cx="14813075" cy="688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b="true" sz="4000" spc="-8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EJERCICIOS SOBRE RECTAS PARALELAS Y PERPENDICULARES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1535152"/>
            <a:ext cx="16230600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EJEMPLO: 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Determinar la ecuación de la recta que pasa por el punto A(3,2) y es paralela a la recta  cuya ecuación es la siguiente 𝑦 = 5𝑥 − 3.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645457"/>
            <a:chOff x="0" y="0"/>
            <a:chExt cx="4816593" cy="4333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433372"/>
            </a:xfrm>
            <a:custGeom>
              <a:avLst/>
              <a:gdLst/>
              <a:ahLst/>
              <a:cxnLst/>
              <a:rect r="r" b="b" t="t" l="l"/>
              <a:pathLst>
                <a:path h="433372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433372"/>
                  </a:lnTo>
                  <a:lnTo>
                    <a:pt x="0" y="433372"/>
                  </a:lnTo>
                  <a:close/>
                </a:path>
              </a:pathLst>
            </a:custGeom>
            <a:solidFill>
              <a:srgbClr val="B3A78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4714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578499" y="536675"/>
            <a:ext cx="13314985" cy="688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b="true" sz="4000" spc="-8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SISTEMA COORDENADO UNIDIMENSIONAL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78499" y="2202808"/>
            <a:ext cx="16680801" cy="2785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93039" indent="-346519" lvl="1">
              <a:lnSpc>
                <a:spcPts val="4493"/>
              </a:lnSpc>
              <a:buFont typeface="Arial"/>
              <a:buChar char="•"/>
            </a:pPr>
            <a:r>
              <a:rPr lang="en-US" sz="320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 rep</a:t>
            </a:r>
            <a:r>
              <a:rPr lang="en-US" sz="320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resenta con una recta, conocida como “recta numérica”, la cual tendrá su origen en el punto (0) también llamado "su punto central" y a la derecha e izquierda de éste se ubicarán los infinitos positivos "+" y los negativos "-" respectivamente.</a:t>
            </a:r>
          </a:p>
          <a:p>
            <a:pPr algn="just">
              <a:lnSpc>
                <a:spcPts val="4493"/>
              </a:lnSpc>
            </a:pPr>
          </a:p>
          <a:p>
            <a:pPr algn="just">
              <a:lnSpc>
                <a:spcPts val="4493"/>
              </a:lnSpc>
            </a:pPr>
            <a:r>
              <a:rPr lang="en-US" sz="320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Gráficamente se representa de la siguiente manera: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65949" y="1954187"/>
            <a:ext cx="16793351" cy="4471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93039" indent="-346519" lvl="1">
              <a:lnSpc>
                <a:spcPts val="4493"/>
              </a:lnSpc>
              <a:buFont typeface="Arial"/>
              <a:buChar char="•"/>
            </a:pPr>
            <a:r>
              <a:rPr lang="en-US" sz="320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 sistema de coordenadas bidimensional está conformado por dos rectas infinitas que se cortan en </a:t>
            </a:r>
            <a:r>
              <a:rPr lang="en-US" sz="320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 punto.</a:t>
            </a:r>
          </a:p>
          <a:p>
            <a:pPr algn="just">
              <a:lnSpc>
                <a:spcPts val="4493"/>
              </a:lnSpc>
            </a:pPr>
          </a:p>
          <a:p>
            <a:pPr algn="just" marL="693039" indent="-346519" lvl="1">
              <a:lnSpc>
                <a:spcPts val="4493"/>
              </a:lnSpc>
              <a:buFont typeface="Arial"/>
              <a:buChar char="•"/>
            </a:pPr>
            <a:r>
              <a:rPr lang="en-US" sz="320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Sistema bidimensional más utilizado es el plano cartesiano, conformado por dos rectas perpendiculares entre sí, las cuales reciben el nombre de ejes: eje (x) o de las abscisas y eje (y) o de las ordenadas. </a:t>
            </a:r>
          </a:p>
          <a:p>
            <a:pPr algn="just">
              <a:lnSpc>
                <a:spcPts val="4493"/>
              </a:lnSpc>
            </a:pPr>
          </a:p>
          <a:p>
            <a:pPr algn="just">
              <a:lnSpc>
                <a:spcPts val="4493"/>
              </a:lnSpc>
            </a:pPr>
            <a:r>
              <a:rPr lang="en-US" sz="320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Gráficamente se tiene que: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712988"/>
            <a:chOff x="0" y="0"/>
            <a:chExt cx="4816593" cy="45115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451157"/>
            </a:xfrm>
            <a:custGeom>
              <a:avLst/>
              <a:gdLst/>
              <a:ahLst/>
              <a:cxnLst/>
              <a:rect r="r" b="b" t="t" l="l"/>
              <a:pathLst>
                <a:path h="45115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451157"/>
                  </a:lnTo>
                  <a:lnTo>
                    <a:pt x="0" y="451157"/>
                  </a:lnTo>
                  <a:close/>
                </a:path>
              </a:pathLst>
            </a:custGeom>
            <a:solidFill>
              <a:srgbClr val="B3A78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16593" cy="4892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465949" y="469145"/>
            <a:ext cx="13314985" cy="688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b="true" sz="4000" spc="-8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SISTEMA COORDENADO BIDIMENSIONAL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65949" y="2117472"/>
            <a:ext cx="16793351" cy="6157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93039" indent="-346519" lvl="1">
              <a:lnSpc>
                <a:spcPts val="4493"/>
              </a:lnSpc>
              <a:buFont typeface="Arial"/>
              <a:buChar char="•"/>
            </a:pPr>
            <a:r>
              <a:rPr lang="en-US" sz="320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 el sistema de referencia que permite localizar la </a:t>
            </a:r>
            <a:r>
              <a:rPr lang="en-US" sz="320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posición de cualquier punto en el espacio, está formado por tres planos.</a:t>
            </a:r>
          </a:p>
          <a:p>
            <a:pPr algn="just">
              <a:lnSpc>
                <a:spcPts val="4493"/>
              </a:lnSpc>
            </a:pPr>
          </a:p>
          <a:p>
            <a:pPr algn="just" marL="693039" indent="-346519" lvl="1">
              <a:lnSpc>
                <a:spcPts val="4493"/>
              </a:lnSpc>
              <a:buFont typeface="Arial"/>
              <a:buChar char="•"/>
            </a:pPr>
            <a:r>
              <a:rPr lang="en-US" sz="320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Los ejes de dichos planos </a:t>
            </a:r>
            <a:r>
              <a:rPr lang="en-US" b="true" sz="3209" i="true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(x,y,z) </a:t>
            </a:r>
            <a:r>
              <a:rPr lang="en-US" sz="320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 interceptan todos entre si, formando el punto de origen del sistema de coordenadas (0,0,0). </a:t>
            </a:r>
          </a:p>
          <a:p>
            <a:pPr algn="just">
              <a:lnSpc>
                <a:spcPts val="4493"/>
              </a:lnSpc>
            </a:pPr>
          </a:p>
          <a:p>
            <a:pPr algn="just" marL="693039" indent="-346519" lvl="1">
              <a:lnSpc>
                <a:spcPts val="4493"/>
              </a:lnSpc>
              <a:buFont typeface="Arial"/>
              <a:buChar char="•"/>
            </a:pPr>
            <a:r>
              <a:rPr lang="en-US" sz="320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los números que definen la posición de un punto en el espacio se les denomina terna ordenada.</a:t>
            </a:r>
          </a:p>
          <a:p>
            <a:pPr algn="just">
              <a:lnSpc>
                <a:spcPts val="4493"/>
              </a:lnSpc>
            </a:pPr>
          </a:p>
          <a:p>
            <a:pPr algn="just">
              <a:lnSpc>
                <a:spcPts val="4493"/>
              </a:lnSpc>
            </a:pPr>
            <a:r>
              <a:rPr lang="en-US" sz="320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Gráficamente se tiene que:</a:t>
            </a:r>
          </a:p>
          <a:p>
            <a:pPr algn="just">
              <a:lnSpc>
                <a:spcPts val="4493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712988"/>
            <a:chOff x="0" y="0"/>
            <a:chExt cx="4816593" cy="45115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451157"/>
            </a:xfrm>
            <a:custGeom>
              <a:avLst/>
              <a:gdLst/>
              <a:ahLst/>
              <a:cxnLst/>
              <a:rect r="r" b="b" t="t" l="l"/>
              <a:pathLst>
                <a:path h="45115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451157"/>
                  </a:lnTo>
                  <a:lnTo>
                    <a:pt x="0" y="451157"/>
                  </a:lnTo>
                  <a:close/>
                </a:path>
              </a:pathLst>
            </a:custGeom>
            <a:solidFill>
              <a:srgbClr val="B3A78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16593" cy="4892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465949" y="469145"/>
            <a:ext cx="13314985" cy="688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b="true" sz="4000" spc="-8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SISTEMA COORDENADO TRIDIMENSIONAL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092349" y="0"/>
            <a:ext cx="5195651" cy="10287000"/>
            <a:chOff x="0" y="0"/>
            <a:chExt cx="6927534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17245" r="0" b="17245"/>
            <a:stretch>
              <a:fillRect/>
            </a:stretch>
          </p:blipFill>
          <p:spPr>
            <a:xfrm flipH="false" flipV="false">
              <a:off x="0" y="0"/>
              <a:ext cx="6927534" cy="6794500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0" t="17306" r="0" b="17306"/>
            <a:stretch>
              <a:fillRect/>
            </a:stretch>
          </p:blipFill>
          <p:spPr>
            <a:xfrm flipH="false" flipV="false">
              <a:off x="0" y="6921500"/>
              <a:ext cx="6927534" cy="6794500"/>
            </a:xfrm>
            <a:prstGeom prst="rect">
              <a:avLst/>
            </a:prstGeom>
          </p:spPr>
        </p:pic>
      </p:grpSp>
      <p:grpSp>
        <p:nvGrpSpPr>
          <p:cNvPr name="Group 5" id="5"/>
          <p:cNvGrpSpPr/>
          <p:nvPr/>
        </p:nvGrpSpPr>
        <p:grpSpPr>
          <a:xfrm rot="0">
            <a:off x="1028700" y="1028700"/>
            <a:ext cx="11203574" cy="6967684"/>
            <a:chOff x="0" y="0"/>
            <a:chExt cx="14938098" cy="9290245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42875"/>
              <a:ext cx="14938098" cy="13671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390"/>
                </a:lnSpc>
              </a:pPr>
              <a:r>
                <a:rPr lang="en-US" sz="7465" spc="-14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ACTIVIDAD N.-01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2224939"/>
              <a:ext cx="14938098" cy="70653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45"/>
                </a:lnSpc>
              </a:pPr>
              <a:r>
                <a:rPr lang="en-US" sz="3032" spc="-6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Escriba y grafique 5 coordenadas en el plano cartesiano:</a:t>
              </a:r>
            </a:p>
            <a:p>
              <a:pPr algn="l">
                <a:lnSpc>
                  <a:spcPts val="4245"/>
                </a:lnSpc>
              </a:pPr>
            </a:p>
            <a:p>
              <a:pPr algn="l" marL="654793" indent="-327397" lvl="1">
                <a:lnSpc>
                  <a:spcPts val="4245"/>
                </a:lnSpc>
                <a:buFont typeface="Arial"/>
                <a:buChar char="•"/>
              </a:pPr>
              <a:r>
                <a:rPr lang="en-US" sz="3032" spc="-6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Unidimensional.</a:t>
              </a:r>
            </a:p>
            <a:p>
              <a:pPr algn="l">
                <a:lnSpc>
                  <a:spcPts val="4245"/>
                </a:lnSpc>
              </a:pPr>
            </a:p>
            <a:p>
              <a:pPr algn="l" marL="654793" indent="-327397" lvl="1">
                <a:lnSpc>
                  <a:spcPts val="4245"/>
                </a:lnSpc>
                <a:buFont typeface="Arial"/>
                <a:buChar char="•"/>
              </a:pPr>
              <a:r>
                <a:rPr lang="en-US" sz="3032" spc="-6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Bidimensional.</a:t>
              </a:r>
            </a:p>
            <a:p>
              <a:pPr algn="l">
                <a:lnSpc>
                  <a:spcPts val="4245"/>
                </a:lnSpc>
              </a:pPr>
            </a:p>
            <a:p>
              <a:pPr algn="l" marL="654793" indent="-327397" lvl="1">
                <a:lnSpc>
                  <a:spcPts val="4245"/>
                </a:lnSpc>
                <a:buFont typeface="Arial"/>
                <a:buChar char="•"/>
              </a:pPr>
              <a:r>
                <a:rPr lang="en-US" sz="3032" spc="-6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Tridimensional</a:t>
              </a:r>
            </a:p>
            <a:p>
              <a:pPr algn="l">
                <a:lnSpc>
                  <a:spcPts val="4245"/>
                </a:lnSpc>
              </a:pPr>
            </a:p>
            <a:p>
              <a:pPr algn="l">
                <a:lnSpc>
                  <a:spcPts val="4245"/>
                </a:lnSpc>
              </a:pPr>
              <a:r>
                <a:rPr lang="en-US" sz="3032" spc="-60" strike="noStrike" u="none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Nota: Realizar la aplicación del plano cartesiano tridimensional en hojas milimetradas.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092349" y="0"/>
            <a:ext cx="5195651" cy="10287000"/>
            <a:chOff x="0" y="0"/>
            <a:chExt cx="6927534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16014" t="0" r="16014" b="0"/>
            <a:stretch>
              <a:fillRect/>
            </a:stretch>
          </p:blipFill>
          <p:spPr>
            <a:xfrm flipH="false" flipV="false">
              <a:off x="0" y="0"/>
              <a:ext cx="6927534" cy="6794500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14123" t="0" r="14123" b="0"/>
            <a:stretch>
              <a:fillRect/>
            </a:stretch>
          </p:blipFill>
          <p:spPr>
            <a:xfrm flipH="false" flipV="false">
              <a:off x="0" y="6921500"/>
              <a:ext cx="6927534" cy="6794500"/>
            </a:xfrm>
            <a:prstGeom prst="rect">
              <a:avLst/>
            </a:prstGeom>
          </p:spPr>
        </p:pic>
      </p:grpSp>
      <p:grpSp>
        <p:nvGrpSpPr>
          <p:cNvPr name="Group 5" id="5"/>
          <p:cNvGrpSpPr/>
          <p:nvPr/>
        </p:nvGrpSpPr>
        <p:grpSpPr>
          <a:xfrm rot="0">
            <a:off x="1028700" y="1028700"/>
            <a:ext cx="11203574" cy="7504758"/>
            <a:chOff x="0" y="0"/>
            <a:chExt cx="14938098" cy="10006344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76200"/>
              <a:ext cx="14938098" cy="7264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59"/>
                </a:lnSpc>
              </a:pPr>
              <a:r>
                <a:rPr lang="en-US" sz="3999" spc="-79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APRENDIZAJE AUTÓNOMO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517506"/>
              <a:ext cx="14938098" cy="84888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46"/>
                </a:lnSpc>
              </a:pPr>
              <a:r>
                <a:rPr lang="en-US" sz="3032" spc="-60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Realizar un trabajo de investigación y exposición, que se deberá presentar al cierre de la Unidad 1, acerca del siguiente tema:</a:t>
              </a:r>
            </a:p>
            <a:p>
              <a:pPr algn="ctr">
                <a:lnSpc>
                  <a:spcPts val="4246"/>
                </a:lnSpc>
              </a:pPr>
            </a:p>
            <a:p>
              <a:pPr algn="ctr">
                <a:lnSpc>
                  <a:spcPts val="4246"/>
                </a:lnSpc>
              </a:pPr>
              <a:r>
                <a:rPr lang="en-US" b="true" sz="3032" spc="-6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“APLICACIONES DE LA LÍNEA RECTA EN ECONOMÍA”</a:t>
              </a:r>
            </a:p>
            <a:p>
              <a:pPr algn="ctr">
                <a:lnSpc>
                  <a:spcPts val="4246"/>
                </a:lnSpc>
              </a:pPr>
            </a:p>
            <a:p>
              <a:pPr algn="just" marL="654794" indent="-327397" lvl="1">
                <a:lnSpc>
                  <a:spcPts val="4246"/>
                </a:lnSpc>
                <a:buFont typeface="Arial"/>
                <a:buChar char="•"/>
              </a:pPr>
              <a:r>
                <a:rPr lang="en-US" b="true" sz="3032" spc="-6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Costos, ingresos y utilidad.</a:t>
              </a:r>
            </a:p>
            <a:p>
              <a:pPr algn="just">
                <a:lnSpc>
                  <a:spcPts val="4246"/>
                </a:lnSpc>
              </a:pPr>
            </a:p>
            <a:p>
              <a:pPr algn="just" marL="654794" indent="-327397" lvl="1">
                <a:lnSpc>
                  <a:spcPts val="4246"/>
                </a:lnSpc>
                <a:buFont typeface="Arial"/>
                <a:buChar char="•"/>
              </a:pPr>
              <a:r>
                <a:rPr lang="en-US" b="true" sz="3032" spc="-6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Valorización de un activo a través de su utilidad: depreciación.</a:t>
              </a:r>
            </a:p>
            <a:p>
              <a:pPr algn="just">
                <a:lnSpc>
                  <a:spcPts val="4246"/>
                </a:lnSpc>
              </a:pPr>
            </a:p>
            <a:p>
              <a:pPr algn="just" marL="654794" indent="-327397" lvl="1">
                <a:lnSpc>
                  <a:spcPts val="4246"/>
                </a:lnSpc>
                <a:buFont typeface="Arial"/>
                <a:buChar char="•"/>
              </a:pPr>
              <a:r>
                <a:rPr lang="en-US" b="true" sz="3032" spc="-60">
                  <a:solidFill>
                    <a:srgbClr val="000000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Oferta y demanda lineales: representación gráfica.</a:t>
              </a:r>
            </a:p>
            <a:p>
              <a:pPr algn="just">
                <a:lnSpc>
                  <a:spcPts val="4246"/>
                </a:lnSpc>
              </a:pPr>
            </a:p>
          </p:txBody>
        </p:sp>
      </p:grpSp>
      <p:sp>
        <p:nvSpPr>
          <p:cNvPr name="AutoShape 8" id="8"/>
          <p:cNvSpPr/>
          <p:nvPr/>
        </p:nvSpPr>
        <p:spPr>
          <a:xfrm>
            <a:off x="1028700" y="1681953"/>
            <a:ext cx="6492240" cy="0"/>
          </a:xfrm>
          <a:prstGeom prst="line">
            <a:avLst/>
          </a:prstGeom>
          <a:ln cap="flat" w="114300">
            <a:solidFill>
              <a:srgbClr val="B3A78B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2205639"/>
            <a:ext cx="758288" cy="594222"/>
          </a:xfrm>
          <a:custGeom>
            <a:avLst/>
            <a:gdLst/>
            <a:ahLst/>
            <a:cxnLst/>
            <a:rect r="r" b="b" t="t" l="l"/>
            <a:pathLst>
              <a:path h="594222" w="758288">
                <a:moveTo>
                  <a:pt x="0" y="0"/>
                </a:moveTo>
                <a:lnTo>
                  <a:pt x="758288" y="0"/>
                </a:lnTo>
                <a:lnTo>
                  <a:pt x="758288" y="594222"/>
                </a:lnTo>
                <a:lnTo>
                  <a:pt x="0" y="5942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5891106"/>
            <a:ext cx="758288" cy="594222"/>
          </a:xfrm>
          <a:custGeom>
            <a:avLst/>
            <a:gdLst/>
            <a:ahLst/>
            <a:cxnLst/>
            <a:rect r="r" b="b" t="t" l="l"/>
            <a:pathLst>
              <a:path h="594222" w="758288">
                <a:moveTo>
                  <a:pt x="0" y="0"/>
                </a:moveTo>
                <a:lnTo>
                  <a:pt x="758288" y="0"/>
                </a:lnTo>
                <a:lnTo>
                  <a:pt x="758288" y="594222"/>
                </a:lnTo>
                <a:lnTo>
                  <a:pt x="0" y="5942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87239" y="463550"/>
            <a:ext cx="10227593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b="true" sz="3999" spc="-7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DISTANCIA ENTRE DOS PUNTOS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013611" y="2138964"/>
            <a:ext cx="15245689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 distancia ent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 dos puntos es un concepto fundamental en geometría.</a:t>
            </a:r>
          </a:p>
        </p:txBody>
      </p:sp>
      <p:sp>
        <p:nvSpPr>
          <p:cNvPr name="AutoShape 6" id="6"/>
          <p:cNvSpPr/>
          <p:nvPr/>
        </p:nvSpPr>
        <p:spPr>
          <a:xfrm flipV="true">
            <a:off x="487239" y="1143000"/>
            <a:ext cx="7733838" cy="19050"/>
          </a:xfrm>
          <a:prstGeom prst="line">
            <a:avLst/>
          </a:prstGeom>
          <a:ln cap="flat" w="95250">
            <a:solidFill>
              <a:srgbClr val="B3A78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028700" y="4049110"/>
            <a:ext cx="758288" cy="594222"/>
          </a:xfrm>
          <a:custGeom>
            <a:avLst/>
            <a:gdLst/>
            <a:ahLst/>
            <a:cxnLst/>
            <a:rect r="r" b="b" t="t" l="l"/>
            <a:pathLst>
              <a:path h="594222" w="758288">
                <a:moveTo>
                  <a:pt x="0" y="0"/>
                </a:moveTo>
                <a:lnTo>
                  <a:pt x="758288" y="0"/>
                </a:lnTo>
                <a:lnTo>
                  <a:pt x="758288" y="594221"/>
                </a:lnTo>
                <a:lnTo>
                  <a:pt x="0" y="5942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013611" y="3982435"/>
            <a:ext cx="15245689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Método algebraico: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Empleando la fórmula de distancia.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013611" y="5564647"/>
            <a:ext cx="15245689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Método gráfico: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Empleando un sistema de coordenadas y midiendo la longitud que los une.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DAGkpef2WWM</dc:identifier>
  <dcterms:modified xsi:type="dcterms:W3CDTF">2011-08-01T06:04:30Z</dcterms:modified>
  <cp:revision>1</cp:revision>
  <dc:title>Presentación Matemática 1 U1</dc:title>
</cp:coreProperties>
</file>